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82" r:id="rId3"/>
    <p:sldId id="268" r:id="rId4"/>
    <p:sldId id="284" r:id="rId5"/>
    <p:sldId id="259" r:id="rId6"/>
    <p:sldId id="260" r:id="rId7"/>
    <p:sldId id="261" r:id="rId8"/>
    <p:sldId id="262" r:id="rId9"/>
    <p:sldId id="269" r:id="rId10"/>
    <p:sldId id="270" r:id="rId11"/>
    <p:sldId id="271" r:id="rId12"/>
    <p:sldId id="272" r:id="rId13"/>
    <p:sldId id="264" r:id="rId14"/>
    <p:sldId id="265" r:id="rId15"/>
    <p:sldId id="266" r:id="rId16"/>
    <p:sldId id="273" r:id="rId17"/>
    <p:sldId id="274" r:id="rId18"/>
    <p:sldId id="275" r:id="rId19"/>
    <p:sldId id="278" r:id="rId20"/>
    <p:sldId id="279" r:id="rId21"/>
    <p:sldId id="281" r:id="rId22"/>
    <p:sldId id="287" r:id="rId23"/>
    <p:sldId id="280" r:id="rId24"/>
    <p:sldId id="285" r:id="rId25"/>
    <p:sldId id="286" r:id="rId26"/>
    <p:sldId id="25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varScale="1">
        <p:scale>
          <a:sx n="70" d="100"/>
          <a:sy n="70" d="100"/>
        </p:scale>
        <p:origin x="-13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58A609-839A-45EA-BFDD-87527ADB9B95}" type="datetimeFigureOut">
              <a:rPr lang="en-US" smtClean="0"/>
              <a:pPr/>
              <a:t>11/8/2022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67B298-56F4-4BBD-95DA-E519FD6E75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55EA9-F16D-4E8D-853D-4711D6E70958}" type="datetimeFigureOut">
              <a:rPr lang="en-US" smtClean="0"/>
              <a:pPr/>
              <a:t>11/8/2022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C4FF41-6C5D-4C68-A79F-82C7E24C12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6DC69-7029-48D3-A455-31855E60A144}" type="datetime1">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2D95-42F4-433F-8B93-EAA8D7AE8E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A462D-445E-4373-BE0C-70A1C7028A66}" type="datetime1">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2D95-42F4-433F-8B93-EAA8D7AE8E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AFCCE-01CA-4DC0-BE8E-007D0459DAC3}" type="datetime1">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2D95-42F4-433F-8B93-EAA8D7AE8E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3214D-8839-402D-B36D-26E14CF697D7}" type="datetime1">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2D95-42F4-433F-8B93-EAA8D7AE8E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4698F-33E8-49BB-AFC4-65CAE7EF8FDD}" type="datetime1">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2D95-42F4-433F-8B93-EAA8D7AE8E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49D6BF-1D3D-4E78-88E1-14709A6AFD34}" type="datetime1">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92D95-42F4-433F-8B93-EAA8D7AE8E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6B5F3E-D776-481F-912E-F128E4A49271}" type="datetime1">
              <a:rPr lang="en-US" smtClean="0"/>
              <a:pPr/>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92D95-42F4-433F-8B93-EAA8D7AE8E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9E68C-6C09-4682-B088-EE342B73F9B8}" type="datetime1">
              <a:rPr lang="en-US" smtClean="0"/>
              <a:pPr/>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92D95-42F4-433F-8B93-EAA8D7AE8E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75AA4-E71F-4226-B606-5E3B16FE9B2E}" type="datetime1">
              <a:rPr lang="en-US" smtClean="0"/>
              <a:pPr/>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92D95-42F4-433F-8B93-EAA8D7AE8E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10E6A-F48D-470A-9663-0EA8EDF4EBD5}" type="datetime1">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92D95-42F4-433F-8B93-EAA8D7AE8E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EE316-7315-4FCB-BB4A-938A7D6E58B6}" type="datetime1">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92D95-42F4-433F-8B93-EAA8D7AE8E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D183E-0518-460B-933B-8D8E76589ADB}" type="datetime1">
              <a:rPr lang="en-US" smtClean="0"/>
              <a:pPr/>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92D95-42F4-433F-8B93-EAA8D7AE8E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lumbia.edu/~rh12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3200400"/>
          </a:xfrm>
        </p:spPr>
        <p:txBody>
          <a:bodyPr>
            <a:normAutofit/>
          </a:bodyPr>
          <a:lstStyle/>
          <a:p>
            <a:r>
              <a:rPr lang="en-US" dirty="0"/>
              <a:t>Then, Now and Into the Future </a:t>
            </a:r>
            <a:r>
              <a:rPr lang="en-US" dirty="0" smtClean="0"/>
              <a:t> </a:t>
            </a:r>
            <a:r>
              <a:rPr lang="en-US" sz="3600" dirty="0"/>
              <a:t>Thoughts on the 25th Anniversary of the </a:t>
            </a:r>
            <a:r>
              <a:rPr lang="en-US" sz="3600" dirty="0" smtClean="0"/>
              <a:t>print edition </a:t>
            </a:r>
            <a:r>
              <a:rPr lang="en-US" sz="3600" dirty="0"/>
              <a:t>of </a:t>
            </a:r>
            <a:r>
              <a:rPr lang="en-US" sz="3600" dirty="0" smtClean="0"/>
              <a:t/>
            </a:r>
            <a:br>
              <a:rPr lang="en-US" sz="3600" dirty="0" smtClean="0"/>
            </a:br>
            <a:r>
              <a:rPr lang="en-US" sz="3600" i="1" dirty="0" smtClean="0"/>
              <a:t>Netizens: On the History and Impact of Usenet and </a:t>
            </a:r>
            <a:r>
              <a:rPr lang="en-US" sz="3600" i="1" dirty="0"/>
              <a:t>the </a:t>
            </a:r>
            <a:r>
              <a:rPr lang="en-US" sz="3600" i="1" dirty="0" smtClean="0"/>
              <a:t>Internet</a:t>
            </a:r>
            <a:endParaRPr lang="en-US" sz="3600" i="1" dirty="0"/>
          </a:p>
        </p:txBody>
      </p:sp>
      <p:pic>
        <p:nvPicPr>
          <p:cNvPr id="4" name="Picture 7" descr="cover"/>
          <p:cNvPicPr>
            <a:picLocks noChangeAspect="1" noChangeArrowheads="1"/>
          </p:cNvPicPr>
          <p:nvPr/>
        </p:nvPicPr>
        <p:blipFill>
          <a:blip r:embed="rId2"/>
          <a:srcRect/>
          <a:stretch>
            <a:fillRect/>
          </a:stretch>
        </p:blipFill>
        <p:spPr bwMode="auto">
          <a:xfrm>
            <a:off x="4191000" y="3657600"/>
            <a:ext cx="1008063" cy="1484312"/>
          </a:xfrm>
          <a:prstGeom prst="rect">
            <a:avLst/>
          </a:prstGeom>
          <a:noFill/>
          <a:ln w="9525">
            <a:noFill/>
            <a:miter lim="800000"/>
            <a:headEnd/>
            <a:tailEnd/>
          </a:ln>
        </p:spPr>
      </p:pic>
      <p:sp>
        <p:nvSpPr>
          <p:cNvPr id="5" name="TextBox 4"/>
          <p:cNvSpPr txBox="1"/>
          <p:nvPr/>
        </p:nvSpPr>
        <p:spPr>
          <a:xfrm>
            <a:off x="3429000" y="5486400"/>
            <a:ext cx="3429000" cy="584775"/>
          </a:xfrm>
          <a:prstGeom prst="rect">
            <a:avLst/>
          </a:prstGeom>
          <a:noFill/>
        </p:spPr>
        <p:txBody>
          <a:bodyPr wrap="square" rtlCol="0">
            <a:spAutoFit/>
          </a:bodyPr>
          <a:lstStyle/>
          <a:p>
            <a:r>
              <a:rPr lang="en-US" sz="3200" dirty="0" smtClean="0"/>
              <a:t>Ronda</a:t>
            </a:r>
            <a:r>
              <a:rPr lang="en-US" dirty="0" smtClean="0"/>
              <a:t> </a:t>
            </a:r>
            <a:r>
              <a:rPr lang="en-US" sz="3200" dirty="0" smtClean="0"/>
              <a:t>Hauben</a:t>
            </a:r>
            <a:endParaRPr lang="en-US" sz="3200" dirty="0"/>
          </a:p>
        </p:txBody>
      </p:sp>
      <p:sp>
        <p:nvSpPr>
          <p:cNvPr id="7" name="Slide Number Placeholder 6"/>
          <p:cNvSpPr>
            <a:spLocks noGrp="1"/>
          </p:cNvSpPr>
          <p:nvPr>
            <p:ph type="sldNum" sz="quarter" idx="12"/>
          </p:nvPr>
        </p:nvSpPr>
        <p:spPr/>
        <p:txBody>
          <a:bodyPr/>
          <a:lstStyle/>
          <a:p>
            <a:fld id="{43292D95-42F4-433F-8B93-EAA8D7AE8E18}"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10</a:t>
            </a:fld>
            <a:endParaRPr lang="en-US"/>
          </a:p>
        </p:txBody>
      </p:sp>
      <p:sp>
        <p:nvSpPr>
          <p:cNvPr id="3" name="Rectangle 2"/>
          <p:cNvSpPr/>
          <p:nvPr/>
        </p:nvSpPr>
        <p:spPr>
          <a:xfrm>
            <a:off x="762000" y="1676400"/>
            <a:ext cx="7162800" cy="3816429"/>
          </a:xfrm>
          <a:prstGeom prst="rect">
            <a:avLst/>
          </a:prstGeom>
        </p:spPr>
        <p:txBody>
          <a:bodyPr wrap="square">
            <a:spAutoFit/>
          </a:bodyPr>
          <a:lstStyle/>
          <a:p>
            <a:pPr algn="ctr"/>
            <a:r>
              <a:rPr lang="en-US" sz="3200" dirty="0" smtClean="0">
                <a:latin typeface="Times New Roman" pitchFamily="18" charset="0"/>
                <a:cs typeface="Times New Roman" pitchFamily="18" charset="0"/>
              </a:rPr>
              <a:t>Michael changed </a:t>
            </a:r>
            <a:r>
              <a:rPr lang="en-US" sz="3200" dirty="0" err="1" smtClean="0">
                <a:latin typeface="Times New Roman" pitchFamily="18" charset="0"/>
                <a:cs typeface="Times New Roman" pitchFamily="18" charset="0"/>
              </a:rPr>
              <a:t>net.citizen</a:t>
            </a:r>
            <a:r>
              <a:rPr lang="en-US" sz="3200" dirty="0" smtClean="0">
                <a:latin typeface="Times New Roman" pitchFamily="18" charset="0"/>
                <a:cs typeface="Times New Roman" pitchFamily="18" charset="0"/>
              </a:rPr>
              <a:t> to </a:t>
            </a:r>
          </a:p>
          <a:p>
            <a:pPr algn="ctr"/>
            <a:endParaRPr lang="en-US" sz="3200"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Netizen </a:t>
            </a:r>
          </a:p>
          <a:p>
            <a:pPr algn="ctr"/>
            <a:r>
              <a:rPr lang="en-US" sz="2000" dirty="0" smtClean="0"/>
              <a:t>(</a:t>
            </a:r>
            <a:r>
              <a:rPr lang="en-US" sz="2000" dirty="0" err="1" smtClean="0"/>
              <a:t>网络公民</a:t>
            </a:r>
            <a:r>
              <a:rPr lang="en-US" sz="2000" dirty="0" smtClean="0"/>
              <a:t>)</a:t>
            </a:r>
            <a:endParaRPr lang="en-US" sz="20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 </a:t>
            </a:r>
          </a:p>
          <a:p>
            <a:pPr algn="ctr"/>
            <a:r>
              <a:rPr lang="en-US" sz="3200" dirty="0" smtClean="0">
                <a:latin typeface="Times New Roman" pitchFamily="18" charset="0"/>
                <a:cs typeface="Times New Roman" pitchFamily="18" charset="0"/>
              </a:rPr>
              <a:t>to describe the users he found were doing what they could to contribute to and spread the Net</a:t>
            </a:r>
            <a:endParaRPr lang="en-US" sz="3200" dirty="0">
              <a:latin typeface="Times New Roman" pitchFamily="18" charset="0"/>
              <a:cs typeface="Times New Roman" pitchFamily="18" charset="0"/>
            </a:endParaRPr>
          </a:p>
        </p:txBody>
      </p:sp>
      <p:pic>
        <p:nvPicPr>
          <p:cNvPr id="4" name="Picture 6" descr="micheal-1"/>
          <p:cNvPicPr>
            <a:picLocks noChangeAspect="1" noChangeArrowheads="1"/>
          </p:cNvPicPr>
          <p:nvPr/>
        </p:nvPicPr>
        <p:blipFill>
          <a:blip r:embed="rId2"/>
          <a:srcRect/>
          <a:stretch>
            <a:fillRect/>
          </a:stretch>
        </p:blipFill>
        <p:spPr bwMode="auto">
          <a:xfrm>
            <a:off x="7315200" y="152400"/>
            <a:ext cx="1600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11</a:t>
            </a:fld>
            <a:endParaRPr lang="en-US"/>
          </a:p>
        </p:txBody>
      </p:sp>
      <p:pic>
        <p:nvPicPr>
          <p:cNvPr id="4" name="Picture 3"/>
          <p:cNvPicPr/>
          <p:nvPr/>
        </p:nvPicPr>
        <p:blipFill>
          <a:blip r:embed="rId2"/>
          <a:srcRect l="1252" t="20210" r="23016" b="54737"/>
          <a:stretch>
            <a:fillRect/>
          </a:stretch>
        </p:blipFill>
        <p:spPr bwMode="auto">
          <a:xfrm>
            <a:off x="304801" y="1524001"/>
            <a:ext cx="8534400" cy="3048000"/>
          </a:xfrm>
          <a:prstGeom prst="rect">
            <a:avLst/>
          </a:prstGeom>
          <a:noFill/>
          <a:ln w="9525">
            <a:noFill/>
            <a:miter lim="800000"/>
            <a:headEnd/>
            <a:tailEnd/>
          </a:ln>
        </p:spPr>
      </p:pic>
      <p:sp>
        <p:nvSpPr>
          <p:cNvPr id="5" name="TextBox 4"/>
          <p:cNvSpPr txBox="1"/>
          <p:nvPr/>
        </p:nvSpPr>
        <p:spPr>
          <a:xfrm>
            <a:off x="381000" y="990600"/>
            <a:ext cx="1758174" cy="369332"/>
          </a:xfrm>
          <a:prstGeom prst="rect">
            <a:avLst/>
          </a:prstGeom>
          <a:noFill/>
        </p:spPr>
        <p:txBody>
          <a:bodyPr wrap="none" rtlCol="0">
            <a:spAutoFit/>
          </a:bodyPr>
          <a:lstStyle/>
          <a:p>
            <a:r>
              <a:rPr lang="en-US" dirty="0" smtClean="0"/>
              <a:t>Batch Processing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12</a:t>
            </a:fld>
            <a:endParaRPr lang="en-US"/>
          </a:p>
        </p:txBody>
      </p:sp>
      <p:pic>
        <p:nvPicPr>
          <p:cNvPr id="3" name="Picture 2"/>
          <p:cNvPicPr/>
          <p:nvPr/>
        </p:nvPicPr>
        <p:blipFill>
          <a:blip r:embed="rId2"/>
          <a:srcRect l="11839" t="48001" r="22665" b="6727"/>
          <a:stretch>
            <a:fillRect/>
          </a:stretch>
        </p:blipFill>
        <p:spPr bwMode="auto">
          <a:xfrm>
            <a:off x="0" y="1600200"/>
            <a:ext cx="9075761" cy="3167576"/>
          </a:xfrm>
          <a:prstGeom prst="rect">
            <a:avLst/>
          </a:prstGeom>
          <a:noFill/>
          <a:ln w="9525">
            <a:noFill/>
            <a:miter lim="800000"/>
            <a:headEnd/>
            <a:tailEnd/>
          </a:ln>
        </p:spPr>
      </p:pic>
      <p:sp>
        <p:nvSpPr>
          <p:cNvPr id="4" name="TextBox 3"/>
          <p:cNvSpPr txBox="1"/>
          <p:nvPr/>
        </p:nvSpPr>
        <p:spPr>
          <a:xfrm>
            <a:off x="381000" y="1066800"/>
            <a:ext cx="1404552" cy="369332"/>
          </a:xfrm>
          <a:prstGeom prst="rect">
            <a:avLst/>
          </a:prstGeom>
          <a:noFill/>
        </p:spPr>
        <p:txBody>
          <a:bodyPr wrap="none" rtlCol="0">
            <a:spAutoFit/>
          </a:bodyPr>
          <a:lstStyle/>
          <a:p>
            <a:r>
              <a:rPr lang="en-US" dirty="0" smtClean="0"/>
              <a:t>Time Sharing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52600"/>
            <a:ext cx="8229600" cy="2554545"/>
          </a:xfrm>
          <a:prstGeom prst="rect">
            <a:avLst/>
          </a:prstGeom>
        </p:spPr>
        <p:txBody>
          <a:bodyPr wrap="square">
            <a:spAutoFit/>
          </a:bodyPr>
          <a:lstStyle/>
          <a:p>
            <a:pPr algn="ctr"/>
            <a:r>
              <a:rPr lang="en-US" sz="3200" dirty="0"/>
              <a:t>Information Processing Techniques Office </a:t>
            </a:r>
            <a:endParaRPr lang="en-US" sz="3200" dirty="0" smtClean="0"/>
          </a:p>
          <a:p>
            <a:pPr algn="ctr"/>
            <a:r>
              <a:rPr lang="en-US" sz="3200" dirty="0" smtClean="0"/>
              <a:t>(</a:t>
            </a:r>
            <a:r>
              <a:rPr lang="en-US" sz="3200" dirty="0"/>
              <a:t>IPTO</a:t>
            </a:r>
            <a:r>
              <a:rPr lang="en-US" sz="3200" dirty="0" smtClean="0"/>
              <a:t>)</a:t>
            </a:r>
          </a:p>
          <a:p>
            <a:endParaRPr lang="en-US" sz="2400" dirty="0" smtClean="0"/>
          </a:p>
          <a:p>
            <a:pPr algn="ctr"/>
            <a:r>
              <a:rPr lang="en-US" sz="2400" dirty="0" smtClean="0"/>
              <a:t>Originally "Command and Control Research“ within  the Advanced Research Projects Agency </a:t>
            </a:r>
          </a:p>
          <a:p>
            <a:pPr algn="ctr"/>
            <a:r>
              <a:rPr lang="en-US" sz="2400" dirty="0" smtClean="0"/>
              <a:t>ARPA. </a:t>
            </a:r>
            <a:endParaRPr lang="en-US" sz="2400" dirty="0"/>
          </a:p>
        </p:txBody>
      </p:sp>
      <p:sp>
        <p:nvSpPr>
          <p:cNvPr id="4" name="Slide Number Placeholder 3"/>
          <p:cNvSpPr>
            <a:spLocks noGrp="1"/>
          </p:cNvSpPr>
          <p:nvPr>
            <p:ph type="sldNum" sz="quarter" idx="12"/>
          </p:nvPr>
        </p:nvSpPr>
        <p:spPr/>
        <p:txBody>
          <a:bodyPr/>
          <a:lstStyle/>
          <a:p>
            <a:fld id="{43292D95-42F4-433F-8B93-EAA8D7AE8E18}"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09800"/>
            <a:ext cx="5867400" cy="2185214"/>
          </a:xfrm>
          <a:prstGeom prst="rect">
            <a:avLst/>
          </a:prstGeom>
        </p:spPr>
        <p:txBody>
          <a:bodyPr wrap="square">
            <a:spAutoFit/>
          </a:bodyPr>
          <a:lstStyle/>
          <a:p>
            <a:pPr algn="ctr"/>
            <a:r>
              <a:rPr lang="en-US" sz="2400" dirty="0">
                <a:latin typeface="Times New Roman" pitchFamily="18" charset="0"/>
                <a:cs typeface="Times New Roman" pitchFamily="18" charset="0"/>
              </a:rPr>
              <a:t>The essence of </a:t>
            </a:r>
            <a:r>
              <a:rPr lang="en-US" sz="2400" dirty="0" err="1">
                <a:latin typeface="Times New Roman" pitchFamily="18" charset="0"/>
                <a:cs typeface="Times New Roman" pitchFamily="18" charset="0"/>
              </a:rPr>
              <a:t>Licklider’s</a:t>
            </a:r>
            <a:r>
              <a:rPr lang="en-US" sz="2400" dirty="0">
                <a:latin typeface="Times New Roman" pitchFamily="18" charset="0"/>
                <a:cs typeface="Times New Roman" pitchFamily="18" charset="0"/>
              </a:rPr>
              <a:t> quest was to gain an understanding of </a:t>
            </a: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the </a:t>
            </a:r>
            <a:r>
              <a:rPr lang="en-US" sz="3200" dirty="0">
                <a:latin typeface="Times New Roman" pitchFamily="18" charset="0"/>
                <a:cs typeface="Times New Roman" pitchFamily="18" charset="0"/>
              </a:rPr>
              <a:t>computer as a communication device</a:t>
            </a:r>
          </a:p>
        </p:txBody>
      </p:sp>
      <p:sp>
        <p:nvSpPr>
          <p:cNvPr id="4" name="Slide Number Placeholder 3"/>
          <p:cNvSpPr>
            <a:spLocks noGrp="1"/>
          </p:cNvSpPr>
          <p:nvPr>
            <p:ph type="sldNum" sz="quarter" idx="12"/>
          </p:nvPr>
        </p:nvSpPr>
        <p:spPr/>
        <p:txBody>
          <a:bodyPr/>
          <a:lstStyle/>
          <a:p>
            <a:fld id="{43292D95-42F4-433F-8B93-EAA8D7AE8E18}"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19200"/>
            <a:ext cx="7239000" cy="2185214"/>
          </a:xfrm>
          <a:prstGeom prst="rect">
            <a:avLst/>
          </a:prstGeom>
        </p:spPr>
        <p:txBody>
          <a:bodyPr wrap="square">
            <a:spAutoFit/>
          </a:bodyPr>
          <a:lstStyle/>
          <a:p>
            <a:r>
              <a:rPr lang="en-US" sz="3200" dirty="0" smtClean="0">
                <a:latin typeface="Times New Roman" pitchFamily="18" charset="0"/>
                <a:cs typeface="Times New Roman" pitchFamily="18" charset="0"/>
              </a:rPr>
              <a:t>A </a:t>
            </a:r>
            <a:r>
              <a:rPr lang="en-US" sz="3200" dirty="0">
                <a:latin typeface="Times New Roman" pitchFamily="18" charset="0"/>
                <a:cs typeface="Times New Roman" pitchFamily="18" charset="0"/>
              </a:rPr>
              <a:t>phrase that J.C.R. Licklider frequently used to express his vision </a:t>
            </a:r>
            <a:r>
              <a:rPr lang="en-US" sz="3200" dirty="0" smtClean="0">
                <a:latin typeface="Times New Roman" pitchFamily="18" charset="0"/>
                <a:cs typeface="Times New Roman" pitchFamily="18" charset="0"/>
              </a:rPr>
              <a:t>was</a:t>
            </a:r>
          </a:p>
          <a:p>
            <a:r>
              <a:rPr lang="en-US" sz="3200" dirty="0" smtClean="0">
                <a:latin typeface="Times New Roman" pitchFamily="18" charset="0"/>
                <a:cs typeface="Times New Roman" pitchFamily="18" charset="0"/>
              </a:rPr>
              <a:t> </a:t>
            </a:r>
          </a:p>
          <a:p>
            <a:pPr algn="ctr"/>
            <a:r>
              <a:rPr lang="en-US" sz="4000" dirty="0" smtClean="0">
                <a:latin typeface="Times New Roman" pitchFamily="18" charset="0"/>
                <a:cs typeface="Times New Roman" pitchFamily="18" charset="0"/>
              </a:rPr>
              <a:t>“</a:t>
            </a:r>
            <a:r>
              <a:rPr lang="en-US" sz="4000" dirty="0" smtClean="0">
                <a:latin typeface="Times New Roman" pitchFamily="18" charset="0"/>
                <a:cs typeface="Times New Roman" pitchFamily="18" charset="0"/>
              </a:rPr>
              <a:t>an </a:t>
            </a:r>
            <a:r>
              <a:rPr lang="en-US" sz="4000" dirty="0">
                <a:latin typeface="Times New Roman" pitchFamily="18" charset="0"/>
                <a:cs typeface="Times New Roman" pitchFamily="18" charset="0"/>
              </a:rPr>
              <a:t>intergalactic </a:t>
            </a:r>
            <a:r>
              <a:rPr lang="en-US" sz="4000" dirty="0" smtClean="0">
                <a:latin typeface="Times New Roman" pitchFamily="18" charset="0"/>
                <a:cs typeface="Times New Roman" pitchFamily="18" charset="0"/>
              </a:rPr>
              <a:t>network” </a:t>
            </a:r>
            <a:endParaRPr lang="en-US" sz="4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3292D95-42F4-433F-8B93-EAA8D7AE8E1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16</a:t>
            </a:fld>
            <a:endParaRPr lang="en-US"/>
          </a:p>
        </p:txBody>
      </p:sp>
      <p:sp>
        <p:nvSpPr>
          <p:cNvPr id="33793" name="Rectangle 1"/>
          <p:cNvSpPr>
            <a:spLocks noChangeArrowheads="1"/>
          </p:cNvSpPr>
          <p:nvPr/>
        </p:nvSpPr>
        <p:spPr bwMode="auto">
          <a:xfrm>
            <a:off x="381000" y="1295400"/>
            <a:ext cx="8153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before there was a time-sharing system, let’s say at MIT, then there were a lot of individual people who didn’t know each other who were interested in computing in one way or another, and who were doing whatever they could, however they could.</a:t>
            </a:r>
          </a:p>
          <a:p>
            <a:pPr marL="0" marR="0" lvl="0" indent="0" algn="l" defTabSz="914400" rtl="0" eaLnBrk="1" fontAlgn="base" latinLnBrk="0" hangingPunct="1">
              <a:lnSpc>
                <a:spcPct val="100000"/>
              </a:lnSpc>
              <a:spcBef>
                <a:spcPct val="0"/>
              </a:spcBef>
              <a:spcAft>
                <a:spcPct val="0"/>
              </a:spcAft>
              <a:buClrTx/>
              <a:buSzTx/>
              <a:buFont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4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 soon as the time-sharing system became useable, these people begin to know one another, share a lot of information, and ask of one another, 'how do I use this? Where do I find that?'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was really phenomenal to see this computer become a medium that stimulated the formation of a human community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000" dirty="0" smtClean="0">
                <a:latin typeface="Times New Roman" pitchFamily="18" charset="0"/>
                <a:cs typeface="Times New Roman" pitchFamily="18" charset="0"/>
              </a:rPr>
              <a:t>Robert Taylor, 1968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17</a:t>
            </a:fld>
            <a:endParaRPr lang="en-US"/>
          </a:p>
        </p:txBody>
      </p:sp>
      <p:sp>
        <p:nvSpPr>
          <p:cNvPr id="3" name="Rectangle 2"/>
          <p:cNvSpPr/>
          <p:nvPr/>
        </p:nvSpPr>
        <p:spPr>
          <a:xfrm>
            <a:off x="762000" y="1028343"/>
            <a:ext cx="7696200" cy="4154984"/>
          </a:xfrm>
          <a:prstGeom prst="rect">
            <a:avLst/>
          </a:prstGeom>
        </p:spPr>
        <p:txBody>
          <a:bodyPr wrap="square">
            <a:spAutoFit/>
          </a:bodyPr>
          <a:lstStyle/>
          <a:p>
            <a:r>
              <a:rPr lang="en-US" sz="2400" dirty="0" smtClean="0">
                <a:latin typeface="Times New Roman" pitchFamily="18" charset="0"/>
                <a:cs typeface="Times New Roman" pitchFamily="18" charset="0"/>
              </a:rPr>
              <a:t>“We </a:t>
            </a:r>
            <a:r>
              <a:rPr lang="en-US" sz="2400" dirty="0" smtClean="0">
                <a:latin typeface="Times New Roman" pitchFamily="18" charset="0"/>
                <a:cs typeface="Times New Roman" pitchFamily="18" charset="0"/>
              </a:rPr>
              <a:t>have seen the beginnings of communication through a console, communication among people and consoles located in the same room or in the same university campus or even at distantly separate separated laboratories of the same research and development organization. This kind of communication-through a single multi access computer with the aid of telephone lines is beginning to foster cooperation and promote coherence more effectively then do present arrangements for sharing computer programs by exchanging magnetic tape, by messenger or mail</a:t>
            </a:r>
            <a:r>
              <a:rPr lang="en-US"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Licklider and Taylor 1968</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18</a:t>
            </a:fld>
            <a:endParaRPr lang="en-US"/>
          </a:p>
        </p:txBody>
      </p:sp>
      <p:sp>
        <p:nvSpPr>
          <p:cNvPr id="3" name="Rectangle 2"/>
          <p:cNvSpPr/>
          <p:nvPr/>
        </p:nvSpPr>
        <p:spPr>
          <a:xfrm>
            <a:off x="838200" y="990600"/>
            <a:ext cx="7543800" cy="4154984"/>
          </a:xfrm>
          <a:prstGeom prst="rect">
            <a:avLst/>
          </a:prstGeom>
        </p:spPr>
        <p:txBody>
          <a:bodyPr wrap="square">
            <a:spAutoFit/>
          </a:bodyPr>
          <a:lstStyle/>
          <a:p>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collection of people, hardware, and software – the multi access computer together with its local community of users – will become a node in a geographically distributed computer network. Let us assume for a moment that such a network has been formed… through the network of message processors, therefore, all the large computers can communicate with one another. And through them, all the members of the super community can communicate – with other people, with programs, with data, or with selected combinations of those resources</a:t>
            </a:r>
            <a:r>
              <a:rPr lang="en-US"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Licklider and Taylor, 1968</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19</a:t>
            </a:fld>
            <a:endParaRPr lang="en-US"/>
          </a:p>
        </p:txBody>
      </p:sp>
      <p:sp>
        <p:nvSpPr>
          <p:cNvPr id="40961" name="Rectangle 1"/>
          <p:cNvSpPr>
            <a:spLocks noChangeArrowheads="1"/>
          </p:cNvSpPr>
          <p:nvPr/>
        </p:nvSpPr>
        <p:spPr bwMode="auto">
          <a:xfrm>
            <a:off x="3581400" y="609600"/>
            <a:ext cx="55626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“It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is not proper to think of networks as connecting computers. Rather, they connect people using computers to mediate. The great success of the internet is not technical, but in human impact. Electronic mail may not be a wonderful advance in Computer Science, but it is a whole new way for people to communicate. The continued growth of the Internet is a technical challenge to all of us, but we must never loose sight of where we came from, the great change we have worked on the larger computer community, and the great potential we have for future change</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lvl="0" fontAlgn="base">
              <a:spcBef>
                <a:spcPct val="0"/>
              </a:spcBef>
              <a:spcAft>
                <a:spcPct val="0"/>
              </a:spcAft>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400" dirty="0" smtClean="0">
                <a:solidFill>
                  <a:srgbClr val="00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RFC-1336, 1992</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0962" name="Picture 2"/>
          <p:cNvPicPr>
            <a:picLocks noChangeAspect="1" noChangeArrowheads="1"/>
          </p:cNvPicPr>
          <p:nvPr/>
        </p:nvPicPr>
        <p:blipFill>
          <a:blip r:embed="rId2"/>
          <a:srcRect/>
          <a:stretch>
            <a:fillRect/>
          </a:stretch>
        </p:blipFill>
        <p:spPr bwMode="auto">
          <a:xfrm>
            <a:off x="0" y="0"/>
            <a:ext cx="3333750" cy="4581525"/>
          </a:xfrm>
          <a:prstGeom prst="rect">
            <a:avLst/>
          </a:prstGeom>
          <a:noFill/>
          <a:ln w="9525">
            <a:noFill/>
            <a:miter lim="800000"/>
            <a:headEnd/>
            <a:tailEnd/>
          </a:ln>
          <a:effectLst/>
        </p:spPr>
      </p:pic>
      <p:sp>
        <p:nvSpPr>
          <p:cNvPr id="5" name="TextBox 4"/>
          <p:cNvSpPr txBox="1"/>
          <p:nvPr/>
        </p:nvSpPr>
        <p:spPr>
          <a:xfrm>
            <a:off x="1066800" y="4724400"/>
            <a:ext cx="1444626"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David Clark</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2</a:t>
            </a:fld>
            <a:endParaRPr lang="en-US"/>
          </a:p>
        </p:txBody>
      </p:sp>
      <p:sp>
        <p:nvSpPr>
          <p:cNvPr id="3" name="Rectangle 2"/>
          <p:cNvSpPr/>
          <p:nvPr/>
        </p:nvSpPr>
        <p:spPr>
          <a:xfrm>
            <a:off x="1143000" y="1384280"/>
            <a:ext cx="6858000" cy="3970318"/>
          </a:xfrm>
          <a:prstGeom prst="rect">
            <a:avLst/>
          </a:prstGeom>
        </p:spPr>
        <p:txBody>
          <a:bodyPr wrap="square">
            <a:spAutoFit/>
          </a:bodyPr>
          <a:lstStyle/>
          <a:p>
            <a:r>
              <a:rPr lang="en-US" sz="3200" dirty="0" smtClean="0">
                <a:latin typeface="Times New Roman" pitchFamily="18" charset="0"/>
                <a:cs typeface="Times New Roman" pitchFamily="18" charset="0"/>
              </a:rPr>
              <a:t>“There </a:t>
            </a:r>
            <a:r>
              <a:rPr lang="en-US" sz="3200" dirty="0" smtClean="0">
                <a:latin typeface="Times New Roman" pitchFamily="18" charset="0"/>
                <a:cs typeface="Times New Roman" pitchFamily="18" charset="0"/>
              </a:rPr>
              <a:t>is an urgent need to look back at the way  we came, revisit the original intention …. Remembering the original intention and mission, let the Internet back on the right track of the road for the benefit of mankind</a:t>
            </a:r>
            <a:r>
              <a:rPr lang="en-US"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Introduction to </a:t>
            </a:r>
            <a:r>
              <a:rPr lang="en-US" sz="2000" b="1" dirty="0" smtClean="0">
                <a:latin typeface="Times New Roman" pitchFamily="18" charset="0"/>
                <a:cs typeface="Times New Roman" pitchFamily="18" charset="0"/>
              </a:rPr>
              <a:t>Annual Conference of World Internet History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20</a:t>
            </a:fld>
            <a:endParaRPr lang="en-US"/>
          </a:p>
        </p:txBody>
      </p:sp>
      <p:sp>
        <p:nvSpPr>
          <p:cNvPr id="41985" name="Rectangle 1"/>
          <p:cNvSpPr>
            <a:spLocks noChangeArrowheads="1"/>
          </p:cNvSpPr>
          <p:nvPr/>
        </p:nvSpPr>
        <p:spPr bwMode="auto">
          <a:xfrm>
            <a:off x="533400" y="1752600"/>
            <a:ext cx="80010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“It’s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either mere access to information or interaction with information. And for mankind it implies either an enmeshment in the silent gears of the great electronic machine or mastery of a marvelous new and truly plastic medium for formulating ideas and for exploring, expressing, and communicating them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lvl="0" algn="r" eaLnBrk="0" fontAlgn="base" hangingPunct="0">
              <a:spcBef>
                <a:spcPct val="0"/>
              </a:spcBef>
              <a:spcAft>
                <a:spcPct val="0"/>
              </a:spcAft>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000" dirty="0" smtClean="0">
                <a:solidFill>
                  <a:srgbClr val="000000"/>
                </a:solidFill>
                <a:latin typeface="Times New Roman" pitchFamily="18" charset="0"/>
                <a:cs typeface="Times New Roman" pitchFamily="18" charset="0"/>
              </a:rPr>
              <a:t>                                                                                                J.C.R. Licklider</a:t>
            </a:r>
          </a:p>
          <a:p>
            <a:pPr lvl="0" algn="r" eaLnBrk="0" fontAlgn="base" hangingPunct="0">
              <a:spcBef>
                <a:spcPct val="0"/>
              </a:spcBef>
              <a:spcAft>
                <a:spcPct val="0"/>
              </a:spcAft>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000" dirty="0" smtClean="0">
                <a:solidFill>
                  <a:srgbClr val="000000"/>
                </a:solidFill>
                <a:latin typeface="Times New Roman" pitchFamily="18" charset="0"/>
                <a:cs typeface="Times New Roman" pitchFamily="18" charset="0"/>
              </a:rPr>
              <a:t>Keynote talk at “Information  Utilities and Social Choice ”  </a:t>
            </a:r>
          </a:p>
          <a:p>
            <a:pPr lvl="0" algn="r" eaLnBrk="0" fontAlgn="base" hangingPunct="0">
              <a:spcBef>
                <a:spcPct val="0"/>
              </a:spcBef>
              <a:spcAft>
                <a:spcPct val="0"/>
              </a:spcAft>
              <a:tabLst>
                <a:tab pos="457200" algn="l"/>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000" dirty="0" smtClean="0">
                <a:solidFill>
                  <a:srgbClr val="000000"/>
                </a:solidFill>
                <a:latin typeface="Times New Roman" pitchFamily="18" charset="0"/>
                <a:cs typeface="Times New Roman" pitchFamily="18" charset="0"/>
              </a:rPr>
              <a:t>Conference , Dec 2-3, 1969</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21</a:t>
            </a:fld>
            <a:endParaRPr lang="en-US"/>
          </a:p>
        </p:txBody>
      </p:sp>
      <p:pic>
        <p:nvPicPr>
          <p:cNvPr id="3" name="Picture 2"/>
          <p:cNvPicPr>
            <a:picLocks noChangeAspect="1"/>
          </p:cNvPicPr>
          <p:nvPr/>
        </p:nvPicPr>
        <p:blipFill>
          <a:blip r:embed="rId2"/>
          <a:srcRect l="28068" t="16298" r="33450" b="43368"/>
          <a:stretch>
            <a:fillRect/>
          </a:stretch>
        </p:blipFill>
        <p:spPr bwMode="auto">
          <a:xfrm>
            <a:off x="80822" y="914400"/>
            <a:ext cx="8986978" cy="4981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22</a:t>
            </a:fld>
            <a:endParaRPr lang="en-US"/>
          </a:p>
        </p:txBody>
      </p:sp>
      <p:sp>
        <p:nvSpPr>
          <p:cNvPr id="3" name="Rectangle 2"/>
          <p:cNvSpPr/>
          <p:nvPr/>
        </p:nvSpPr>
        <p:spPr>
          <a:xfrm>
            <a:off x="914400" y="609600"/>
            <a:ext cx="7239000" cy="5293757"/>
          </a:xfrm>
          <a:prstGeom prst="rect">
            <a:avLst/>
          </a:prstGeom>
        </p:spPr>
        <p:txBody>
          <a:bodyPr wrap="square">
            <a:spAutoFit/>
          </a:bodyPr>
          <a:lstStyle/>
          <a:p>
            <a:pPr algn="ctr"/>
            <a:r>
              <a:rPr lang="en-US" sz="3200" b="1" dirty="0" smtClean="0">
                <a:latin typeface="Times New Roman" pitchFamily="18" charset="0"/>
                <a:cs typeface="Times New Roman" pitchFamily="18" charset="0"/>
              </a:rPr>
              <a:t>NTIA Virtual Conference</a:t>
            </a:r>
          </a:p>
          <a:p>
            <a:pPr algn="ctr"/>
            <a:r>
              <a:rPr lang="en-US" sz="2400" dirty="0" smtClean="0">
                <a:latin typeface="Times New Roman" pitchFamily="18" charset="0"/>
                <a:cs typeface="Times New Roman" pitchFamily="18" charset="0"/>
              </a:rPr>
              <a:t>November 14-23. 1994</a:t>
            </a:r>
          </a:p>
          <a:p>
            <a:pPr algn="ct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US National Telecommunications Information Administration (NTIA) </a:t>
            </a:r>
            <a:r>
              <a:rPr lang="en-US" sz="2400" dirty="0" smtClean="0">
                <a:latin typeface="Times New Roman" pitchFamily="18" charset="0"/>
                <a:cs typeface="Times New Roman" pitchFamily="18" charset="0"/>
              </a:rPr>
              <a:t>under the US Dept of </a:t>
            </a:r>
            <a:r>
              <a:rPr lang="en-US" sz="2400" dirty="0" smtClean="0">
                <a:latin typeface="Times New Roman" pitchFamily="18" charset="0"/>
                <a:cs typeface="Times New Roman" pitchFamily="18" charset="0"/>
              </a:rPr>
              <a:t>Commerce, held a nation-wide online conference shortly before the privatization was carried out. Maintaining  a public internet was a major thread, many defending the Internet as a public good</a:t>
            </a:r>
            <a:r>
              <a:rPr lang="en-US" sz="2400" dirty="0" smtClean="0">
                <a:latin typeface="Times New Roman" pitchFamily="18" charset="0"/>
                <a:cs typeface="Times New Roman" pitchFamily="18" charset="0"/>
              </a:rPr>
              <a:t>. During the discussion the distinction </a:t>
            </a:r>
            <a:r>
              <a:rPr lang="en-US" sz="2400" dirty="0" smtClean="0">
                <a:latin typeface="Times New Roman" pitchFamily="18" charset="0"/>
                <a:cs typeface="Times New Roman" pitchFamily="18" charset="0"/>
              </a:rPr>
              <a:t>was raised between </a:t>
            </a:r>
            <a:r>
              <a:rPr lang="en-US" sz="2400" dirty="0" smtClean="0">
                <a:latin typeface="Times New Roman" pitchFamily="18" charset="0"/>
                <a:cs typeface="Times New Roman" pitchFamily="18" charset="0"/>
              </a:rPr>
              <a:t>the Net encouraging interactive forms of communication versus the </a:t>
            </a:r>
            <a:r>
              <a:rPr lang="en-US" sz="2400" dirty="0" smtClean="0">
                <a:latin typeface="Times New Roman" pitchFamily="18" charset="0"/>
                <a:cs typeface="Times New Roman" pitchFamily="18" charset="0"/>
              </a:rPr>
              <a:t>passive transfer </a:t>
            </a:r>
            <a:r>
              <a:rPr lang="en-US" sz="2400" dirty="0" smtClean="0">
                <a:latin typeface="Times New Roman" pitchFamily="18" charset="0"/>
                <a:cs typeface="Times New Roman" pitchFamily="18" charset="0"/>
              </a:rPr>
              <a:t>of information and the importance of this distinction to the future of the Net.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23</a:t>
            </a:fld>
            <a:endParaRPr lang="en-US"/>
          </a:p>
        </p:txBody>
      </p:sp>
      <p:pic>
        <p:nvPicPr>
          <p:cNvPr id="4" name="Picture 2"/>
          <p:cNvPicPr>
            <a:picLocks noChangeAspect="1" noChangeArrowheads="1"/>
          </p:cNvPicPr>
          <p:nvPr/>
        </p:nvPicPr>
        <p:blipFill>
          <a:blip r:embed="rId2"/>
          <a:srcRect l="37482" t="29019" r="35072" b="18821"/>
          <a:stretch>
            <a:fillRect/>
          </a:stretch>
        </p:blipFill>
        <p:spPr bwMode="auto">
          <a:xfrm>
            <a:off x="1676399" y="76200"/>
            <a:ext cx="6249320" cy="66773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24</a:t>
            </a:fld>
            <a:endParaRPr lang="en-US"/>
          </a:p>
        </p:txBody>
      </p:sp>
      <p:sp>
        <p:nvSpPr>
          <p:cNvPr id="3" name="Rectangle 2"/>
          <p:cNvSpPr/>
          <p:nvPr/>
        </p:nvSpPr>
        <p:spPr>
          <a:xfrm>
            <a:off x="1219200" y="1447800"/>
            <a:ext cx="6705600" cy="2585323"/>
          </a:xfrm>
          <a:prstGeom prst="rect">
            <a:avLst/>
          </a:prstGeom>
        </p:spPr>
        <p:txBody>
          <a:bodyPr wrap="square">
            <a:spAutoFit/>
          </a:bodyPr>
          <a:lstStyle/>
          <a:p>
            <a:r>
              <a:rPr lang="en-US" sz="2400" dirty="0" smtClean="0">
                <a:latin typeface="Times New Roman" pitchFamily="18" charset="0"/>
                <a:cs typeface="Times New Roman" pitchFamily="18" charset="0"/>
              </a:rPr>
              <a:t>Morgan points to the importance of writing in documenting the level of development so society can build on the advances made thus far. Understanding the advances in communications that the computer makes possible can help to understand how to build on those advances.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25</a:t>
            </a:fld>
            <a:endParaRPr lang="en-US"/>
          </a:p>
        </p:txBody>
      </p:sp>
      <p:sp>
        <p:nvSpPr>
          <p:cNvPr id="3" name="Rectangle 2"/>
          <p:cNvSpPr/>
          <p:nvPr/>
        </p:nvSpPr>
        <p:spPr>
          <a:xfrm>
            <a:off x="1066800" y="1028343"/>
            <a:ext cx="7239000" cy="5539978"/>
          </a:xfrm>
          <a:prstGeom prst="rect">
            <a:avLst/>
          </a:prstGeom>
        </p:spPr>
        <p:txBody>
          <a:bodyPr wrap="square">
            <a:spAutoFit/>
          </a:bodyPr>
          <a:lstStyle/>
          <a:p>
            <a:r>
              <a:rPr lang="en-US" sz="2400" dirty="0" smtClean="0"/>
              <a:t>What then for the future</a:t>
            </a:r>
          </a:p>
          <a:p>
            <a:endParaRPr lang="en-US" dirty="0" smtClean="0"/>
          </a:p>
          <a:p>
            <a:r>
              <a:rPr lang="en-US" sz="2400" dirty="0" smtClean="0">
                <a:latin typeface="Times New Roman" pitchFamily="18" charset="0"/>
                <a:cs typeface="Times New Roman" pitchFamily="18" charset="0"/>
              </a:rPr>
              <a:t>To move to a digital civilization requires studying what advances have been made and learning how to appreciate and recognize new modes of development like the communication advances Usenet and email and the ARPANET and Internet have made possible.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Along with changes in technology, there are also changes in political forms and social customs. Even as old forms of citizenship continue, new forms like netizens and </a:t>
            </a:r>
            <a:r>
              <a:rPr lang="en-US" sz="2400" dirty="0" err="1" smtClean="0">
                <a:latin typeface="Times New Roman" pitchFamily="18" charset="0"/>
                <a:cs typeface="Times New Roman" pitchFamily="18" charset="0"/>
              </a:rPr>
              <a:t>netizenship</a:t>
            </a:r>
            <a:r>
              <a:rPr lang="en-US" sz="2400" dirty="0" smtClean="0">
                <a:latin typeface="Times New Roman" pitchFamily="18" charset="0"/>
                <a:cs typeface="Times New Roman" pitchFamily="18" charset="0"/>
              </a:rPr>
              <a:t> are developing side by side. Morgan’s book helps to demonstrate why recognizing the importance of such developments is needed along with recognizing the importance of changes in technology.</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3429000"/>
            <a:ext cx="6400800" cy="1752600"/>
          </a:xfrm>
        </p:spPr>
        <p:txBody>
          <a:bodyPr>
            <a:normAutofit fontScale="92500"/>
          </a:bodyPr>
          <a:lstStyle/>
          <a:p>
            <a:r>
              <a:rPr lang="en-US" i="1" dirty="0" smtClean="0">
                <a:solidFill>
                  <a:schemeClr val="tx1"/>
                </a:solidFill>
                <a:latin typeface="Times New Roman" pitchFamily="18" charset="0"/>
                <a:cs typeface="Times New Roman" pitchFamily="18" charset="0"/>
              </a:rPr>
              <a:t>Netizens: On the History and Impact of Usenet and the Internet the Internet </a:t>
            </a:r>
            <a:r>
              <a:rPr lang="en-US" dirty="0" smtClean="0">
                <a:solidFill>
                  <a:schemeClr val="tx1"/>
                </a:solidFill>
                <a:hlinkClick r:id="rId2"/>
              </a:rPr>
              <a:t>http</a:t>
            </a:r>
            <a:r>
              <a:rPr lang="en-US" dirty="0">
                <a:solidFill>
                  <a:schemeClr val="tx1"/>
                </a:solidFill>
                <a:hlinkClick r:id="rId2"/>
              </a:rPr>
              <a:t>://www.columbia.edu/~rh120/</a:t>
            </a:r>
            <a:endParaRPr lang="en-US" dirty="0">
              <a:solidFill>
                <a:schemeClr val="tx1"/>
              </a:solidFill>
            </a:endParaRPr>
          </a:p>
          <a:p>
            <a:endParaRPr lang="en-US" dirty="0">
              <a:solidFill>
                <a:schemeClr val="tx1"/>
              </a:solidFill>
            </a:endParaRPr>
          </a:p>
        </p:txBody>
      </p:sp>
      <p:sp>
        <p:nvSpPr>
          <p:cNvPr id="4" name="Rectangle 3"/>
          <p:cNvSpPr/>
          <p:nvPr/>
        </p:nvSpPr>
        <p:spPr>
          <a:xfrm>
            <a:off x="-5799138" y="925861"/>
            <a:ext cx="2286000" cy="3539430"/>
          </a:xfrm>
          <a:prstGeom prst="rect">
            <a:avLst/>
          </a:prstGeom>
        </p:spPr>
        <p:txBody>
          <a:bodyPr>
            <a:spAutoFit/>
          </a:bodyPr>
          <a:lstStyle/>
          <a:p>
            <a:r>
              <a:rPr lang="en-US" sz="3200" i="1" dirty="0">
                <a:solidFill>
                  <a:prstClr val="black">
                    <a:tint val="75000"/>
                  </a:prstClr>
                </a:solidFill>
                <a:latin typeface="Times New Roman" pitchFamily="18" charset="0"/>
                <a:cs typeface="Times New Roman" pitchFamily="18" charset="0"/>
              </a:rPr>
              <a:t>Netizens: On the History and Impact of Usenet and the Internet the Internet </a:t>
            </a:r>
            <a:endParaRPr lang="en-US" dirty="0"/>
          </a:p>
        </p:txBody>
      </p:sp>
      <p:sp>
        <p:nvSpPr>
          <p:cNvPr id="5" name="Slide Number Placeholder 4"/>
          <p:cNvSpPr>
            <a:spLocks noGrp="1"/>
          </p:cNvSpPr>
          <p:nvPr>
            <p:ph type="sldNum" sz="quarter" idx="12"/>
          </p:nvPr>
        </p:nvSpPr>
        <p:spPr/>
        <p:txBody>
          <a:bodyPr/>
          <a:lstStyle/>
          <a:p>
            <a:fld id="{43292D95-42F4-433F-8B93-EAA8D7AE8E18}" type="slidenum">
              <a:rPr lang="en-US" smtClean="0"/>
              <a:pPr/>
              <a:t>26</a:t>
            </a:fld>
            <a:endParaRPr lang="en-US"/>
          </a:p>
        </p:txBody>
      </p:sp>
      <p:pic>
        <p:nvPicPr>
          <p:cNvPr id="6" name="Picture 7" descr="cover"/>
          <p:cNvPicPr>
            <a:picLocks noChangeAspect="1" noChangeArrowheads="1"/>
          </p:cNvPicPr>
          <p:nvPr/>
        </p:nvPicPr>
        <p:blipFill>
          <a:blip r:embed="rId3"/>
          <a:srcRect/>
          <a:stretch>
            <a:fillRect/>
          </a:stretch>
        </p:blipFill>
        <p:spPr bwMode="auto">
          <a:xfrm>
            <a:off x="3810000" y="609600"/>
            <a:ext cx="1389063" cy="2045312"/>
          </a:xfrm>
          <a:prstGeom prst="rect">
            <a:avLst/>
          </a:prstGeom>
          <a:noFill/>
          <a:ln w="9525">
            <a:noFill/>
            <a:miter lim="800000"/>
            <a:headEnd/>
            <a:tailEnd/>
          </a:ln>
        </p:spPr>
      </p:pic>
      <p:sp>
        <p:nvSpPr>
          <p:cNvPr id="7" name="TextBox 6"/>
          <p:cNvSpPr txBox="1"/>
          <p:nvPr/>
        </p:nvSpPr>
        <p:spPr>
          <a:xfrm>
            <a:off x="2514600" y="5334000"/>
            <a:ext cx="4029181" cy="954107"/>
          </a:xfrm>
          <a:prstGeom prst="rect">
            <a:avLst/>
          </a:prstGeom>
          <a:noFill/>
        </p:spPr>
        <p:txBody>
          <a:bodyPr wrap="none" rtlCol="0">
            <a:spAutoFit/>
          </a:bodyPr>
          <a:lstStyle/>
          <a:p>
            <a:pPr algn="ctr"/>
            <a:r>
              <a:rPr lang="en-US" sz="2800" dirty="0" smtClean="0"/>
              <a:t>Ronda Hauben</a:t>
            </a:r>
          </a:p>
          <a:p>
            <a:pPr algn="ctr"/>
            <a:r>
              <a:rPr lang="en-US" sz="2800" dirty="0" smtClean="0"/>
              <a:t>ronda.netizen@gmail.com</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3</a:t>
            </a:fld>
            <a:endParaRPr lang="en-US"/>
          </a:p>
        </p:txBody>
      </p:sp>
      <p:sp>
        <p:nvSpPr>
          <p:cNvPr id="3" name="Rectangle 2"/>
          <p:cNvSpPr/>
          <p:nvPr/>
        </p:nvSpPr>
        <p:spPr>
          <a:xfrm>
            <a:off x="304800" y="304800"/>
            <a:ext cx="8534400" cy="6771084"/>
          </a:xfrm>
          <a:prstGeom prst="rect">
            <a:avLst/>
          </a:prstGeom>
        </p:spPr>
        <p:txBody>
          <a:bodyPr wrap="square">
            <a:spAutoFit/>
          </a:bodyPr>
          <a:lstStyle/>
          <a:p>
            <a:pPr algn="ctr"/>
            <a:r>
              <a:rPr lang="en-US" sz="4000" b="1" dirty="0" smtClean="0">
                <a:latin typeface="Times New Roman" pitchFamily="18" charset="0"/>
                <a:cs typeface="Times New Roman" pitchFamily="18" charset="0"/>
              </a:rPr>
              <a:t>Usenet</a:t>
            </a:r>
            <a:r>
              <a:rPr lang="en-US" sz="40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(1979 - present)</a:t>
            </a:r>
          </a:p>
          <a:p>
            <a:endParaRPr lang="en-US" dirty="0" smtClean="0"/>
          </a:p>
          <a:p>
            <a:pPr algn="ctr"/>
            <a:r>
              <a:rPr lang="en-US" dirty="0" smtClean="0"/>
              <a:t> </a:t>
            </a:r>
            <a:r>
              <a:rPr lang="en-US" sz="3200" dirty="0" smtClean="0"/>
              <a:t>A worldwide distributed discussion system available on computers. </a:t>
            </a:r>
            <a:endParaRPr lang="en-US" sz="3200" dirty="0" smtClean="0"/>
          </a:p>
          <a:p>
            <a:pPr algn="ctr"/>
            <a:endParaRPr lang="en-US" sz="3200" dirty="0" smtClean="0"/>
          </a:p>
          <a:p>
            <a:r>
              <a:rPr lang="en-US" sz="2800" dirty="0" smtClean="0">
                <a:latin typeface="Times New Roman" pitchFamily="18" charset="0"/>
                <a:cs typeface="Times New Roman" pitchFamily="18" charset="0"/>
              </a:rPr>
              <a:t>Usenet was created by graduate students in 1979 using features of the UNIX operating system created by Bell Labs researchers. Usenet was described as a “public access network.” Participants included universities, corporations, research centers, etc. The computer users on Usenet were eager to discuss many topics. Also users helped each other with </a:t>
            </a:r>
            <a:r>
              <a:rPr lang="en-US" sz="2800" dirty="0" smtClean="0">
                <a:latin typeface="Times New Roman" pitchFamily="18" charset="0"/>
                <a:cs typeface="Times New Roman" pitchFamily="18" charset="0"/>
              </a:rPr>
              <a:t>computer </a:t>
            </a:r>
            <a:r>
              <a:rPr lang="en-US" sz="2800" dirty="0" smtClean="0">
                <a:latin typeface="Times New Roman" pitchFamily="18" charset="0"/>
                <a:cs typeface="Times New Roman" pitchFamily="18" charset="0"/>
              </a:rPr>
              <a:t>technology in general and other problems. </a:t>
            </a:r>
          </a:p>
          <a:p>
            <a:pPr algn="ct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4</a:t>
            </a:fld>
            <a:endParaRPr lang="en-US"/>
          </a:p>
        </p:txBody>
      </p:sp>
      <p:sp>
        <p:nvSpPr>
          <p:cNvPr id="1025" name="Rectangle 1"/>
          <p:cNvSpPr>
            <a:spLocks noChangeArrowheads="1"/>
          </p:cNvSpPr>
          <p:nvPr/>
        </p:nvSpPr>
        <p:spPr bwMode="auto">
          <a:xfrm>
            <a:off x="609600" y="2286000"/>
            <a:ext cx="7924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"Start discussing on </a:t>
            </a:r>
            <a:r>
              <a:rPr kumimoji="0" lang="en-US" sz="3200" b="0" i="0" u="none" strike="noStrike" cap="none" normalizeH="0" baseline="0" dirty="0" err="1" smtClean="0">
                <a:ln>
                  <a:noFill/>
                </a:ln>
                <a:solidFill>
                  <a:schemeClr val="tx1"/>
                </a:solidFill>
                <a:effectLst/>
                <a:latin typeface="Times New Roman" pitchFamily="18" charset="0"/>
                <a:cs typeface="Times New Roman" pitchFamily="18" charset="0"/>
              </a:rPr>
              <a:t>sci.econ</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We're all ears."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33400" y="609600"/>
            <a:ext cx="8077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Largest Machine': Where it came from and its importance to Society”</a:t>
            </a:r>
            <a:b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Michael explained: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 propose to write a paper concerning the development of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Net’.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 am interested in exploring the forces behind its development and the fundamental change it represents over previous communications media. I will consult with people who have been involved with Usenet from its beginnings, and the various networks that comprise the Computer Network around the world. I wish to come to some understanding of where the Net has come from, so as to be helpful in figuring out where it is going to.”                                                            </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latin typeface="Calibri" pitchFamily="34"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Michael Hauben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3292D95-42F4-433F-8B93-EAA8D7AE8E18}"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28600" y="457200"/>
            <a:ext cx="8610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“I </a:t>
            </a: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want to hear from the four corners of the Net - That means YOU</a:t>
            </a: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a:t>
            </a:r>
            <a:endPar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“Howdy</a:t>
            </a: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I would like to hear from EVERYONE on the Net-Frontier. If you think you are weird or abnormal (or special) in terms of net-connections or </a:t>
            </a:r>
            <a:r>
              <a:rPr kumimoji="0" lang="en-US" sz="2400" b="0" i="0" u="none" strike="noStrike" cap="none" normalizeH="0" baseline="0" dirty="0" err="1" smtClean="0">
                <a:ln>
                  <a:noFill/>
                </a:ln>
                <a:solidFill>
                  <a:schemeClr val="tx1"/>
                </a:solidFill>
                <a:effectLst/>
                <a:latin typeface="UICTFontTextStyleBody"/>
                <a:ea typeface="Times New Roman" pitchFamily="18" charset="0"/>
                <a:cs typeface="Courier New" pitchFamily="49" charset="0"/>
              </a:rPr>
              <a:t>usenet</a:t>
            </a: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 connection, please tell me all about it. I am doing research for a paper about the </a:t>
            </a:r>
            <a:r>
              <a:rPr kumimoji="0" lang="en-US" sz="2400" b="0" i="0" u="none" strike="noStrike" cap="none" normalizeH="0" baseline="0" dirty="0" smtClean="0">
                <a:ln>
                  <a:noFill/>
                </a:ln>
                <a:solidFill>
                  <a:schemeClr val="tx1"/>
                </a:solidFill>
                <a:effectLst/>
                <a:latin typeface="Calibri"/>
                <a:ea typeface="Times New Roman" pitchFamily="18" charset="0"/>
                <a:cs typeface="Courier New" pitchFamily="49" charset="0"/>
              </a:rPr>
              <a:t>“</a:t>
            </a: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largest machine” </a:t>
            </a:r>
            <a:r>
              <a:rPr kumimoji="0" lang="en-US" sz="2400" b="0" i="0" u="none" strike="noStrike" cap="none" normalizeH="0" baseline="0" dirty="0" smtClean="0">
                <a:ln>
                  <a:noFill/>
                </a:ln>
                <a:solidFill>
                  <a:schemeClr val="tx1"/>
                </a:solidFill>
                <a:effectLst/>
                <a:latin typeface="Calibri"/>
                <a:ea typeface="Times New Roman" pitchFamily="18" charset="0"/>
                <a:cs typeface="Courier New" pitchFamily="49" charset="0"/>
              </a:rPr>
              <a:t>–</a:t>
            </a: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 the Net. So, I</a:t>
            </a:r>
            <a:r>
              <a:rPr kumimoji="0" lang="en-US" sz="2400" b="0" i="0" u="none" strike="noStrike" cap="none" normalizeH="0" baseline="0" dirty="0" smtClean="0">
                <a:ln>
                  <a:noFill/>
                </a:ln>
                <a:solidFill>
                  <a:schemeClr val="tx1"/>
                </a:solidFill>
                <a:effectLst/>
                <a:latin typeface="Calibri"/>
                <a:ea typeface="Times New Roman" pitchFamily="18" charset="0"/>
                <a:cs typeface="Courier New" pitchFamily="49" charset="0"/>
              </a:rPr>
              <a:t>’</a:t>
            </a: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m looking for people on </a:t>
            </a:r>
            <a:r>
              <a:rPr kumimoji="0" lang="en-US" sz="2400" b="0" i="0" u="none" strike="noStrike" cap="none" normalizeH="0" baseline="0" dirty="0" smtClean="0">
                <a:ln>
                  <a:noFill/>
                </a:ln>
                <a:solidFill>
                  <a:schemeClr val="tx1"/>
                </a:solidFill>
                <a:effectLst/>
                <a:latin typeface="Calibri"/>
                <a:ea typeface="Times New Roman" pitchFamily="18" charset="0"/>
                <a:cs typeface="Courier New" pitchFamily="49" charset="0"/>
              </a:rPr>
              <a:t>“</a:t>
            </a: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the fringe”, or who are at obscure connections or who believe they are connected to some kind of interesting makeshift connection</a:t>
            </a: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a:t>
            </a: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
            </a:r>
            <a:b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b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
            </a:r>
            <a:b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b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To the further expansion of the Net!:)</a:t>
            </a:r>
            <a:b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br>
            <a:r>
              <a:rPr kumimoji="0" lang="en-US" sz="2400" b="0" i="0" u="none" strike="noStrike" cap="none" normalizeH="0" baseline="0" dirty="0" smtClean="0">
                <a:ln>
                  <a:noFill/>
                </a:ln>
                <a:solidFill>
                  <a:schemeClr val="tx1"/>
                </a:solidFill>
                <a:effectLst/>
                <a:latin typeface="Calibri"/>
                <a:ea typeface="Times New Roman" pitchFamily="18" charset="0"/>
                <a:cs typeface="Courier New" pitchFamily="49" charset="0"/>
              </a:rPr>
              <a:t>–</a:t>
            </a:r>
            <a:r>
              <a:rPr kumimoji="0" lang="en-US" sz="2400" b="0" i="0" u="none" strike="noStrike" cap="none" normalizeH="0" baseline="0" dirty="0" smtClean="0">
                <a:ln>
                  <a:noFill/>
                </a:ln>
                <a:solidFill>
                  <a:schemeClr val="tx1"/>
                </a:solidFill>
                <a:effectLst/>
                <a:latin typeface="UICTFontTextStyleBody"/>
                <a:ea typeface="Times New Roman" pitchFamily="18" charset="0"/>
                <a:cs typeface="Courier New" pitchFamily="49" charset="0"/>
              </a:rPr>
              <a:t> Michael Hauben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43292D95-42F4-433F-8B93-EAA8D7AE8E18}"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505200"/>
            <a:ext cx="6324600" cy="1938992"/>
          </a:xfrm>
          <a:prstGeom prst="rect">
            <a:avLst/>
          </a:prstGeom>
        </p:spPr>
        <p:txBody>
          <a:bodyPr wrap="square">
            <a:spAutoFit/>
          </a:bodyPr>
          <a:lstStyle/>
          <a:p>
            <a:r>
              <a:rPr lang="en-US" sz="2400" dirty="0" smtClean="0">
                <a:latin typeface="Times New Roman" pitchFamily="18" charset="0"/>
                <a:cs typeface="Times New Roman" pitchFamily="18" charset="0"/>
              </a:rPr>
              <a:t>J. C. R. Licklider and R. W. Taylor,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Computer as a Communication Device,” </a:t>
            </a:r>
          </a:p>
          <a:p>
            <a:endParaRPr lang="en-US" sz="2400" i="1"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Science and Technology</a:t>
            </a:r>
            <a:r>
              <a:rPr lang="en-US" sz="2400" dirty="0" smtClean="0">
                <a:latin typeface="Times New Roman" pitchFamily="18" charset="0"/>
                <a:cs typeface="Times New Roman" pitchFamily="18" charset="0"/>
              </a:rPr>
              <a:t>, Vol. 76, 1968, pp. 21-38. </a:t>
            </a:r>
            <a:endParaRPr lang="en-US" sz="2400"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srcRect/>
          <a:stretch>
            <a:fillRect/>
          </a:stretch>
        </p:blipFill>
        <p:spPr bwMode="auto">
          <a:xfrm>
            <a:off x="1447800" y="609600"/>
            <a:ext cx="2116646" cy="2679002"/>
          </a:xfrm>
          <a:prstGeom prst="rect">
            <a:avLst/>
          </a:prstGeom>
          <a:noFill/>
          <a:ln w="9525">
            <a:noFill/>
            <a:miter lim="800000"/>
            <a:headEnd/>
            <a:tailEnd/>
          </a:ln>
          <a:effectLst/>
        </p:spPr>
      </p:pic>
      <p:pic>
        <p:nvPicPr>
          <p:cNvPr id="19460" name="Picture 4" descr="https://www.internethalloffame.org/sites/default/files/inductees/BobTaylor_0.jpg"/>
          <p:cNvPicPr>
            <a:picLocks noChangeAspect="1" noChangeArrowheads="1"/>
          </p:cNvPicPr>
          <p:nvPr/>
        </p:nvPicPr>
        <p:blipFill>
          <a:blip r:embed="rId3"/>
          <a:srcRect/>
          <a:stretch>
            <a:fillRect/>
          </a:stretch>
        </p:blipFill>
        <p:spPr bwMode="auto">
          <a:xfrm>
            <a:off x="3810000" y="685800"/>
            <a:ext cx="2421636" cy="2602992"/>
          </a:xfrm>
          <a:prstGeom prst="rect">
            <a:avLst/>
          </a:prstGeom>
          <a:noFill/>
        </p:spPr>
      </p:pic>
      <p:sp>
        <p:nvSpPr>
          <p:cNvPr id="6" name="Slide Number Placeholder 5"/>
          <p:cNvSpPr>
            <a:spLocks noGrp="1"/>
          </p:cNvSpPr>
          <p:nvPr>
            <p:ph type="sldNum" sz="quarter" idx="12"/>
          </p:nvPr>
        </p:nvSpPr>
        <p:spPr/>
        <p:txBody>
          <a:bodyPr/>
          <a:lstStyle/>
          <a:p>
            <a:fld id="{43292D95-42F4-433F-8B93-EAA8D7AE8E1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00200"/>
            <a:ext cx="7315200" cy="3724096"/>
          </a:xfrm>
          <a:prstGeom prst="rect">
            <a:avLst/>
          </a:prstGeom>
        </p:spPr>
        <p:txBody>
          <a:bodyPr wrap="square">
            <a:spAutoFit/>
          </a:bodyPr>
          <a:lstStyle/>
          <a:p>
            <a:r>
              <a:rPr lang="en-US" sz="2400" dirty="0" smtClean="0">
                <a:latin typeface="Times New Roman" pitchFamily="18" charset="0"/>
                <a:cs typeface="Times New Roman" pitchFamily="18" charset="0"/>
              </a:rPr>
              <a:t>"We </a:t>
            </a:r>
            <a:r>
              <a:rPr lang="en-US" sz="2400" dirty="0">
                <a:latin typeface="Times New Roman" pitchFamily="18" charset="0"/>
                <a:cs typeface="Times New Roman" pitchFamily="18" charset="0"/>
              </a:rPr>
              <a:t>believe that communicators have to do something nontrivial with the information they send </a:t>
            </a:r>
            <a:r>
              <a:rPr lang="en-US" sz="2400" dirty="0" smtClean="0">
                <a:latin typeface="Times New Roman" pitchFamily="18" charset="0"/>
                <a:cs typeface="Times New Roman" pitchFamily="18" charset="0"/>
              </a:rPr>
              <a:t>and receive </a:t>
            </a:r>
            <a:r>
              <a:rPr lang="en-US" sz="2400" dirty="0">
                <a:latin typeface="Times New Roman" pitchFamily="18" charset="0"/>
                <a:cs typeface="Times New Roman" pitchFamily="18" charset="0"/>
              </a:rPr>
              <a:t>. . . to interact with the richness of living information—not merely in the passive way that we have become accustomed to using books and libraries, but as active participants in an ongoing process, bringing something to it through our interaction with it, and not simply receiving something from it by our connection to it.... </a:t>
            </a:r>
            <a:r>
              <a:rPr lang="en-US" sz="24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Licklider </a:t>
            </a:r>
            <a:r>
              <a:rPr lang="en-US" sz="2000" dirty="0" smtClean="0">
                <a:latin typeface="Times New Roman" pitchFamily="18" charset="0"/>
                <a:cs typeface="Times New Roman" pitchFamily="18" charset="0"/>
              </a:rPr>
              <a:t>and Taylor, 1968</a:t>
            </a:r>
          </a:p>
          <a:p>
            <a:endParaRPr lang="en-US" sz="2000" dirty="0">
              <a:latin typeface="Times New Roman" pitchFamily="18" charset="0"/>
              <a:cs typeface="Times New Roman" pitchFamily="18" charset="0"/>
            </a:endParaRPr>
          </a:p>
        </p:txBody>
      </p:sp>
      <p:sp>
        <p:nvSpPr>
          <p:cNvPr id="22530" name="AutoShape 2" descr="https://pages.cs.wisc.edu/~lhl/maps/version_15.map.color.gif"/>
          <p:cNvSpPr>
            <a:spLocks noChangeAspect="1" noChangeArrowheads="1"/>
          </p:cNvSpPr>
          <p:nvPr/>
        </p:nvSpPr>
        <p:spPr bwMode="auto">
          <a:xfrm>
            <a:off x="155575" y="-2705100"/>
            <a:ext cx="7296150" cy="563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43292D95-42F4-433F-8B93-EAA8D7AE8E18}"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3292D95-42F4-433F-8B93-EAA8D7AE8E18}" type="slidenum">
              <a:rPr lang="en-US" smtClean="0"/>
              <a:pPr/>
              <a:t>9</a:t>
            </a:fld>
            <a:endParaRPr lang="en-US"/>
          </a:p>
        </p:txBody>
      </p:sp>
      <p:sp>
        <p:nvSpPr>
          <p:cNvPr id="3" name="Rectangle 2"/>
          <p:cNvSpPr/>
          <p:nvPr/>
        </p:nvSpPr>
        <p:spPr>
          <a:xfrm>
            <a:off x="990600" y="1524000"/>
            <a:ext cx="6705600" cy="3046988"/>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 We want to emphasize something beyond its one-way transfer: the increasing significance of the jointly constructive, the mutually reinforcing aspect of communication—the part that transcends </a:t>
            </a:r>
            <a:r>
              <a:rPr lang="en-US" sz="2400" dirty="0" smtClean="0">
                <a:latin typeface="Times New Roman" pitchFamily="18" charset="0"/>
                <a:cs typeface="Times New Roman" pitchFamily="18" charset="0"/>
              </a:rPr>
              <a:t>‘now </a:t>
            </a:r>
            <a:r>
              <a:rPr lang="en-US" sz="2400" dirty="0" smtClean="0">
                <a:latin typeface="Times New Roman" pitchFamily="18" charset="0"/>
                <a:cs typeface="Times New Roman" pitchFamily="18" charset="0"/>
              </a:rPr>
              <a:t>we both know a fact that only one of us knew before</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When minds interact, new ideas emerge. We want to talk about the creative aspect of communication</a:t>
            </a:r>
            <a:r>
              <a:rPr lang="en-US"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r"/>
            <a:r>
              <a:rPr lang="en-US" sz="2400" dirty="0" smtClean="0">
                <a:latin typeface="Times New Roman" pitchFamily="18" charset="0"/>
                <a:cs typeface="Times New Roman" pitchFamily="18" charset="0"/>
              </a:rPr>
              <a:t>Licklider and Taylor, 1968</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1265</Words>
  <Application>Microsoft Office PowerPoint</Application>
  <PresentationFormat>On-screen Show (4:3)</PresentationFormat>
  <Paragraphs>104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Then, Now and Into the Future  Thoughts on the 25th Anniversary of the print edition of  Netizens: On the History and Impact of Usenet and the Internet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Then, Now and Into the Future  Thoughts on the 25th Anniversary of the print edition of  Netizens: On the History and Impact of Usenet and the Internet the Internet</dc:title>
  <dc:creator>Jay</dc:creator>
  <cp:lastModifiedBy>Jay</cp:lastModifiedBy>
  <cp:revision>116</cp:revision>
  <dcterms:created xsi:type="dcterms:W3CDTF">2022-11-04T00:58:43Z</dcterms:created>
  <dcterms:modified xsi:type="dcterms:W3CDTF">2022-11-09T05:46:03Z</dcterms:modified>
</cp:coreProperties>
</file>