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311" r:id="rId2"/>
    <p:sldId id="406" r:id="rId3"/>
    <p:sldId id="383" r:id="rId4"/>
    <p:sldId id="384" r:id="rId5"/>
    <p:sldId id="366" r:id="rId6"/>
    <p:sldId id="395" r:id="rId7"/>
    <p:sldId id="396" r:id="rId8"/>
    <p:sldId id="407" r:id="rId9"/>
    <p:sldId id="408" r:id="rId10"/>
    <p:sldId id="368" r:id="rId11"/>
    <p:sldId id="425" r:id="rId12"/>
    <p:sldId id="393" r:id="rId13"/>
    <p:sldId id="399" r:id="rId14"/>
    <p:sldId id="400" r:id="rId15"/>
    <p:sldId id="386" r:id="rId16"/>
    <p:sldId id="387" r:id="rId17"/>
    <p:sldId id="417" r:id="rId18"/>
    <p:sldId id="397" r:id="rId19"/>
    <p:sldId id="369" r:id="rId20"/>
    <p:sldId id="427" r:id="rId21"/>
    <p:sldId id="428" r:id="rId22"/>
    <p:sldId id="388" r:id="rId23"/>
    <p:sldId id="349" r:id="rId24"/>
    <p:sldId id="377" r:id="rId25"/>
    <p:sldId id="402" r:id="rId26"/>
    <p:sldId id="378" r:id="rId27"/>
    <p:sldId id="418" r:id="rId28"/>
    <p:sldId id="379" r:id="rId29"/>
    <p:sldId id="389" r:id="rId30"/>
    <p:sldId id="436" r:id="rId31"/>
    <p:sldId id="423" r:id="rId32"/>
    <p:sldId id="424" r:id="rId33"/>
    <p:sldId id="430" r:id="rId34"/>
    <p:sldId id="431" r:id="rId35"/>
    <p:sldId id="434" r:id="rId36"/>
    <p:sldId id="435" r:id="rId37"/>
    <p:sldId id="432" r:id="rId38"/>
    <p:sldId id="409" r:id="rId39"/>
    <p:sldId id="382" r:id="rId40"/>
  </p:sldIdLst>
  <p:sldSz cx="9144000" cy="6858000" type="screen4x3"/>
  <p:notesSz cx="7010400" cy="9296400"/>
  <p:embeddedFontLst>
    <p:embeddedFont>
      <p:font typeface="Comic Sans MS" pitchFamily="66" charset="0"/>
      <p:regular r:id="rId42"/>
      <p:bold r:id="rId43"/>
    </p:embeddedFont>
    <p:embeddedFont>
      <p:font typeface="cmmi10"/>
      <p:regular r:id="rId44"/>
    </p:embeddedFont>
    <p:embeddedFont>
      <p:font typeface="cmr7"/>
      <p:regular r:id="rId45"/>
    </p:embeddedFont>
    <p:embeddedFont>
      <p:font typeface="cmmi8"/>
      <p:regular r:id="rId46"/>
    </p:embeddedFont>
    <p:embeddedFont>
      <p:font typeface="cmr10"/>
      <p:regular r:id="rId47"/>
    </p:embeddedFont>
    <p:embeddedFont>
      <p:font typeface="cmmi7"/>
      <p:regular r:id="rId48"/>
    </p:embeddedFont>
    <p:embeddedFont>
      <p:font typeface="cmsy7"/>
      <p:regular r:id="rId49"/>
    </p:embeddedFont>
    <p:embeddedFont>
      <p:font typeface="cmsy10"/>
      <p:regular r:id="rId50"/>
    </p:embeddedFont>
    <p:embeddedFont>
      <p:font typeface="cmr5"/>
      <p:regular r:id="rId51"/>
    </p:embeddedFont>
    <p:embeddedFont>
      <p:font typeface="cmsy5"/>
      <p:regular r:id="rId52"/>
    </p:embeddedFont>
    <p:embeddedFont>
      <p:font typeface="cmex10"/>
      <p:regular r:id="rId53"/>
    </p:embeddedFont>
    <p:embeddedFont>
      <p:font typeface="cmmi5"/>
      <p:regular r:id="rId54"/>
    </p:embeddedFont>
    <p:embeddedFont>
      <p:font typeface="Mathematica1"/>
      <p:regular r:id="rId55"/>
      <p:bold r:id="rId56"/>
    </p:embeddedFont>
    <p:embeddedFont>
      <p:font typeface="Calibri" pitchFamily="34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0000"/>
    <a:srgbClr val="3333FF"/>
    <a:srgbClr val="333333"/>
    <a:srgbClr val="000066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0162" autoAdjust="0"/>
  </p:normalViewPr>
  <p:slideViewPr>
    <p:cSldViewPr>
      <p:cViewPr>
        <p:scale>
          <a:sx n="71" d="100"/>
          <a:sy n="71" d="100"/>
        </p:scale>
        <p:origin x="-162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132FC4-EABD-427F-BDA1-1F1DCB4A3522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1F12DD3-14C2-4530-B1D6-CADB3E59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919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Separability:  the constraints can be ignored when finding, for a given x, how to split customers between the classes, and the splitting of customers between the classes can be ignored when satisfying the constraints.  Note that the constraints fix X^+, which means that routing will determine the queue size, and scheduling will determine how to split custoemrs between classes.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4DFD8-1590-4D8D-B896-39C598908595}" type="slidenum">
              <a:rPr lang="en-US" sz="1200" smtClean="0"/>
              <a:pPr eaLnBrk="1" hangingPunct="1"/>
              <a:t>19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Separability:  the constraints can be ignored when finding, for a given x, how to split customers between the classes, and the splitting of customers between the classes can be ignored when satisfying the constraints.  Note that the constraints fix X^+, which means that routing will determine the queue size, and scheduling will determine how to split custoemrs between classes.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4DFD8-1590-4D8D-B896-39C598908595}" type="slidenum">
              <a:rPr lang="en-US" sz="1200" smtClean="0"/>
              <a:pPr eaLnBrk="1" hangingPunct="1"/>
              <a:t>20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Separability:  the constraints can be ignored when finding, for a given x, how to split customers between the classes, and the splitting of customers between the classes can be ignored when satisfying the constraints.  Note that the constraints fix X^+, which means that routing will determine the queue size, and scheduling will determine how to split custoemrs between classes.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4DFD8-1590-4D8D-B896-39C598908595}" type="slidenum">
              <a:rPr lang="en-US" sz="1200" smtClean="0"/>
              <a:pPr eaLnBrk="1" hangingPunct="1"/>
              <a:t>21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980B5E-D805-419B-A33F-DFF95791614C}" type="slidenum">
              <a:rPr lang="en-US" sz="1200"/>
              <a:pPr algn="r" eaLnBrk="1" hangingPunct="1"/>
              <a:t>22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87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5467C-6D1D-437F-9540-13A6C2DD0185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Simplifying assumption:  Service speed depends only on the pool, and not on the customer class.  Not perfect, but it is a hard problem!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Example:  Customers classes are differentiated by their language, but all have need for the same kind of service.  Some agents are bi- or multi-lingual.  Others are not.  Then, not all agent pools can serve all customer classes.  The speed of service depends on how </a:t>
            </a:r>
            <a:r>
              <a:rPr lang="en-US" dirty="0" err="1" smtClean="0"/>
              <a:t>experiened</a:t>
            </a:r>
            <a:r>
              <a:rPr lang="en-US" dirty="0" smtClean="0"/>
              <a:t> the agent is at handling the request only, and not on the customer class.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3EB793-8DAE-4638-AF36-5839B93DF5A2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1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E81051-72A5-4E55-B0C5-60E79B1DEE87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03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96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0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12DD3-14C2-4530-B1D6-CADB3E59D5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35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CE5E-A386-4BB1-A625-2E60F805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2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81B2-0307-4D4E-A560-F4FE9F2A4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3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C22C-6CC2-4DD8-B479-00A4A277E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35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877F4-45EF-44F3-9580-C3E0597C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90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E814-42AA-4E8E-A695-143D0FC6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8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53527-ED6F-42DD-AC88-06EECAC33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2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E792-61C2-475D-AC05-0CC8E0B8C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74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6002-FF75-4596-990B-9E702B5F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2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2144-3479-4187-B607-CC5E6827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73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FFFB-447E-4186-8EB5-B4B2DB3E5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45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CF67-5639-45D0-81EC-182AD6121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841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7A2D-BBAF-4B7D-AB60-293633F7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46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84EE-54A5-4B02-8E58-3BEEE3D45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4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E01188D9-9E8B-47E2-BA60-382D1B8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image" Target="../media/image10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emf"/><Relationship Id="rId4" Type="http://schemas.openxmlformats.org/officeDocument/2006/relationships/tags" Target="../tags/tag11.xml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3.xml"/><Relationship Id="rId7" Type="http://schemas.openxmlformats.org/officeDocument/2006/relationships/image" Target="../media/image1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4.xml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oleObject" Target="../embeddings/oleObject8.bin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tags" Target="../tags/tag15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tags" Target="../tags/tag19.xml"/><Relationship Id="rId11" Type="http://schemas.openxmlformats.org/officeDocument/2006/relationships/image" Target="../media/image12.emf"/><Relationship Id="rId5" Type="http://schemas.openxmlformats.org/officeDocument/2006/relationships/tags" Target="../tags/tag18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1.emf"/><Relationship Id="rId4" Type="http://schemas.openxmlformats.org/officeDocument/2006/relationships/tags" Target="../tags/tag17.xml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22.xml"/><Relationship Id="rId7" Type="http://schemas.openxmlformats.org/officeDocument/2006/relationships/image" Target="../media/image1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23.xml"/><Relationship Id="rId9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guide.com/_pages/0511-0703-0714-5954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images.google.com/imgres?imgurl=http://www1.istockphoto.com/file_thumbview_approve/5565298/2/istockphoto_5565298_customer_service_woman.jpg&amp;imgrefurl=http://www.squidoo.com/sunygraphics&amp;usg=__-r7ZsT6vxJQnp_68D0RXDuXc94g=&amp;h=380&amp;w=345&amp;sz=50&amp;hl=en&amp;start=3&amp;um=1&amp;tbnid=F_eJOqOJBCQ4YM:&amp;tbnh=123&amp;tbnw=112&amp;prev=/images?q=Call+Center+clip+art&amp;ndsp=20&amp;hl=en&amp;rlz=1R2ADBF_enUS337&amp;sa=N&amp;um=1" TargetMode="External"/><Relationship Id="rId2" Type="http://schemas.openxmlformats.org/officeDocument/2006/relationships/hyperlink" Target="http://images.google.com/imgres?imgurl=http://www.clipartguide.com/_thumbs/0060-0505-1118-3409.jpg&amp;imgrefurl=http://www.clipartguide.com/_search_terms/call_center.html&amp;usg=__o0N_r3HWDSMWMMBEdkOZ1HYtLAI=&amp;h=100&amp;w=99&amp;sz=5&amp;hl=en&amp;start=25&amp;um=1&amp;tbnid=qEBt0XyLoJgYgM:&amp;tbnh=82&amp;tbnw=81&amp;prev=/images?q=call+center+clip+art&amp;ndsp=20&amp;hl=en&amp;rlz=1R2ADBF_enUS337&amp;sa=N&amp;start=20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artguide.com/_pages/0041-0701-2616-1424.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mages.google.com/imgres?imgurl=http://www1.istockphoto.com/file_thumbview_approve/7201203/2/istockphoto_7201203-customer-service-man.jpg&amp;imgrefurl=http://www.squidoo.com/sunygraphics2&amp;usg=__NebnoeOYzCi4NGyjK2ZlfK-kmJs=&amp;h=380&amp;w=345&amp;sz=47&amp;hl=en&amp;start=9&amp;um=1&amp;tbnid=de81j5RXjkFbdM:&amp;tbnh=123&amp;tbnw=112&amp;prev=/images?q=Call+Center+clip+art&amp;ndsp=20&amp;hl=en&amp;rlz=1R2ADBF_enUS337&amp;sa=N&amp;um=1" TargetMode="External"/><Relationship Id="rId4" Type="http://schemas.openxmlformats.org/officeDocument/2006/relationships/hyperlink" Target="http://www.clipartguide.com/_pages/0511-0801-0216-0224.html" TargetMode="Externa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oleObject" Target="../embeddings/oleObject37.bin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28.xml"/><Relationship Id="rId11" Type="http://schemas.openxmlformats.org/officeDocument/2006/relationships/image" Target="../media/image11.emf"/><Relationship Id="rId5" Type="http://schemas.openxmlformats.org/officeDocument/2006/relationships/tags" Target="../tags/tag27.xml"/><Relationship Id="rId10" Type="http://schemas.openxmlformats.org/officeDocument/2006/relationships/image" Target="../media/image10.emf"/><Relationship Id="rId4" Type="http://schemas.openxmlformats.org/officeDocument/2006/relationships/tags" Target="../tags/tag26.xml"/><Relationship Id="rId9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emf"/><Relationship Id="rId4" Type="http://schemas.openxmlformats.org/officeDocument/2006/relationships/tags" Target="../tags/tag5.xml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-of-web.com/pages/080117-151912.html" TargetMode="External"/><Relationship Id="rId13" Type="http://schemas.openxmlformats.org/officeDocument/2006/relationships/image" Target="../media/image6.jpeg"/><Relationship Id="rId3" Type="http://schemas.openxmlformats.org/officeDocument/2006/relationships/tags" Target="../tags/tag8.xml"/><Relationship Id="rId7" Type="http://schemas.openxmlformats.org/officeDocument/2006/relationships/image" Target="../media/image12.emf"/><Relationship Id="rId12" Type="http://schemas.openxmlformats.org/officeDocument/2006/relationships/hyperlink" Target="http://images.google.com/imgres?imgurl=http://www1.istockphoto.com/file_thumbview_approve/7201203/2/istockphoto_7201203-customer-service-man.jpg&amp;imgrefurl=http://www.squidoo.com/sunygraphics2&amp;usg=__NebnoeOYzCi4NGyjK2ZlfK-kmJs=&amp;h=380&amp;w=345&amp;sz=47&amp;hl=en&amp;start=9&amp;um=1&amp;tbnid=de81j5RXjkFbdM:&amp;tbnh=123&amp;tbnw=112&amp;prev=/images?q=Call+Center+clip+art&amp;ndsp=20&amp;hl=en&amp;rlz=1R2ADBF_enUS337&amp;sa=N&amp;um=1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11" Type="http://schemas.openxmlformats.org/officeDocument/2006/relationships/image" Target="../media/image7.jpeg"/><Relationship Id="rId5" Type="http://schemas.openxmlformats.org/officeDocument/2006/relationships/image" Target="../media/image10.emf"/><Relationship Id="rId10" Type="http://schemas.openxmlformats.org/officeDocument/2006/relationships/hyperlink" Target="http://images.google.com/imgres?imgurl=http://www1.istockphoto.com/file_thumbview_approve/5565298/2/istockphoto_5565298_customer_service_woman.jpg&amp;imgrefurl=http://www.squidoo.com/sunygraphics&amp;usg=__-r7ZsT6vxJQnp_68D0RXDuXc94g=&amp;h=380&amp;w=345&amp;sz=50&amp;hl=en&amp;start=3&amp;um=1&amp;tbnid=F_eJOqOJBCQ4YM:&amp;tbnh=123&amp;tbnw=112&amp;prev=/images?q=Call+Center+clip+art&amp;ndsp=20&amp;hl=en&amp;rlz=1R2ADBF_enUS337&amp;sa=N&amp;um=1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3048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Blind Fair Routing </a:t>
            </a:r>
            <a:b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in </a:t>
            </a:r>
            <a:b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Large-Scale Service Systems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3368675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 smtClean="0">
                <a:latin typeface="Comic Sans MS" pitchFamily="66" charset="0"/>
              </a:rPr>
              <a:t>Mor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Armony</a:t>
            </a:r>
            <a:endParaRPr lang="en-US" dirty="0">
              <a:latin typeface="Comic Sans MS" pitchFamily="66" charset="0"/>
            </a:endParaRPr>
          </a:p>
          <a:p>
            <a:pPr algn="ctr" eaLnBrk="1" hangingPunct="1"/>
            <a:r>
              <a:rPr lang="en-US" dirty="0" smtClean="0">
                <a:latin typeface="Comic Sans MS" pitchFamily="66" charset="0"/>
              </a:rPr>
              <a:t>Stern </a:t>
            </a:r>
            <a:r>
              <a:rPr lang="en-US" dirty="0">
                <a:latin typeface="Comic Sans MS" pitchFamily="66" charset="0"/>
              </a:rPr>
              <a:t>School of Business, </a:t>
            </a:r>
            <a:r>
              <a:rPr lang="en-US" dirty="0" smtClean="0">
                <a:latin typeface="Comic Sans MS" pitchFamily="66" charset="0"/>
              </a:rPr>
              <a:t>NYU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4398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*Joint work with </a:t>
            </a:r>
            <a:r>
              <a:rPr lang="en-US" dirty="0" smtClean="0">
                <a:latin typeface="Comic Sans MS" pitchFamily="66" charset="0"/>
              </a:rPr>
              <a:t>Amy Ward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TexPoint fonts used in EMF. </a:t>
            </a:r>
          </a:p>
          <a:p>
            <a:pPr eaLnBrk="1" hangingPunct="1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8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5" pitchFamily="34" charset="0"/>
              </a:rPr>
              <a:t>A</a:t>
            </a:r>
            <a:r>
              <a:rPr lang="en-US">
                <a:latin typeface="cmsy5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5" pitchFamily="34" charset="0"/>
              </a:rPr>
              <a:t>A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2190871" y="5638800"/>
            <a:ext cx="5032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omic Sans MS" pitchFamily="66" charset="0"/>
              </a:rPr>
              <a:t>Columbia University March 2012</a:t>
            </a:r>
            <a:endParaRPr lang="en-US" dirty="0">
              <a:latin typeface="Comic Sans MS" pitchFamily="66" charset="0"/>
            </a:endParaRPr>
          </a:p>
          <a:p>
            <a:pPr algn="ctr" eaLnBrk="1" hangingPunct="1"/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Optimization Problem</a:t>
            </a:r>
          </a:p>
        </p:txBody>
      </p:sp>
      <p:pic>
        <p:nvPicPr>
          <p:cNvPr id="2052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457200" y="5791200"/>
            <a:ext cx="4591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This is hard to solve exactly.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We can solve it asymptotically.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4139198"/>
              </p:ext>
            </p:extLst>
          </p:nvPr>
        </p:nvGraphicFramePr>
        <p:xfrm>
          <a:off x="590550" y="1066800"/>
          <a:ext cx="5505450" cy="4575175"/>
        </p:xfrm>
        <a:graphic>
          <a:graphicData uri="http://schemas.openxmlformats.org/presentationml/2006/ole">
            <p:oleObj spid="_x0000_s2071" name="Equation" r:id="rId11" imgW="2628720" imgH="2184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DP_solution2030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443863"/>
            <a:ext cx="7315199" cy="6414137"/>
          </a:xfrm>
        </p:spPr>
      </p:pic>
    </p:spTree>
    <p:extLst>
      <p:ext uri="{BB962C8B-B14F-4D97-AF65-F5344CB8AC3E}">
        <p14:creationId xmlns="" xmlns:p14="http://schemas.microsoft.com/office/powerpoint/2010/main" val="1242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Literature 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The Limit Regime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Halfin</a:t>
            </a:r>
            <a:r>
              <a:rPr lang="en-US" sz="2400" dirty="0" smtClean="0">
                <a:latin typeface="Comic Sans MS" pitchFamily="66" charset="0"/>
              </a:rPr>
              <a:t> and Whitt (1981)</a:t>
            </a:r>
          </a:p>
          <a:p>
            <a:pPr lvl="1" eaLnBrk="1" hangingPunct="1">
              <a:lnSpc>
                <a:spcPct val="80000"/>
              </a:lnSpc>
            </a:pPr>
            <a:endParaRPr lang="en-US" sz="2400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General Skill-based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Gurvich</a:t>
            </a:r>
            <a:r>
              <a:rPr lang="en-US" sz="2400" dirty="0" smtClean="0">
                <a:latin typeface="Comic Sans MS" pitchFamily="66" charset="0"/>
              </a:rPr>
              <a:t> and Whitt (2009a,b, 2010),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Dai and </a:t>
            </a:r>
            <a:r>
              <a:rPr lang="en-US" sz="2400" dirty="0" err="1" smtClean="0">
                <a:latin typeface="Comic Sans MS" pitchFamily="66" charset="0"/>
              </a:rPr>
              <a:t>Tezcan</a:t>
            </a:r>
            <a:r>
              <a:rPr lang="en-US" sz="2400" dirty="0" smtClean="0">
                <a:latin typeface="Comic Sans MS" pitchFamily="66" charset="0"/>
              </a:rPr>
              <a:t> (2008)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Fair Policies for The Inverted-V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Idleness Balancing through Random Routing;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err="1" smtClean="0">
                <a:latin typeface="Comic Sans MS" pitchFamily="66" charset="0"/>
              </a:rPr>
              <a:t>Mandelbaum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Momcilovic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Tseytlin</a:t>
            </a:r>
            <a:r>
              <a:rPr lang="en-US" sz="2400" dirty="0" smtClean="0">
                <a:latin typeface="Comic Sans MS" pitchFamily="66" charset="0"/>
              </a:rPr>
              <a:t> (2011)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The LISF Policy; </a:t>
            </a:r>
            <a:r>
              <a:rPr lang="en-US" sz="2400" dirty="0" err="1" smtClean="0">
                <a:latin typeface="Comic Sans MS" pitchFamily="66" charset="0"/>
              </a:rPr>
              <a:t>Atar</a:t>
            </a:r>
            <a:r>
              <a:rPr lang="en-US" sz="2400" dirty="0" smtClean="0">
                <a:latin typeface="Comic Sans MS" pitchFamily="66" charset="0"/>
              </a:rPr>
              <a:t>(2008)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A Threshold Policy; </a:t>
            </a:r>
            <a:r>
              <a:rPr lang="en-US" sz="2400" dirty="0" err="1" smtClean="0">
                <a:latin typeface="Comic Sans MS" pitchFamily="66" charset="0"/>
              </a:rPr>
              <a:t>Armony</a:t>
            </a:r>
            <a:r>
              <a:rPr lang="en-US" sz="2400" dirty="0" smtClean="0">
                <a:latin typeface="Comic Sans MS" pitchFamily="66" charset="0"/>
              </a:rPr>
              <a:t> and Ward (2009)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A Weighted Blind Fair Policy; </a:t>
            </a:r>
            <a:r>
              <a:rPr lang="en-US" sz="2400" dirty="0" err="1" smtClean="0">
                <a:latin typeface="Comic Sans MS" pitchFamily="66" charset="0"/>
              </a:rPr>
              <a:t>Atar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Shaki</a:t>
            </a:r>
            <a:r>
              <a:rPr lang="en-US" sz="2400" dirty="0" smtClean="0">
                <a:latin typeface="Comic Sans MS" pitchFamily="66" charset="0"/>
              </a:rPr>
              <a:t>, and </a:t>
            </a:r>
            <a:r>
              <a:rPr lang="en-US" sz="2400" dirty="0" err="1" smtClean="0">
                <a:latin typeface="Comic Sans MS" pitchFamily="66" charset="0"/>
              </a:rPr>
              <a:t>Shwartz</a:t>
            </a:r>
            <a:r>
              <a:rPr lang="en-US" sz="2400" dirty="0" smtClean="0">
                <a:latin typeface="Comic Sans MS" pitchFamily="66" charset="0"/>
              </a:rPr>
              <a:t> (2009), Reed and </a:t>
            </a:r>
            <a:r>
              <a:rPr lang="en-US" sz="2400" dirty="0" err="1" smtClean="0">
                <a:latin typeface="Comic Sans MS" pitchFamily="66" charset="0"/>
              </a:rPr>
              <a:t>Shaki</a:t>
            </a:r>
            <a:r>
              <a:rPr lang="en-US" sz="2400" dirty="0" smtClean="0">
                <a:latin typeface="Comic Sans MS" pitchFamily="66" charset="0"/>
              </a:rPr>
              <a:t> (2012)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57200" y="6243638"/>
            <a:ext cx="799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This work combines the above two literature streams.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Problem Solution Outline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Approximating Fairness Optimization Problem.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Proposed Blind Routing and Scheduling Policy.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 Performance Evaluation.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Problem Solution 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The Approximating Fairness Optimization Problem.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Proposed Blind Routing and Scheduling Policy.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Performance Evaluation.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QED Limit Regime</a:t>
            </a:r>
          </a:p>
        </p:txBody>
      </p:sp>
      <p:pic>
        <p:nvPicPr>
          <p:cNvPr id="3078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992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7513" y="1219200"/>
          <a:ext cx="8726487" cy="4183063"/>
        </p:xfrm>
        <a:graphic>
          <a:graphicData uri="http://schemas.openxmlformats.org/presentationml/2006/ole">
            <p:oleObj spid="_x0000_s3120" name="Equation" r:id="rId9" imgW="4635500" imgH="2222500" progId="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914400" y="5257800"/>
          <a:ext cx="6172200" cy="671513"/>
        </p:xfrm>
        <a:graphic>
          <a:graphicData uri="http://schemas.openxmlformats.org/presentationml/2006/ole">
            <p:oleObj spid="_x0000_s3121" name="Equation" r:id="rId10" imgW="2336800" imgH="254000" progId="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914400" y="6019800"/>
          <a:ext cx="2895600" cy="579438"/>
        </p:xfrm>
        <a:graphic>
          <a:graphicData uri="http://schemas.openxmlformats.org/presentationml/2006/ole">
            <p:oleObj spid="_x0000_s3122" name="Equation" r:id="rId11" imgW="1143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Resource Pooling Assumption</a:t>
            </a:r>
          </a:p>
        </p:txBody>
      </p:sp>
      <p:pic>
        <p:nvPicPr>
          <p:cNvPr id="4105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Line 41"/>
          <p:cNvSpPr>
            <a:spLocks noChangeShapeType="1"/>
          </p:cNvSpPr>
          <p:nvPr/>
        </p:nvSpPr>
        <p:spPr bwMode="auto">
          <a:xfrm>
            <a:off x="54102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42"/>
          <p:cNvSpPr>
            <a:spLocks noChangeShapeType="1"/>
          </p:cNvSpPr>
          <p:nvPr/>
        </p:nvSpPr>
        <p:spPr bwMode="auto">
          <a:xfrm>
            <a:off x="6096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43"/>
          <p:cNvSpPr>
            <a:spLocks noChangeShapeType="1"/>
          </p:cNvSpPr>
          <p:nvPr/>
        </p:nvSpPr>
        <p:spPr bwMode="auto">
          <a:xfrm flipH="1">
            <a:off x="54102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44"/>
          <p:cNvSpPr>
            <a:spLocks noChangeShapeType="1"/>
          </p:cNvSpPr>
          <p:nvPr/>
        </p:nvSpPr>
        <p:spPr bwMode="auto">
          <a:xfrm>
            <a:off x="69342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45"/>
          <p:cNvSpPr>
            <a:spLocks noChangeShapeType="1"/>
          </p:cNvSpPr>
          <p:nvPr/>
        </p:nvSpPr>
        <p:spPr bwMode="auto">
          <a:xfrm>
            <a:off x="7620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46"/>
          <p:cNvSpPr>
            <a:spLocks noChangeShapeType="1"/>
          </p:cNvSpPr>
          <p:nvPr/>
        </p:nvSpPr>
        <p:spPr bwMode="auto">
          <a:xfrm flipH="1">
            <a:off x="69342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Text Box 49"/>
          <p:cNvSpPr txBox="1">
            <a:spLocks noChangeArrowheads="1"/>
          </p:cNvSpPr>
          <p:nvPr/>
        </p:nvSpPr>
        <p:spPr bwMode="auto">
          <a:xfrm>
            <a:off x="5794375" y="16764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4115" name="Text Box 50"/>
          <p:cNvSpPr txBox="1">
            <a:spLocks noChangeArrowheads="1"/>
          </p:cNvSpPr>
          <p:nvPr/>
        </p:nvSpPr>
        <p:spPr bwMode="auto">
          <a:xfrm>
            <a:off x="7315200" y="1676400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2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4116" name="Oval 51"/>
          <p:cNvSpPr>
            <a:spLocks noChangeArrowheads="1"/>
          </p:cNvSpPr>
          <p:nvPr/>
        </p:nvSpPr>
        <p:spPr bwMode="auto">
          <a:xfrm>
            <a:off x="6781800" y="441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Text Box 54"/>
          <p:cNvSpPr txBox="1">
            <a:spLocks noChangeArrowheads="1"/>
          </p:cNvSpPr>
          <p:nvPr/>
        </p:nvSpPr>
        <p:spPr bwMode="auto">
          <a:xfrm>
            <a:off x="5791200" y="5410200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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4118" name="Text Box 55"/>
          <p:cNvSpPr txBox="1">
            <a:spLocks noChangeArrowheads="1"/>
          </p:cNvSpPr>
          <p:nvPr/>
        </p:nvSpPr>
        <p:spPr bwMode="auto">
          <a:xfrm>
            <a:off x="6308725" y="556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 b="0"/>
          </a:p>
        </p:txBody>
      </p:sp>
      <p:sp>
        <p:nvSpPr>
          <p:cNvPr id="4119" name="Text Box 56"/>
          <p:cNvSpPr txBox="1">
            <a:spLocks noChangeArrowheads="1"/>
          </p:cNvSpPr>
          <p:nvPr/>
        </p:nvSpPr>
        <p:spPr bwMode="auto">
          <a:xfrm>
            <a:off x="7300913" y="5410200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2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4120" name="Oval 57"/>
          <p:cNvSpPr>
            <a:spLocks noChangeArrowheads="1"/>
          </p:cNvSpPr>
          <p:nvPr/>
        </p:nvSpPr>
        <p:spPr bwMode="auto">
          <a:xfrm>
            <a:off x="5257800" y="441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58"/>
          <p:cNvSpPr>
            <a:spLocks noChangeShapeType="1"/>
          </p:cNvSpPr>
          <p:nvPr/>
        </p:nvSpPr>
        <p:spPr bwMode="auto">
          <a:xfrm>
            <a:off x="57150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60"/>
          <p:cNvSpPr>
            <a:spLocks noChangeShapeType="1"/>
          </p:cNvSpPr>
          <p:nvPr/>
        </p:nvSpPr>
        <p:spPr bwMode="auto">
          <a:xfrm flipV="1">
            <a:off x="72390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61"/>
          <p:cNvGraphicFramePr>
            <a:graphicFrameLocks noChangeAspect="1"/>
          </p:cNvGraphicFramePr>
          <p:nvPr/>
        </p:nvGraphicFramePr>
        <p:xfrm>
          <a:off x="4876800" y="3810000"/>
          <a:ext cx="762000" cy="403225"/>
        </p:xfrm>
        <a:graphic>
          <a:graphicData uri="http://schemas.openxmlformats.org/presentationml/2006/ole">
            <p:oleObj spid="_x0000_s4236" name="Equation" r:id="rId12" imgW="431613" imgH="228501" progId="">
              <p:embed/>
            </p:oleObj>
          </a:graphicData>
        </a:graphic>
      </p:graphicFrame>
      <p:graphicFrame>
        <p:nvGraphicFramePr>
          <p:cNvPr id="4099" name="Object 63"/>
          <p:cNvGraphicFramePr>
            <a:graphicFrameLocks noChangeAspect="1"/>
          </p:cNvGraphicFramePr>
          <p:nvPr/>
        </p:nvGraphicFramePr>
        <p:xfrm>
          <a:off x="7315200" y="3810000"/>
          <a:ext cx="838200" cy="419100"/>
        </p:xfrm>
        <a:graphic>
          <a:graphicData uri="http://schemas.openxmlformats.org/presentationml/2006/ole">
            <p:oleObj spid="_x0000_s4237" name="Equation" r:id="rId13" imgW="457200" imgH="228600" progId="">
              <p:embed/>
            </p:oleObj>
          </a:graphicData>
        </a:graphic>
      </p:graphicFrame>
      <p:sp>
        <p:nvSpPr>
          <p:cNvPr id="4123" name="Text Box 65"/>
          <p:cNvSpPr txBox="1">
            <a:spLocks noChangeArrowheads="1"/>
          </p:cNvSpPr>
          <p:nvPr/>
        </p:nvSpPr>
        <p:spPr bwMode="auto">
          <a:xfrm>
            <a:off x="5638800" y="2667000"/>
            <a:ext cx="179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Not O.K.</a:t>
            </a:r>
          </a:p>
        </p:txBody>
      </p:sp>
      <p:graphicFrame>
        <p:nvGraphicFramePr>
          <p:cNvPr id="4100" name="Object 66"/>
          <p:cNvGraphicFramePr>
            <a:graphicFrameLocks noChangeAspect="1"/>
          </p:cNvGraphicFramePr>
          <p:nvPr/>
        </p:nvGraphicFramePr>
        <p:xfrm>
          <a:off x="6032500" y="3810000"/>
          <a:ext cx="825500" cy="425450"/>
        </p:xfrm>
        <a:graphic>
          <a:graphicData uri="http://schemas.openxmlformats.org/presentationml/2006/ole">
            <p:oleObj spid="_x0000_s4238" name="Equation" r:id="rId14" imgW="444307" imgH="228501" progId="">
              <p:embed/>
            </p:oleObj>
          </a:graphicData>
        </a:graphic>
      </p:graphicFrame>
      <p:pic>
        <p:nvPicPr>
          <p:cNvPr id="4124" name="Picture 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3274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Line 41"/>
          <p:cNvSpPr>
            <a:spLocks noChangeShapeType="1"/>
          </p:cNvSpPr>
          <p:nvPr/>
        </p:nvSpPr>
        <p:spPr bwMode="auto">
          <a:xfrm>
            <a:off x="1143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Line 42"/>
          <p:cNvSpPr>
            <a:spLocks noChangeShapeType="1"/>
          </p:cNvSpPr>
          <p:nvPr/>
        </p:nvSpPr>
        <p:spPr bwMode="auto">
          <a:xfrm>
            <a:off x="18288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43"/>
          <p:cNvSpPr>
            <a:spLocks noChangeShapeType="1"/>
          </p:cNvSpPr>
          <p:nvPr/>
        </p:nvSpPr>
        <p:spPr bwMode="auto">
          <a:xfrm flipH="1">
            <a:off x="11430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44"/>
          <p:cNvSpPr>
            <a:spLocks noChangeShapeType="1"/>
          </p:cNvSpPr>
          <p:nvPr/>
        </p:nvSpPr>
        <p:spPr bwMode="auto">
          <a:xfrm>
            <a:off x="2667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Line 45"/>
          <p:cNvSpPr>
            <a:spLocks noChangeShapeType="1"/>
          </p:cNvSpPr>
          <p:nvPr/>
        </p:nvSpPr>
        <p:spPr bwMode="auto">
          <a:xfrm>
            <a:off x="33528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Line 46"/>
          <p:cNvSpPr>
            <a:spLocks noChangeShapeType="1"/>
          </p:cNvSpPr>
          <p:nvPr/>
        </p:nvSpPr>
        <p:spPr bwMode="auto">
          <a:xfrm flipH="1">
            <a:off x="26670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Line 47"/>
          <p:cNvSpPr>
            <a:spLocks noChangeShapeType="1"/>
          </p:cNvSpPr>
          <p:nvPr/>
        </p:nvSpPr>
        <p:spPr bwMode="auto">
          <a:xfrm>
            <a:off x="1447800" y="1752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Text Box 49"/>
          <p:cNvSpPr txBox="1">
            <a:spLocks noChangeArrowheads="1"/>
          </p:cNvSpPr>
          <p:nvPr/>
        </p:nvSpPr>
        <p:spPr bwMode="auto">
          <a:xfrm>
            <a:off x="1447800" y="16764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4135" name="Text Box 50"/>
          <p:cNvSpPr txBox="1">
            <a:spLocks noChangeArrowheads="1"/>
          </p:cNvSpPr>
          <p:nvPr/>
        </p:nvSpPr>
        <p:spPr bwMode="auto">
          <a:xfrm>
            <a:off x="3048000" y="1676400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2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4136" name="Oval 51"/>
          <p:cNvSpPr>
            <a:spLocks noChangeArrowheads="1"/>
          </p:cNvSpPr>
          <p:nvPr/>
        </p:nvSpPr>
        <p:spPr bwMode="auto">
          <a:xfrm>
            <a:off x="2514600" y="441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Text Box 54"/>
          <p:cNvSpPr txBox="1">
            <a:spLocks noChangeArrowheads="1"/>
          </p:cNvSpPr>
          <p:nvPr/>
        </p:nvSpPr>
        <p:spPr bwMode="auto">
          <a:xfrm>
            <a:off x="1524000" y="5410200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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4138" name="Text Box 55"/>
          <p:cNvSpPr txBox="1">
            <a:spLocks noChangeArrowheads="1"/>
          </p:cNvSpPr>
          <p:nvPr/>
        </p:nvSpPr>
        <p:spPr bwMode="auto">
          <a:xfrm>
            <a:off x="2041525" y="556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 b="0"/>
          </a:p>
        </p:txBody>
      </p:sp>
      <p:sp>
        <p:nvSpPr>
          <p:cNvPr id="4139" name="Oval 57"/>
          <p:cNvSpPr>
            <a:spLocks noChangeArrowheads="1"/>
          </p:cNvSpPr>
          <p:nvPr/>
        </p:nvSpPr>
        <p:spPr bwMode="auto">
          <a:xfrm>
            <a:off x="990600" y="4419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58"/>
          <p:cNvSpPr>
            <a:spLocks noChangeShapeType="1"/>
          </p:cNvSpPr>
          <p:nvPr/>
        </p:nvSpPr>
        <p:spPr bwMode="auto">
          <a:xfrm>
            <a:off x="14478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Line 60"/>
          <p:cNvSpPr>
            <a:spLocks noChangeShapeType="1"/>
          </p:cNvSpPr>
          <p:nvPr/>
        </p:nvSpPr>
        <p:spPr bwMode="auto">
          <a:xfrm flipV="1">
            <a:off x="29718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1" name="Object 56"/>
          <p:cNvGraphicFramePr>
            <a:graphicFrameLocks noChangeAspect="1"/>
          </p:cNvGraphicFramePr>
          <p:nvPr/>
        </p:nvGraphicFramePr>
        <p:xfrm>
          <a:off x="609600" y="3810000"/>
          <a:ext cx="762000" cy="403225"/>
        </p:xfrm>
        <a:graphic>
          <a:graphicData uri="http://schemas.openxmlformats.org/presentationml/2006/ole">
            <p:oleObj spid="_x0000_s4239" name="Equation" r:id="rId15" imgW="431613" imgH="228501" progId="">
              <p:embed/>
            </p:oleObj>
          </a:graphicData>
        </a:graphic>
      </p:graphicFrame>
      <p:graphicFrame>
        <p:nvGraphicFramePr>
          <p:cNvPr id="4102" name="Object 57"/>
          <p:cNvGraphicFramePr>
            <a:graphicFrameLocks noChangeAspect="1"/>
          </p:cNvGraphicFramePr>
          <p:nvPr/>
        </p:nvGraphicFramePr>
        <p:xfrm>
          <a:off x="3048000" y="3810000"/>
          <a:ext cx="838200" cy="419100"/>
        </p:xfrm>
        <a:graphic>
          <a:graphicData uri="http://schemas.openxmlformats.org/presentationml/2006/ole">
            <p:oleObj spid="_x0000_s4240" name="Equation" r:id="rId16" imgW="457200" imgH="228600" progId="">
              <p:embed/>
            </p:oleObj>
          </a:graphicData>
        </a:graphic>
      </p:graphicFrame>
      <p:sp>
        <p:nvSpPr>
          <p:cNvPr id="4142" name="Text Box 65"/>
          <p:cNvSpPr txBox="1">
            <a:spLocks noChangeArrowheads="1"/>
          </p:cNvSpPr>
          <p:nvPr/>
        </p:nvSpPr>
        <p:spPr bwMode="auto">
          <a:xfrm>
            <a:off x="1676400" y="2667000"/>
            <a:ext cx="1001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O.K.</a:t>
            </a:r>
          </a:p>
        </p:txBody>
      </p:sp>
      <p:graphicFrame>
        <p:nvGraphicFramePr>
          <p:cNvPr id="4103" name="Object 58"/>
          <p:cNvGraphicFramePr>
            <a:graphicFrameLocks noChangeAspect="1"/>
          </p:cNvGraphicFramePr>
          <p:nvPr/>
        </p:nvGraphicFramePr>
        <p:xfrm>
          <a:off x="1600200" y="3962400"/>
          <a:ext cx="825500" cy="425450"/>
        </p:xfrm>
        <a:graphic>
          <a:graphicData uri="http://schemas.openxmlformats.org/presentationml/2006/ole">
            <p:oleObj spid="_x0000_s4241" name="Equation" r:id="rId17" imgW="444307" imgH="228501" progId="">
              <p:embed/>
            </p:oleObj>
          </a:graphicData>
        </a:graphic>
      </p:graphicFrame>
      <p:cxnSp>
        <p:nvCxnSpPr>
          <p:cNvPr id="4143" name="Straight Connector 82"/>
          <p:cNvCxnSpPr>
            <a:cxnSpLocks noChangeShapeType="1"/>
          </p:cNvCxnSpPr>
          <p:nvPr/>
        </p:nvCxnSpPr>
        <p:spPr bwMode="auto">
          <a:xfrm>
            <a:off x="1676400" y="3733800"/>
            <a:ext cx="11430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44" name="TextBox 84"/>
          <p:cNvSpPr txBox="1">
            <a:spLocks noChangeArrowheads="1"/>
          </p:cNvSpPr>
          <p:nvPr/>
        </p:nvSpPr>
        <p:spPr bwMode="auto">
          <a:xfrm>
            <a:off x="2744788" y="762000"/>
            <a:ext cx="381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3333FF"/>
                </a:solidFill>
                <a:latin typeface="Comic Sans MS" pitchFamily="66" charset="0"/>
              </a:rPr>
              <a:t>The graph is connected.</a:t>
            </a:r>
          </a:p>
        </p:txBody>
      </p:sp>
      <p:sp>
        <p:nvSpPr>
          <p:cNvPr id="4145" name="Text Box 28"/>
          <p:cNvSpPr txBox="1">
            <a:spLocks noChangeArrowheads="1"/>
          </p:cNvSpPr>
          <p:nvPr/>
        </p:nvSpPr>
        <p:spPr bwMode="auto">
          <a:xfrm>
            <a:off x="1752600" y="6324600"/>
            <a:ext cx="615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latin typeface="Comic Sans MS" pitchFamily="66" charset="0"/>
              </a:rPr>
              <a:t>x</a:t>
            </a:r>
            <a:r>
              <a:rPr lang="en-US" sz="1800" b="0" baseline="-25000">
                <a:latin typeface="Comic Sans MS" pitchFamily="66" charset="0"/>
              </a:rPr>
              <a:t>ij</a:t>
            </a:r>
            <a:r>
              <a:rPr lang="en-US" sz="1800" b="0">
                <a:latin typeface="Comic Sans MS" pitchFamily="66" charset="0"/>
              </a:rPr>
              <a:t> is the proportion of class i arrivals served by pool j.</a:t>
            </a:r>
          </a:p>
        </p:txBody>
      </p:sp>
      <p:sp>
        <p:nvSpPr>
          <p:cNvPr id="4146" name="Line 47"/>
          <p:cNvSpPr>
            <a:spLocks noChangeShapeType="1"/>
          </p:cNvSpPr>
          <p:nvPr/>
        </p:nvSpPr>
        <p:spPr bwMode="auto">
          <a:xfrm>
            <a:off x="2971800" y="1752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47"/>
          <p:cNvSpPr>
            <a:spLocks noChangeShapeType="1"/>
          </p:cNvSpPr>
          <p:nvPr/>
        </p:nvSpPr>
        <p:spPr bwMode="auto">
          <a:xfrm>
            <a:off x="5791200" y="1752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Line 47"/>
          <p:cNvSpPr>
            <a:spLocks noChangeShapeType="1"/>
          </p:cNvSpPr>
          <p:nvPr/>
        </p:nvSpPr>
        <p:spPr bwMode="auto">
          <a:xfrm>
            <a:off x="7315200" y="1752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9" name="Text Box 56"/>
          <p:cNvSpPr txBox="1">
            <a:spLocks noChangeArrowheads="1"/>
          </p:cNvSpPr>
          <p:nvPr/>
        </p:nvSpPr>
        <p:spPr bwMode="auto">
          <a:xfrm>
            <a:off x="3048000" y="54102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2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4150" name="Line 47"/>
          <p:cNvSpPr>
            <a:spLocks noChangeShapeType="1"/>
          </p:cNvSpPr>
          <p:nvPr/>
        </p:nvSpPr>
        <p:spPr bwMode="auto">
          <a:xfrm>
            <a:off x="14478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1" name="Line 47"/>
          <p:cNvSpPr>
            <a:spLocks noChangeShapeType="1"/>
          </p:cNvSpPr>
          <p:nvPr/>
        </p:nvSpPr>
        <p:spPr bwMode="auto">
          <a:xfrm>
            <a:off x="29718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2" name="Line 47"/>
          <p:cNvSpPr>
            <a:spLocks noChangeShapeType="1"/>
          </p:cNvSpPr>
          <p:nvPr/>
        </p:nvSpPr>
        <p:spPr bwMode="auto">
          <a:xfrm>
            <a:off x="57150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3" name="Line 47"/>
          <p:cNvSpPr>
            <a:spLocks noChangeShapeType="1"/>
          </p:cNvSpPr>
          <p:nvPr/>
        </p:nvSpPr>
        <p:spPr bwMode="auto">
          <a:xfrm>
            <a:off x="72390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4" name="TextBox 94"/>
          <p:cNvSpPr txBox="1">
            <a:spLocks noChangeArrowheads="1"/>
          </p:cNvSpPr>
          <p:nvPr/>
        </p:nvSpPr>
        <p:spPr bwMode="auto">
          <a:xfrm>
            <a:off x="1219200" y="4648200"/>
            <a:ext cx="52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N</a:t>
            </a:r>
            <a:r>
              <a:rPr lang="en-US" b="0" baseline="-25000">
                <a:latin typeface="Comic Sans MS" pitchFamily="66" charset="0"/>
              </a:rPr>
              <a:t>1</a:t>
            </a:r>
            <a:endParaRPr lang="en-US" b="0">
              <a:latin typeface="Comic Sans MS" pitchFamily="66" charset="0"/>
            </a:endParaRPr>
          </a:p>
        </p:txBody>
      </p:sp>
      <p:sp>
        <p:nvSpPr>
          <p:cNvPr id="4155" name="TextBox 95"/>
          <p:cNvSpPr txBox="1">
            <a:spLocks noChangeArrowheads="1"/>
          </p:cNvSpPr>
          <p:nvPr/>
        </p:nvSpPr>
        <p:spPr bwMode="auto">
          <a:xfrm>
            <a:off x="5497513" y="4648200"/>
            <a:ext cx="52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N</a:t>
            </a:r>
            <a:r>
              <a:rPr lang="en-US" b="0" baseline="-25000">
                <a:latin typeface="Comic Sans MS" pitchFamily="66" charset="0"/>
              </a:rPr>
              <a:t>1</a:t>
            </a:r>
            <a:endParaRPr lang="en-US" b="0">
              <a:latin typeface="Comic Sans MS" pitchFamily="66" charset="0"/>
            </a:endParaRPr>
          </a:p>
        </p:txBody>
      </p:sp>
      <p:sp>
        <p:nvSpPr>
          <p:cNvPr id="4156" name="TextBox 96"/>
          <p:cNvSpPr txBox="1">
            <a:spLocks noChangeArrowheads="1"/>
          </p:cNvSpPr>
          <p:nvPr/>
        </p:nvSpPr>
        <p:spPr bwMode="auto">
          <a:xfrm>
            <a:off x="2754313" y="4648200"/>
            <a:ext cx="55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N</a:t>
            </a:r>
            <a:r>
              <a:rPr lang="en-US" b="0" baseline="-25000">
                <a:latin typeface="Comic Sans MS" pitchFamily="66" charset="0"/>
              </a:rPr>
              <a:t>2</a:t>
            </a:r>
            <a:endParaRPr lang="en-US" b="0">
              <a:latin typeface="Comic Sans MS" pitchFamily="66" charset="0"/>
            </a:endParaRPr>
          </a:p>
        </p:txBody>
      </p:sp>
      <p:sp>
        <p:nvSpPr>
          <p:cNvPr id="4157" name="TextBox 97"/>
          <p:cNvSpPr txBox="1">
            <a:spLocks noChangeArrowheads="1"/>
          </p:cNvSpPr>
          <p:nvPr/>
        </p:nvSpPr>
        <p:spPr bwMode="auto">
          <a:xfrm>
            <a:off x="6988175" y="4648200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N</a:t>
            </a:r>
            <a:r>
              <a:rPr lang="en-US" b="0" baseline="-25000">
                <a:latin typeface="Comic Sans MS" pitchFamily="66" charset="0"/>
              </a:rPr>
              <a:t>2</a:t>
            </a:r>
            <a:endParaRPr lang="en-US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Asymptotically Efficiency Controls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895600" y="4572000"/>
          <a:ext cx="1855788" cy="914400"/>
        </p:xfrm>
        <a:graphic>
          <a:graphicData uri="http://schemas.openxmlformats.org/presentationml/2006/ole">
            <p:oleObj spid="_x0000_s5170" name="Equation" r:id="rId4" imgW="939800" imgH="4191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95600" y="5638800"/>
          <a:ext cx="2894013" cy="590550"/>
        </p:xfrm>
        <a:graphic>
          <a:graphicData uri="http://schemas.openxmlformats.org/presentationml/2006/ole">
            <p:oleObj spid="_x0000_s5171" name="Equation" r:id="rId5" imgW="1459866" imgH="266584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1524000" y="2362200"/>
          <a:ext cx="6135688" cy="627063"/>
        </p:xfrm>
        <a:graphic>
          <a:graphicData uri="http://schemas.openxmlformats.org/presentationml/2006/ole">
            <p:oleObj spid="_x0000_s5172" name="Equation" r:id="rId6" imgW="2273300" imgH="254000" progId="">
              <p:embed/>
            </p:oleObj>
          </a:graphicData>
        </a:graphic>
      </p:graphicFrame>
      <p:sp>
        <p:nvSpPr>
          <p:cNvPr id="5126" name="TextBox 65"/>
          <p:cNvSpPr txBox="1">
            <a:spLocks noChangeArrowheads="1"/>
          </p:cNvSpPr>
          <p:nvPr/>
        </p:nvSpPr>
        <p:spPr bwMode="auto">
          <a:xfrm>
            <a:off x="1219200" y="18288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Definition:</a:t>
            </a:r>
          </a:p>
        </p:txBody>
      </p:sp>
      <p:sp>
        <p:nvSpPr>
          <p:cNvPr id="5127" name="TextBox 66"/>
          <p:cNvSpPr txBox="1">
            <a:spLocks noChangeArrowheads="1"/>
          </p:cNvSpPr>
          <p:nvPr/>
        </p:nvSpPr>
        <p:spPr bwMode="auto">
          <a:xfrm>
            <a:off x="1143000" y="3886200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Consequence: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Determining the Approximating Problem</a:t>
            </a:r>
          </a:p>
        </p:txBody>
      </p:sp>
      <p:pic>
        <p:nvPicPr>
          <p:cNvPr id="6148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5167768"/>
              </p:ext>
            </p:extLst>
          </p:nvPr>
        </p:nvGraphicFramePr>
        <p:xfrm>
          <a:off x="658813" y="1174750"/>
          <a:ext cx="4044950" cy="2552700"/>
        </p:xfrm>
        <a:graphic>
          <a:graphicData uri="http://schemas.openxmlformats.org/presentationml/2006/ole">
            <p:oleObj spid="_x0000_s6167" name="Equation" r:id="rId10" imgW="1930320" imgH="1218960" progId="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378" y="4191000"/>
            <a:ext cx="5686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latin typeface="Comic Sans MS" pitchFamily="66" charset="0"/>
              </a:rPr>
              <a:t>Key Step: State </a:t>
            </a:r>
            <a:r>
              <a:rPr lang="en-US" b="0" dirty="0">
                <a:latin typeface="Comic Sans MS" pitchFamily="66" charset="0"/>
              </a:rPr>
              <a:t>the problem in terms 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of a one-dimensional limit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 sz="quarter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Diffusion Control Problem (DCP)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698807"/>
              </p:ext>
            </p:extLst>
          </p:nvPr>
        </p:nvGraphicFramePr>
        <p:xfrm>
          <a:off x="1768475" y="1725613"/>
          <a:ext cx="5922963" cy="1660525"/>
        </p:xfrm>
        <a:graphic>
          <a:graphicData uri="http://schemas.openxmlformats.org/presentationml/2006/ole">
            <p:oleObj spid="_x0000_s7208" name="Equation" r:id="rId4" imgW="2628720" imgH="761760" progId="">
              <p:embed/>
            </p:oleObj>
          </a:graphicData>
        </a:graphic>
      </p:graphicFrame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685800" y="411480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Where X is a diffusion process with 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infinitesimal variance 2 and infinitesimal drift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0" y="4800600"/>
          <a:ext cx="3482975" cy="838200"/>
        </p:xfrm>
        <a:graphic>
          <a:graphicData uri="http://schemas.openxmlformats.org/presentationml/2006/ole">
            <p:oleObj spid="_x0000_s7209" name="Equation" r:id="rId5" imgW="1790700" imgH="444500" progId="">
              <p:embed/>
            </p:oleObj>
          </a:graphicData>
        </a:graphic>
      </p:graphicFrame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914400" y="56578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Note: </a:t>
            </a:r>
            <a:r>
              <a:rPr lang="en-US" b="0">
                <a:latin typeface="Comic Sans MS" pitchFamily="66" charset="0"/>
              </a:rPr>
              <a:t>Diffusion drift and variance are not dependent on p</a:t>
            </a:r>
            <a:r>
              <a:rPr lang="en-US" b="0" baseline="-25000">
                <a:latin typeface="Comic Sans MS" pitchFamily="66" charset="0"/>
              </a:rPr>
              <a:t>Q,I</a:t>
            </a:r>
            <a:r>
              <a:rPr lang="en-US" b="0">
                <a:latin typeface="Comic Sans MS" pitchFamily="66" charset="0"/>
              </a:rPr>
              <a:t> ... SO there is separability in the solution.</a:t>
            </a:r>
            <a:endParaRPr lang="en-US" baseline="-25000">
              <a:latin typeface="Comic Sans MS" pitchFamily="66" charset="0"/>
            </a:endParaRP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4114800" y="1524000"/>
            <a:ext cx="17526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638800" y="1219200"/>
            <a:ext cx="262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Class </a:t>
            </a:r>
            <a:r>
              <a:rPr lang="en-US" sz="2000" b="0" i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 Queue-length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2590800" y="2422525"/>
            <a:ext cx="1676400" cy="1143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362200" y="3565525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Pool </a:t>
            </a:r>
            <a:r>
              <a:rPr lang="en-US" sz="2000" b="0" i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 Idle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Motivation: Large Call Centers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1757363"/>
            <a:ext cx="78581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 sz="quarter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DCP Solution: </a:t>
            </a:r>
            <a:r>
              <a:rPr lang="en-US" sz="3600" b="1" dirty="0" err="1" smtClean="0">
                <a:solidFill>
                  <a:srgbClr val="000099"/>
                </a:solidFill>
                <a:latin typeface="Comic Sans MS" pitchFamily="66" charset="0"/>
              </a:rPr>
              <a:t>Separability</a:t>
            </a:r>
            <a:endParaRPr lang="en-US" sz="3600" b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3230829"/>
              </p:ext>
            </p:extLst>
          </p:nvPr>
        </p:nvGraphicFramePr>
        <p:xfrm>
          <a:off x="823913" y="1954213"/>
          <a:ext cx="6975475" cy="3978275"/>
        </p:xfrm>
        <a:graphic>
          <a:graphicData uri="http://schemas.openxmlformats.org/presentationml/2006/ole">
            <p:oleObj spid="_x0000_s21511" name="Equation" r:id="rId4" imgW="3098520" imgH="18288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369367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Objective function:</a:t>
            </a:r>
            <a:endParaRPr lang="en-US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0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 sz="quarter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DCP Solution: </a:t>
            </a:r>
            <a:r>
              <a:rPr lang="en-US" sz="3600" b="1" dirty="0" err="1" smtClean="0">
                <a:solidFill>
                  <a:srgbClr val="000099"/>
                </a:solidFill>
                <a:latin typeface="Comic Sans MS" pitchFamily="66" charset="0"/>
              </a:rPr>
              <a:t>Separability</a:t>
            </a:r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 – two separate problems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545575"/>
              </p:ext>
            </p:extLst>
          </p:nvPr>
        </p:nvGraphicFramePr>
        <p:xfrm>
          <a:off x="2399122" y="1831032"/>
          <a:ext cx="3949700" cy="1052512"/>
        </p:xfrm>
        <a:graphic>
          <a:graphicData uri="http://schemas.openxmlformats.org/presentationml/2006/ole">
            <p:oleObj spid="_x0000_s22537" name="Equation" r:id="rId4" imgW="1752480" imgH="4824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369367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Scheduling: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163" y="2971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Routing:</a:t>
            </a:r>
            <a:endParaRPr lang="en-US" b="0" dirty="0">
              <a:latin typeface="Comic Sans MS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6509942"/>
              </p:ext>
            </p:extLst>
          </p:nvPr>
        </p:nvGraphicFramePr>
        <p:xfrm>
          <a:off x="2365953" y="3462152"/>
          <a:ext cx="5922962" cy="1382713"/>
        </p:xfrm>
        <a:graphic>
          <a:graphicData uri="http://schemas.openxmlformats.org/presentationml/2006/ole">
            <p:oleObj spid="_x0000_s22538" name="Equation" r:id="rId5" imgW="2628720" imgH="6346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898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The DCP Solution: </a:t>
            </a:r>
            <a:r>
              <a:rPr lang="en-US" sz="3600" b="1" dirty="0" err="1" smtClean="0">
                <a:solidFill>
                  <a:srgbClr val="000099"/>
                </a:solidFill>
                <a:latin typeface="Comic Sans MS" pitchFamily="66" charset="0"/>
              </a:rPr>
              <a:t>Separability</a:t>
            </a:r>
            <a:endParaRPr lang="en-US" sz="3600" b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914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16002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914400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28956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3581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2895600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3"/>
          <p:cNvSpPr>
            <a:spLocks noChangeArrowheads="1"/>
          </p:cNvSpPr>
          <p:nvPr/>
        </p:nvSpPr>
        <p:spPr bwMode="auto">
          <a:xfrm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762000" y="4724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21336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2860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24384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1219200" y="5638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3276600" y="5638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1216025" y="5715000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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1660525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 b="0"/>
          </a:p>
        </p:txBody>
      </p:sp>
      <p:sp>
        <p:nvSpPr>
          <p:cNvPr id="8213" name="Text Box 24"/>
          <p:cNvSpPr txBox="1">
            <a:spLocks noChangeArrowheads="1"/>
          </p:cNvSpPr>
          <p:nvPr/>
        </p:nvSpPr>
        <p:spPr bwMode="auto">
          <a:xfrm>
            <a:off x="3414713" y="5715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J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1219200" y="1219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3200400" y="12192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7"/>
          <p:cNvSpPr txBox="1">
            <a:spLocks noChangeArrowheads="1"/>
          </p:cNvSpPr>
          <p:nvPr/>
        </p:nvSpPr>
        <p:spPr bwMode="auto">
          <a:xfrm>
            <a:off x="1298575" y="9906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8217" name="Text Box 28"/>
          <p:cNvSpPr txBox="1">
            <a:spLocks noChangeArrowheads="1"/>
          </p:cNvSpPr>
          <p:nvPr/>
        </p:nvSpPr>
        <p:spPr bwMode="auto">
          <a:xfrm>
            <a:off x="3281363" y="990600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I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228600" y="3429000"/>
            <a:ext cx="4157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Schedule as in G&amp;W to minimize </a:t>
            </a:r>
          </a:p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convex delay costs, disregarding </a:t>
            </a:r>
          </a:p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fairness.  </a:t>
            </a:r>
            <a:r>
              <a:rPr lang="en-US" sz="2000" b="0">
                <a:solidFill>
                  <a:srgbClr val="333333"/>
                </a:solidFill>
                <a:latin typeface="Comic Sans MS" pitchFamily="66" charset="0"/>
              </a:rPr>
              <a:t>(Routing is FSF.)</a:t>
            </a:r>
          </a:p>
        </p:txBody>
      </p:sp>
      <p:sp>
        <p:nvSpPr>
          <p:cNvPr id="8219" name="Oval 31"/>
          <p:cNvSpPr>
            <a:spLocks noChangeArrowheads="1"/>
          </p:cNvSpPr>
          <p:nvPr/>
        </p:nvSpPr>
        <p:spPr bwMode="auto">
          <a:xfrm>
            <a:off x="2819400" y="4724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32"/>
          <p:cNvSpPr>
            <a:spLocks noChangeShapeType="1"/>
          </p:cNvSpPr>
          <p:nvPr/>
        </p:nvSpPr>
        <p:spPr bwMode="auto">
          <a:xfrm>
            <a:off x="62484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33"/>
          <p:cNvSpPr>
            <a:spLocks noChangeShapeType="1"/>
          </p:cNvSpPr>
          <p:nvPr/>
        </p:nvSpPr>
        <p:spPr bwMode="auto">
          <a:xfrm>
            <a:off x="69342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4"/>
          <p:cNvSpPr>
            <a:spLocks noChangeShapeType="1"/>
          </p:cNvSpPr>
          <p:nvPr/>
        </p:nvSpPr>
        <p:spPr bwMode="auto">
          <a:xfrm flipH="1">
            <a:off x="62484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Oval 41"/>
          <p:cNvSpPr>
            <a:spLocks noChangeArrowheads="1"/>
          </p:cNvSpPr>
          <p:nvPr/>
        </p:nvSpPr>
        <p:spPr bwMode="auto">
          <a:xfrm>
            <a:off x="5121275" y="4800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42"/>
          <p:cNvSpPr>
            <a:spLocks noChangeArrowheads="1"/>
          </p:cNvSpPr>
          <p:nvPr/>
        </p:nvSpPr>
        <p:spPr bwMode="auto">
          <a:xfrm>
            <a:off x="6492875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43"/>
          <p:cNvSpPr>
            <a:spLocks noChangeArrowheads="1"/>
          </p:cNvSpPr>
          <p:nvPr/>
        </p:nvSpPr>
        <p:spPr bwMode="auto">
          <a:xfrm>
            <a:off x="6645275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44"/>
          <p:cNvSpPr>
            <a:spLocks noChangeArrowheads="1"/>
          </p:cNvSpPr>
          <p:nvPr/>
        </p:nvSpPr>
        <p:spPr bwMode="auto">
          <a:xfrm>
            <a:off x="6797675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45"/>
          <p:cNvSpPr>
            <a:spLocks noChangeShapeType="1"/>
          </p:cNvSpPr>
          <p:nvPr/>
        </p:nvSpPr>
        <p:spPr bwMode="auto">
          <a:xfrm>
            <a:off x="5578475" y="5715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46"/>
          <p:cNvSpPr>
            <a:spLocks noChangeShapeType="1"/>
          </p:cNvSpPr>
          <p:nvPr/>
        </p:nvSpPr>
        <p:spPr bwMode="auto">
          <a:xfrm>
            <a:off x="7635875" y="5715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47"/>
          <p:cNvSpPr txBox="1">
            <a:spLocks noChangeArrowheads="1"/>
          </p:cNvSpPr>
          <p:nvPr/>
        </p:nvSpPr>
        <p:spPr bwMode="auto">
          <a:xfrm>
            <a:off x="5575300" y="5791200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</a:t>
            </a:r>
            <a:r>
              <a:rPr lang="en-US" b="0" baseline="-25000">
                <a:sym typeface="Mathematica1" pitchFamily="2" charset="2"/>
              </a:rPr>
              <a:t>1</a:t>
            </a:r>
            <a:endParaRPr lang="en-US" b="0">
              <a:sym typeface="Mathematica1" pitchFamily="2" charset="2"/>
            </a:endParaRPr>
          </a:p>
        </p:txBody>
      </p:sp>
      <p:sp>
        <p:nvSpPr>
          <p:cNvPr id="8230" name="Text Box 48"/>
          <p:cNvSpPr txBox="1">
            <a:spLocks noChangeArrowheads="1"/>
          </p:cNvSpPr>
          <p:nvPr/>
        </p:nvSpPr>
        <p:spPr bwMode="auto">
          <a:xfrm>
            <a:off x="6019800" y="6172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 b="0"/>
          </a:p>
        </p:txBody>
      </p:sp>
      <p:sp>
        <p:nvSpPr>
          <p:cNvPr id="8231" name="Text Box 49"/>
          <p:cNvSpPr txBox="1">
            <a:spLocks noChangeArrowheads="1"/>
          </p:cNvSpPr>
          <p:nvPr/>
        </p:nvSpPr>
        <p:spPr bwMode="auto">
          <a:xfrm>
            <a:off x="7773988" y="57912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J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8232" name="Line 50"/>
          <p:cNvSpPr>
            <a:spLocks noChangeShapeType="1"/>
          </p:cNvSpPr>
          <p:nvPr/>
        </p:nvSpPr>
        <p:spPr bwMode="auto">
          <a:xfrm>
            <a:off x="6553200" y="12954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Text Box 54"/>
          <p:cNvSpPr txBox="1">
            <a:spLocks noChangeArrowheads="1"/>
          </p:cNvSpPr>
          <p:nvPr/>
        </p:nvSpPr>
        <p:spPr bwMode="auto">
          <a:xfrm>
            <a:off x="4876800" y="3581400"/>
            <a:ext cx="4271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Use threshold routing, as in A&amp;W </a:t>
            </a:r>
          </a:p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to achieve fairness.  </a:t>
            </a:r>
            <a:r>
              <a:rPr lang="en-US" sz="2000" b="0">
                <a:solidFill>
                  <a:srgbClr val="333333"/>
                </a:solidFill>
                <a:latin typeface="Comic Sans MS" pitchFamily="66" charset="0"/>
              </a:rPr>
              <a:t>(There is </a:t>
            </a:r>
          </a:p>
          <a:p>
            <a:pPr eaLnBrk="1" hangingPunct="1"/>
            <a:r>
              <a:rPr lang="en-US" sz="2000" b="0">
                <a:solidFill>
                  <a:srgbClr val="333333"/>
                </a:solidFill>
                <a:latin typeface="Comic Sans MS" pitchFamily="66" charset="0"/>
              </a:rPr>
              <a:t>no scheduling.)</a:t>
            </a:r>
            <a:endParaRPr lang="en-US" sz="2000" b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34" name="Oval 55"/>
          <p:cNvSpPr>
            <a:spLocks noChangeArrowheads="1"/>
          </p:cNvSpPr>
          <p:nvPr/>
        </p:nvSpPr>
        <p:spPr bwMode="auto">
          <a:xfrm>
            <a:off x="7178675" y="4800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56"/>
          <p:cNvGraphicFramePr>
            <a:graphicFrameLocks noChangeAspect="1"/>
          </p:cNvGraphicFramePr>
          <p:nvPr/>
        </p:nvGraphicFramePr>
        <p:xfrm>
          <a:off x="6629400" y="1066800"/>
          <a:ext cx="1447800" cy="584200"/>
        </p:xfrm>
        <a:graphic>
          <a:graphicData uri="http://schemas.openxmlformats.org/presentationml/2006/ole">
            <p:oleObj spid="_x0000_s8249" name="Equation" r:id="rId4" imgW="723586" imgH="29197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81000" y="3063875"/>
            <a:ext cx="341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Number in system is </a:t>
            </a:r>
            <a:r>
              <a:rPr lang="en-US" b="0" i="1">
                <a:latin typeface="Comic Sans MS" pitchFamily="66" charset="0"/>
              </a:rPr>
              <a:t>x.</a:t>
            </a:r>
            <a:endParaRPr lang="en-US" b="0">
              <a:latin typeface="Comic Sans MS" pitchFamily="66" charset="0"/>
            </a:endParaRPr>
          </a:p>
        </p:txBody>
      </p:sp>
      <p:sp>
        <p:nvSpPr>
          <p:cNvPr id="9225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Policy Translation: The TR-Gc</a:t>
            </a: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  <a:sym typeface="Mathematica1" pitchFamily="2" charset="2"/>
              </a:rPr>
              <a:t> Policy</a:t>
            </a:r>
          </a:p>
        </p:txBody>
      </p:sp>
      <p:graphicFrame>
        <p:nvGraphicFramePr>
          <p:cNvPr id="9218" name="Object 3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57413" y="2530475"/>
          <a:ext cx="280987" cy="381000"/>
        </p:xfrm>
        <a:graphic>
          <a:graphicData uri="http://schemas.openxmlformats.org/presentationml/2006/ole">
            <p:oleObj spid="_x0000_s9331" name="Equation" r:id="rId4" imgW="177646" imgH="241091" progId="">
              <p:embed/>
            </p:oleObj>
          </a:graphicData>
        </a:graphic>
      </p:graphicFrame>
      <p:graphicFrame>
        <p:nvGraphicFramePr>
          <p:cNvPr id="9219" name="Object 3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62400" y="2530475"/>
          <a:ext cx="280988" cy="381000"/>
        </p:xfrm>
        <a:graphic>
          <a:graphicData uri="http://schemas.openxmlformats.org/presentationml/2006/ole">
            <p:oleObj spid="_x0000_s9332" name="Equation" r:id="rId5" imgW="177646" imgH="241091" progId="">
              <p:embed/>
            </p:oleObj>
          </a:graphicData>
        </a:graphic>
      </p:graphicFrame>
      <p:sp>
        <p:nvSpPr>
          <p:cNvPr id="9226" name="Line 19"/>
          <p:cNvSpPr>
            <a:spLocks noChangeShapeType="1"/>
          </p:cNvSpPr>
          <p:nvPr/>
        </p:nvSpPr>
        <p:spPr bwMode="auto">
          <a:xfrm>
            <a:off x="457200" y="18446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0"/>
          <p:cNvSpPr>
            <a:spLocks noChangeShapeType="1"/>
          </p:cNvSpPr>
          <p:nvPr/>
        </p:nvSpPr>
        <p:spPr bwMode="auto">
          <a:xfrm>
            <a:off x="457200" y="2378075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1"/>
          <p:cNvSpPr>
            <a:spLocks noChangeShapeType="1"/>
          </p:cNvSpPr>
          <p:nvPr/>
        </p:nvSpPr>
        <p:spPr bwMode="auto">
          <a:xfrm>
            <a:off x="2286000" y="18446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2"/>
          <p:cNvSpPr>
            <a:spLocks noChangeShapeType="1"/>
          </p:cNvSpPr>
          <p:nvPr/>
        </p:nvSpPr>
        <p:spPr bwMode="auto">
          <a:xfrm>
            <a:off x="4114800" y="18446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3"/>
          <p:cNvSpPr>
            <a:spLocks noChangeShapeType="1"/>
          </p:cNvSpPr>
          <p:nvPr/>
        </p:nvSpPr>
        <p:spPr bwMode="auto">
          <a:xfrm>
            <a:off x="5181600" y="18446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>
            <a:off x="6934200" y="18446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517525" y="1600200"/>
            <a:ext cx="159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FSF \ J</a:t>
            </a:r>
          </a:p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Pool J idles.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2298700" y="1600200"/>
            <a:ext cx="1811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FSF \ J-1</a:t>
            </a:r>
          </a:p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Pool J-1 idles.</a:t>
            </a:r>
          </a:p>
        </p:txBody>
      </p:sp>
      <p:sp>
        <p:nvSpPr>
          <p:cNvPr id="9234" name="Oval 27"/>
          <p:cNvSpPr>
            <a:spLocks noChangeArrowheads="1"/>
          </p:cNvSpPr>
          <p:nvPr/>
        </p:nvSpPr>
        <p:spPr bwMode="auto">
          <a:xfrm>
            <a:off x="4419600" y="19970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28"/>
          <p:cNvSpPr>
            <a:spLocks noChangeArrowheads="1"/>
          </p:cNvSpPr>
          <p:nvPr/>
        </p:nvSpPr>
        <p:spPr bwMode="auto">
          <a:xfrm>
            <a:off x="4572000" y="19970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9"/>
          <p:cNvSpPr>
            <a:spLocks noChangeArrowheads="1"/>
          </p:cNvSpPr>
          <p:nvPr/>
        </p:nvSpPr>
        <p:spPr bwMode="auto">
          <a:xfrm>
            <a:off x="4724400" y="19970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30"/>
          <p:cNvSpPr txBox="1">
            <a:spLocks noChangeArrowheads="1"/>
          </p:cNvSpPr>
          <p:nvPr/>
        </p:nvSpPr>
        <p:spPr bwMode="auto">
          <a:xfrm>
            <a:off x="5194300" y="1616075"/>
            <a:ext cx="153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FSF </a:t>
            </a:r>
          </a:p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Pool 1 idles.</a:t>
            </a:r>
          </a:p>
        </p:txBody>
      </p:sp>
      <p:sp>
        <p:nvSpPr>
          <p:cNvPr id="9238" name="Text Box 31"/>
          <p:cNvSpPr txBox="1">
            <a:spLocks noChangeArrowheads="1"/>
          </p:cNvSpPr>
          <p:nvPr/>
        </p:nvSpPr>
        <p:spPr bwMode="auto">
          <a:xfrm>
            <a:off x="6980238" y="1616075"/>
            <a:ext cx="1697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No routing</a:t>
            </a:r>
          </a:p>
          <a:p>
            <a:pPr eaLnBrk="1" hangingPunct="1"/>
            <a:r>
              <a:rPr lang="en-US" sz="2000" b="0">
                <a:solidFill>
                  <a:srgbClr val="3333FF"/>
                </a:solidFill>
                <a:latin typeface="Comic Sans MS" pitchFamily="66" charset="0"/>
              </a:rPr>
              <a:t>No one idles.</a:t>
            </a:r>
          </a:p>
        </p:txBody>
      </p:sp>
      <p:sp>
        <p:nvSpPr>
          <p:cNvPr id="9239" name="Rectangle 32"/>
          <p:cNvSpPr>
            <a:spLocks noChangeArrowheads="1"/>
          </p:cNvSpPr>
          <p:nvPr/>
        </p:nvSpPr>
        <p:spPr bwMode="auto">
          <a:xfrm>
            <a:off x="269875" y="25146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 i="1">
                <a:latin typeface="Comic Sans MS" pitchFamily="66" charset="0"/>
              </a:rPr>
              <a:t>0</a:t>
            </a:r>
          </a:p>
        </p:txBody>
      </p:sp>
      <p:graphicFrame>
        <p:nvGraphicFramePr>
          <p:cNvPr id="9220" name="Object 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781800" y="2530475"/>
          <a:ext cx="330200" cy="295275"/>
        </p:xfrm>
        <a:graphic>
          <a:graphicData uri="http://schemas.openxmlformats.org/presentationml/2006/ole">
            <p:oleObj spid="_x0000_s9333" name="Equation" r:id="rId6" imgW="228501" imgH="203112" progId="">
              <p:embed/>
            </p:oleObj>
          </a:graphicData>
        </a:graphic>
      </p:graphicFrame>
      <p:sp>
        <p:nvSpPr>
          <p:cNvPr id="9240" name="Line 42"/>
          <p:cNvSpPr>
            <a:spLocks noChangeShapeType="1"/>
          </p:cNvSpPr>
          <p:nvPr/>
        </p:nvSpPr>
        <p:spPr bwMode="auto">
          <a:xfrm flipH="1" flipV="1">
            <a:off x="2438400" y="2835275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43"/>
          <p:cNvSpPr>
            <a:spLocks noChangeShapeType="1"/>
          </p:cNvSpPr>
          <p:nvPr/>
        </p:nvSpPr>
        <p:spPr bwMode="auto">
          <a:xfrm flipH="1" flipV="1">
            <a:off x="4267200" y="29114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44"/>
          <p:cNvSpPr>
            <a:spLocks noChangeShapeType="1"/>
          </p:cNvSpPr>
          <p:nvPr/>
        </p:nvSpPr>
        <p:spPr bwMode="auto">
          <a:xfrm flipV="1">
            <a:off x="4648200" y="29114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21" name="Object 28"/>
          <p:cNvGraphicFramePr>
            <a:graphicFrameLocks noChangeAspect="1"/>
          </p:cNvGraphicFramePr>
          <p:nvPr/>
        </p:nvGraphicFramePr>
        <p:xfrm>
          <a:off x="4953000" y="2530475"/>
          <a:ext cx="368300" cy="381000"/>
        </p:xfrm>
        <a:graphic>
          <a:graphicData uri="http://schemas.openxmlformats.org/presentationml/2006/ole">
            <p:oleObj spid="_x0000_s9334" name="Equation" r:id="rId7" imgW="279279" imgH="241195" progId="Equation.3">
              <p:embed/>
            </p:oleObj>
          </a:graphicData>
        </a:graphic>
      </p:graphicFrame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212725" y="1066800"/>
            <a:ext cx="386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u="sng">
                <a:latin typeface="Comic Sans MS" pitchFamily="66" charset="0"/>
              </a:rPr>
              <a:t>Routing:</a:t>
            </a:r>
            <a:r>
              <a:rPr lang="en-US" b="0">
                <a:latin typeface="Comic Sans MS" pitchFamily="66" charset="0"/>
              </a:rPr>
              <a:t>  Threshold policy</a:t>
            </a:r>
            <a:endParaRPr lang="en-US" b="0" u="sng">
              <a:latin typeface="Comic Sans MS" pitchFamily="66" charset="0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381000" y="4191000"/>
            <a:ext cx="586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u="sng">
                <a:latin typeface="Comic Sans MS" pitchFamily="66" charset="0"/>
              </a:rPr>
              <a:t>Scheduling:</a:t>
            </a:r>
            <a:r>
              <a:rPr lang="en-US" b="0">
                <a:latin typeface="Comic Sans MS" pitchFamily="66" charset="0"/>
              </a:rPr>
              <a:t>  Generalized c</a:t>
            </a:r>
            <a:r>
              <a:rPr lang="en-US" b="0">
                <a:latin typeface="Comic Sans MS" pitchFamily="66" charset="0"/>
                <a:sym typeface="Mathematica1" pitchFamily="2" charset="2"/>
              </a:rPr>
              <a:t> policy</a:t>
            </a:r>
            <a:r>
              <a:rPr lang="en-US" b="0">
                <a:latin typeface="Comic Sans MS" pitchFamily="66" charset="0"/>
              </a:rPr>
              <a:t> </a:t>
            </a:r>
          </a:p>
          <a:p>
            <a:endParaRPr lang="en-US" b="0">
              <a:latin typeface="Comic Sans MS" pitchFamily="66" charset="0"/>
            </a:endParaRPr>
          </a:p>
          <a:p>
            <a:r>
              <a:rPr lang="en-US" b="0">
                <a:latin typeface="Comic Sans MS" pitchFamily="66" charset="0"/>
              </a:rPr>
              <a:t>Admit to service a customer from class </a:t>
            </a:r>
          </a:p>
        </p:txBody>
      </p:sp>
      <p:graphicFrame>
        <p:nvGraphicFramePr>
          <p:cNvPr id="922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4931864"/>
              </p:ext>
            </p:extLst>
          </p:nvPr>
        </p:nvGraphicFramePr>
        <p:xfrm>
          <a:off x="1812925" y="5394325"/>
          <a:ext cx="4527550" cy="639763"/>
        </p:xfrm>
        <a:graphic>
          <a:graphicData uri="http://schemas.openxmlformats.org/presentationml/2006/ole">
            <p:oleObj spid="_x0000_s9335" name="Equation" r:id="rId8" imgW="1892160" imgH="266400" progId="">
              <p:embed/>
            </p:oleObj>
          </a:graphicData>
        </a:graphic>
      </p:graphicFrame>
      <p:graphicFrame>
        <p:nvGraphicFramePr>
          <p:cNvPr id="9223" name="Object 32"/>
          <p:cNvGraphicFramePr>
            <a:graphicFrameLocks noChangeAspect="1"/>
          </p:cNvGraphicFramePr>
          <p:nvPr/>
        </p:nvGraphicFramePr>
        <p:xfrm>
          <a:off x="4800600" y="3200400"/>
          <a:ext cx="1676400" cy="430213"/>
        </p:xfrm>
        <a:graphic>
          <a:graphicData uri="http://schemas.openxmlformats.org/presentationml/2006/ole">
            <p:oleObj spid="_x0000_s9336" name="Equation" r:id="rId9" imgW="1040948" imgH="2665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We conjecture that the TR-Gc</a:t>
            </a: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  <a:sym typeface="Mathematica1" pitchFamily="2" charset="2"/>
              </a:rPr>
              <a:t> policy is asymptotically optimal </a:t>
            </a:r>
            <a:br>
              <a:rPr lang="en-US" sz="3600" b="1" smtClean="0">
                <a:solidFill>
                  <a:srgbClr val="000099"/>
                </a:solidFill>
                <a:latin typeface="Comic Sans MS" pitchFamily="66" charset="0"/>
                <a:sym typeface="Mathematica1" pitchFamily="2" charset="2"/>
              </a:rPr>
            </a:b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BUT …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38200" y="3048000"/>
            <a:ext cx="7727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      Determining</a:t>
            </a:r>
            <a:r>
              <a:rPr lang="en-US"/>
              <a:t> </a:t>
            </a:r>
            <a:r>
              <a:rPr lang="en-US" b="0">
                <a:latin typeface="Comic Sans MS" pitchFamily="66" charset="0"/>
              </a:rPr>
              <a:t>threshold levels requires extensive 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      knowledge of the system parameters, including 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      demand.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371600" y="5105400"/>
            <a:ext cx="696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Are there other fair policies under which the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performance degradation is small?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Problem Solution Outline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Approximating Fairness Optimization Problem.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The Proposed Blind Routing and Scheduling Policy.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Performance Evaluation.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5"/>
          <p:cNvSpPr txBox="1">
            <a:spLocks noChangeArrowheads="1"/>
          </p:cNvSpPr>
          <p:nvPr/>
        </p:nvSpPr>
        <p:spPr bwMode="auto">
          <a:xfrm>
            <a:off x="685800" y="2057400"/>
            <a:ext cx="73898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u="sng" dirty="0">
                <a:latin typeface="Comic Sans MS" pitchFamily="66" charset="0"/>
              </a:rPr>
              <a:t>Routing:</a:t>
            </a:r>
            <a:r>
              <a:rPr lang="en-US" b="0" dirty="0">
                <a:latin typeface="Comic Sans MS" pitchFamily="66" charset="0"/>
              </a:rPr>
              <a:t>  Given weights </a:t>
            </a:r>
            <a:r>
              <a:rPr lang="en-US" b="0" dirty="0" smtClean="0">
                <a:latin typeface="Comic Sans MS" pitchFamily="66" charset="0"/>
                <a:cs typeface="Calibri" pitchFamily="34" charset="0"/>
                <a:sym typeface="Mathematica1" pitchFamily="2" charset="2"/>
              </a:rPr>
              <a:t>f</a:t>
            </a:r>
            <a:r>
              <a:rPr lang="en-US" b="0" baseline="-25000" dirty="0" smtClean="0">
                <a:latin typeface="Comic Sans MS" pitchFamily="66" charset="0"/>
              </a:rPr>
              <a:t>1</a:t>
            </a:r>
            <a:r>
              <a:rPr lang="en-US" b="0" dirty="0">
                <a:latin typeface="Comic Sans MS" pitchFamily="66" charset="0"/>
              </a:rPr>
              <a:t>, …, </a:t>
            </a:r>
            <a:r>
              <a:rPr lang="en-US" b="0" dirty="0" err="1">
                <a:latin typeface="Comic Sans MS" pitchFamily="66" charset="0"/>
                <a:cs typeface="Calibri" pitchFamily="34" charset="0"/>
                <a:sym typeface="Mathematica1" pitchFamily="2" charset="2"/>
              </a:rPr>
              <a:t>f</a:t>
            </a:r>
            <a:r>
              <a:rPr lang="en-US" b="0" baseline="-25000" dirty="0" err="1" smtClean="0">
                <a:latin typeface="Comic Sans MS" pitchFamily="66" charset="0"/>
              </a:rPr>
              <a:t>J</a:t>
            </a:r>
            <a:r>
              <a:rPr lang="en-US" b="0" dirty="0">
                <a:latin typeface="Comic Sans MS" pitchFamily="66" charset="0"/>
              </a:rPr>
              <a:t>, route an arriving 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customer to pool</a:t>
            </a:r>
          </a:p>
          <a:p>
            <a:pPr eaLnBrk="1" hangingPunct="1"/>
            <a:endParaRPr lang="en-US" b="0" dirty="0">
              <a:latin typeface="Comic Sans MS" pitchFamily="66" charset="0"/>
            </a:endParaRPr>
          </a:p>
          <a:p>
            <a:pPr eaLnBrk="1" hangingPunct="1"/>
            <a:endParaRPr lang="en-US" b="0" dirty="0">
              <a:latin typeface="Comic Sans MS" pitchFamily="66" charset="0"/>
            </a:endParaRPr>
          </a:p>
          <a:p>
            <a:pPr eaLnBrk="1" hangingPunct="1"/>
            <a:endParaRPr lang="en-US" b="0" u="sng" dirty="0">
              <a:latin typeface="Comic Sans MS" pitchFamily="66" charset="0"/>
            </a:endParaRPr>
          </a:p>
          <a:p>
            <a:pPr eaLnBrk="1" hangingPunct="1"/>
            <a:endParaRPr lang="en-US" b="0" u="sng" dirty="0">
              <a:latin typeface="Comic Sans MS" pitchFamily="66" charset="0"/>
            </a:endParaRPr>
          </a:p>
          <a:p>
            <a:pPr eaLnBrk="1" hangingPunct="1"/>
            <a:r>
              <a:rPr lang="en-US" b="0" u="sng" dirty="0">
                <a:latin typeface="Comic Sans MS" pitchFamily="66" charset="0"/>
              </a:rPr>
              <a:t>Scheduling:</a:t>
            </a:r>
            <a:r>
              <a:rPr lang="en-US" b="0" dirty="0">
                <a:latin typeface="Comic Sans MS" pitchFamily="66" charset="0"/>
              </a:rPr>
              <a:t>  </a:t>
            </a:r>
            <a:r>
              <a:rPr lang="en-US" b="0" dirty="0" smtClean="0">
                <a:latin typeface="Comic Sans MS" pitchFamily="66" charset="0"/>
              </a:rPr>
              <a:t>Same = According to the </a:t>
            </a:r>
            <a:r>
              <a:rPr lang="en-US" b="0" dirty="0" err="1" smtClean="0">
                <a:latin typeface="Comic Sans MS" pitchFamily="66" charset="0"/>
              </a:rPr>
              <a:t>Gc</a:t>
            </a:r>
            <a:r>
              <a:rPr lang="en-US" b="0" dirty="0">
                <a:latin typeface="Comic Sans MS" pitchFamily="66" charset="0"/>
                <a:sym typeface="Mathematica1" pitchFamily="2" charset="2"/>
              </a:rPr>
              <a:t> policy.</a:t>
            </a:r>
          </a:p>
          <a:p>
            <a:pPr eaLnBrk="1" hangingPunct="1"/>
            <a:endParaRPr lang="en-US" b="0" dirty="0">
              <a:latin typeface="Comic Sans MS" pitchFamily="66" charset="0"/>
            </a:endParaRP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7177962"/>
              </p:ext>
            </p:extLst>
          </p:nvPr>
        </p:nvGraphicFramePr>
        <p:xfrm>
          <a:off x="3365500" y="2482850"/>
          <a:ext cx="4584700" cy="603250"/>
        </p:xfrm>
        <a:graphic>
          <a:graphicData uri="http://schemas.openxmlformats.org/presentationml/2006/ole">
            <p:oleObj spid="_x0000_s10262" name="Equation" r:id="rId3" imgW="2120760" imgH="279360" progId="">
              <p:embed/>
            </p:oleObj>
          </a:graphicData>
        </a:graphic>
      </p:graphicFrame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33400" y="5257800"/>
            <a:ext cx="7977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The policy is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blind</a:t>
            </a:r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 in the sense that it does not require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arrival or service rate information.</a:t>
            </a:r>
            <a:r>
              <a:rPr lang="en-US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47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The Longest Weighted Idleness</a:t>
            </a:r>
            <a:b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FFIR-</a:t>
            </a:r>
            <a:r>
              <a:rPr lang="en-US" sz="3600" b="1" dirty="0" err="1" smtClean="0">
                <a:solidFill>
                  <a:srgbClr val="000099"/>
                </a:solidFill>
                <a:latin typeface="Comic Sans MS" pitchFamily="66" charset="0"/>
              </a:rPr>
              <a:t>Gc</a:t>
            </a:r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µ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4" name="Text Box 74"/>
          <p:cNvSpPr txBox="1">
            <a:spLocks noChangeArrowheads="1"/>
          </p:cNvSpPr>
          <p:nvPr/>
        </p:nvSpPr>
        <p:spPr bwMode="auto">
          <a:xfrm>
            <a:off x="1447800" y="5257800"/>
            <a:ext cx="6507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What is the performance degradation from 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the TR-Gc</a:t>
            </a:r>
            <a:r>
              <a:rPr lang="en-US" b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>
                <a:latin typeface="Comic Sans MS" pitchFamily="66" charset="0"/>
              </a:rPr>
              <a:t> policy?</a:t>
            </a:r>
          </a:p>
        </p:txBody>
      </p:sp>
      <p:sp>
        <p:nvSpPr>
          <p:cNvPr id="35843" name="Title 9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In order to advocate use of the FFIR-</a:t>
            </a:r>
            <a:r>
              <a:rPr lang="en-US" sz="3600" b="1" dirty="0" err="1" smtClean="0">
                <a:solidFill>
                  <a:srgbClr val="000099"/>
                </a:solidFill>
                <a:latin typeface="Comic Sans MS" pitchFamily="66" charset="0"/>
              </a:rPr>
              <a:t>Gc</a:t>
            </a:r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µ Policy…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1447800" y="2286000"/>
            <a:ext cx="6147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We must answer the following question: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How does the </a:t>
            </a:r>
            <a:r>
              <a:rPr lang="en-US" b="0" dirty="0" smtClean="0">
                <a:latin typeface="Comic Sans MS" pitchFamily="66" charset="0"/>
              </a:rPr>
              <a:t>FFIR-</a:t>
            </a:r>
            <a:r>
              <a:rPr lang="en-US" b="0" dirty="0" err="1" smtClean="0">
                <a:latin typeface="Comic Sans MS" pitchFamily="66" charset="0"/>
              </a:rPr>
              <a:t>Gc</a:t>
            </a:r>
            <a:r>
              <a:rPr lang="en-US" b="0" dirty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dirty="0">
                <a:latin typeface="Comic Sans MS" pitchFamily="66" charset="0"/>
              </a:rPr>
              <a:t> policy perform?  </a:t>
            </a:r>
          </a:p>
          <a:p>
            <a:pPr eaLnBrk="1" hangingPunct="1"/>
            <a:endParaRPr lang="en-US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37338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latin typeface="Comic Sans MS" pitchFamily="66" charset="0"/>
              </a:rPr>
              <a:t>Is the desired fairness fraction vector </a:t>
            </a:r>
            <a:r>
              <a:rPr lang="en-US" b="0" dirty="0" smtClean="0">
                <a:latin typeface="Comic Sans MS" pitchFamily="66" charset="0"/>
              </a:rPr>
              <a:t>(</a:t>
            </a:r>
            <a:r>
              <a:rPr lang="en-US" b="0" dirty="0">
                <a:latin typeface="Comic Sans MS" pitchFamily="66" charset="0"/>
                <a:cs typeface="Calibri" pitchFamily="34" charset="0"/>
                <a:sym typeface="Mathematica1" pitchFamily="2" charset="2"/>
              </a:rPr>
              <a:t>f</a:t>
            </a:r>
            <a:r>
              <a:rPr lang="en-US" b="0" baseline="-25000" dirty="0" smtClean="0">
                <a:latin typeface="Comic Sans MS" pitchFamily="66" charset="0"/>
              </a:rPr>
              <a:t>1</a:t>
            </a:r>
            <a:r>
              <a:rPr lang="en-US" b="0" dirty="0">
                <a:latin typeface="Comic Sans MS" pitchFamily="66" charset="0"/>
              </a:rPr>
              <a:t>, …, </a:t>
            </a:r>
            <a:r>
              <a:rPr lang="en-US" b="0" dirty="0" err="1">
                <a:latin typeface="Comic Sans MS" pitchFamily="66" charset="0"/>
                <a:cs typeface="Calibri" pitchFamily="34" charset="0"/>
                <a:sym typeface="Mathematica1" pitchFamily="2" charset="2"/>
              </a:rPr>
              <a:t>f</a:t>
            </a:r>
            <a:r>
              <a:rPr lang="en-US" b="0" baseline="-25000" smtClean="0">
                <a:latin typeface="Comic Sans MS" pitchFamily="66" charset="0"/>
              </a:rPr>
              <a:t>J</a:t>
            </a:r>
            <a:r>
              <a:rPr lang="en-US" b="0" dirty="0">
                <a:latin typeface="Comic Sans MS" pitchFamily="66" charset="0"/>
              </a:rPr>
              <a:t>) achieved?</a:t>
            </a:r>
            <a:r>
              <a:rPr lang="en-US" b="0" dirty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Asymptotic Performance of LWI-Gc</a:t>
            </a: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  <a:sym typeface="Mathematica1" pitchFamily="2" charset="2"/>
              </a:rPr>
              <a:t></a:t>
            </a: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541338" y="1446213"/>
          <a:ext cx="4889039" cy="4268787"/>
        </p:xfrm>
        <a:graphic>
          <a:graphicData uri="http://schemas.openxmlformats.org/presentationml/2006/ole">
            <p:oleObj spid="_x0000_s11287" name="Equation" r:id="rId3" imgW="2412720" imgH="2108160" progId="">
              <p:embed/>
            </p:oleObj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715000" y="2667000"/>
            <a:ext cx="160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(Fairness)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62600" y="4038600"/>
            <a:ext cx="307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Comic Sans MS" pitchFamily="66" charset="0"/>
              </a:rPr>
              <a:t>(Delay Minimization)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556250" y="5029200"/>
            <a:ext cx="358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Comic Sans MS" pitchFamily="66" charset="0"/>
              </a:rPr>
              <a:t>(Asymptotic Efficiency)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2" grpId="0"/>
      <p:bldP spid="102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One-Dimensional Limit Process</a:t>
            </a:r>
            <a:endParaRPr lang="en-US" sz="3600" b="1" smtClean="0">
              <a:solidFill>
                <a:srgbClr val="000099"/>
              </a:solidFill>
              <a:latin typeface="Comic Sans MS" pitchFamily="66" charset="0"/>
              <a:sym typeface="Mathematica1" pitchFamily="2" charset="2"/>
            </a:endParaRPr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95250" y="1371600"/>
          <a:ext cx="9221788" cy="4419600"/>
        </p:xfrm>
        <a:graphic>
          <a:graphicData uri="http://schemas.openxmlformats.org/presentationml/2006/ole">
            <p:oleObj spid="_x0000_s12309" name="Equation" r:id="rId3" imgW="5460840" imgH="2616120" progId="">
              <p:embed/>
            </p:oleObj>
          </a:graphicData>
        </a:graphic>
      </p:graphicFrame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429000" y="3505200"/>
            <a:ext cx="572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The implication of always maintaining fairness.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038600" y="6019800"/>
            <a:ext cx="517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The implication of only requiring fairness </a:t>
            </a:r>
          </a:p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to be achieved in the long run.</a:t>
            </a:r>
            <a:r>
              <a:rPr lang="en-US"/>
              <a:t> </a:t>
            </a:r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 flipV="1">
            <a:off x="3962400" y="59436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391" name="Straight Arrow Connector 8"/>
          <p:cNvCxnSpPr>
            <a:cxnSpLocks noChangeShapeType="1"/>
          </p:cNvCxnSpPr>
          <p:nvPr/>
        </p:nvCxnSpPr>
        <p:spPr bwMode="auto">
          <a:xfrm rot="5400000">
            <a:off x="3239294" y="3923506"/>
            <a:ext cx="3810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A Call Center</a:t>
            </a:r>
          </a:p>
        </p:txBody>
      </p:sp>
      <p:pic>
        <p:nvPicPr>
          <p:cNvPr id="35852" name="Picture 12" descr="0060-0505-1118-34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43000"/>
            <a:ext cx="771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Businessman on the Phone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52600"/>
            <a:ext cx="752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Man Using A Cellphone clipar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37160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Shocked Businesswoman Talking On a Phone and Holding a Paper clipar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066800"/>
            <a:ext cx="41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 descr="istockphoto_7201203-customer-service-ma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352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istockphoto_5565298_customer_service_woma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352800"/>
            <a:ext cx="763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04800" y="1417638"/>
            <a:ext cx="337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There are callers that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have different needs.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04800" y="2895600"/>
            <a:ext cx="3984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There are agents that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have different skill levels.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(Experienced agents serve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faster.)</a:t>
            </a:r>
          </a:p>
        </p:txBody>
      </p:sp>
      <p:pic>
        <p:nvPicPr>
          <p:cNvPr id="35865" name="Picture 25" descr="istockphoto_7201203-customer-service-ma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048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6" descr="istockphoto_5565298_customer_service_woma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971800"/>
            <a:ext cx="763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84200" y="4648200"/>
            <a:ext cx="7285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Which agent should answer an incoming call when 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more than one agent is available?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96900" y="5638800"/>
            <a:ext cx="7404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Which caller a newly idle agent should serve when 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more than one caller is waiting?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" grpId="0"/>
      <p:bldP spid="35864" grpId="0"/>
      <p:bldP spid="35867" grpId="0"/>
      <p:bldP spid="358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Problem Solution Outline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Approximating Fairness Optimization Problem.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Proposed Blind Routing and Scheduling Policy.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Performance Evaluation.</a:t>
            </a:r>
            <a:endParaRPr lang="en-US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14564" y="0"/>
            <a:ext cx="84561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99"/>
                </a:solidFill>
                <a:latin typeface="Comic Sans MS" pitchFamily="66" charset="0"/>
              </a:rPr>
              <a:t>Predicting the Percentage Cost </a:t>
            </a:r>
            <a:r>
              <a:rPr lang="en-US" sz="3200" dirty="0" smtClean="0">
                <a:solidFill>
                  <a:srgbClr val="000099"/>
                </a:solidFill>
                <a:latin typeface="Comic Sans MS" pitchFamily="66" charset="0"/>
              </a:rPr>
              <a:t>Increase:</a:t>
            </a:r>
          </a:p>
          <a:p>
            <a:pPr algn="ctr" eaLnBrk="1" hangingPunct="1"/>
            <a:r>
              <a:rPr lang="en-US" sz="3200" dirty="0" smtClean="0">
                <a:solidFill>
                  <a:srgbClr val="000099"/>
                </a:solidFill>
                <a:latin typeface="Comic Sans MS" pitchFamily="66" charset="0"/>
              </a:rPr>
              <a:t>Reduction to Inverted-V</a:t>
            </a:r>
            <a:endParaRPr lang="en-US" sz="32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1825625" y="1066800"/>
          <a:ext cx="4956175" cy="3809349"/>
        </p:xfrm>
        <a:graphic>
          <a:graphicData uri="http://schemas.openxmlformats.org/presentationml/2006/ole">
            <p:oleObj spid="_x0000_s15395" name="Equation" r:id="rId4" imgW="2184120" imgH="1676160" progId="">
              <p:embed/>
            </p:oleObj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14400" y="4800600"/>
            <a:ext cx="6892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does not depend on either the </a:t>
            </a:r>
            <a:r>
              <a:rPr lang="en-US" b="0" u="sng" dirty="0">
                <a:latin typeface="Comic Sans MS" pitchFamily="66" charset="0"/>
              </a:rPr>
              <a:t>cost</a:t>
            </a:r>
            <a:r>
              <a:rPr lang="en-US" b="0" dirty="0">
                <a:latin typeface="Comic Sans MS" pitchFamily="66" charset="0"/>
              </a:rPr>
              <a:t> function or</a:t>
            </a:r>
          </a:p>
          <a:p>
            <a:pPr eaLnBrk="1" hangingPunct="1"/>
            <a:r>
              <a:rPr lang="en-US" b="0" dirty="0">
                <a:latin typeface="Comic Sans MS" pitchFamily="66" charset="0"/>
              </a:rPr>
              <a:t>The </a:t>
            </a:r>
            <a:r>
              <a:rPr lang="en-US" b="0" u="sng" dirty="0">
                <a:latin typeface="Comic Sans MS" pitchFamily="66" charset="0"/>
              </a:rPr>
              <a:t>number</a:t>
            </a:r>
            <a:r>
              <a:rPr lang="en-US" b="0" dirty="0">
                <a:latin typeface="Comic Sans MS" pitchFamily="66" charset="0"/>
              </a:rPr>
              <a:t> of customer classes.</a:t>
            </a:r>
          </a:p>
        </p:txBody>
      </p:sp>
      <p:sp>
        <p:nvSpPr>
          <p:cNvPr id="15367" name="TextBox 39"/>
          <p:cNvSpPr txBox="1">
            <a:spLocks noChangeArrowheads="1"/>
          </p:cNvSpPr>
          <p:nvPr/>
        </p:nvSpPr>
        <p:spPr bwMode="auto">
          <a:xfrm>
            <a:off x="228600" y="5791200"/>
            <a:ext cx="8023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It is enough to consider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delay probability in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an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inverted-V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system under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FFIR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and 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-68104" y="152400"/>
            <a:ext cx="929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Reduction to 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Inverted-V, </a:t>
            </a:r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2 Pool System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0" y="2527300"/>
          <a:ext cx="9144000" cy="3797300"/>
        </p:xfrm>
        <a:graphic>
          <a:graphicData uri="http://schemas.openxmlformats.org/presentationml/2006/ole">
            <p:oleObj spid="_x0000_s16417" name="Equation" r:id="rId3" imgW="4584600" imgH="1676160" progId="">
              <p:embed/>
            </p:oleObj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4186238" y="1143000"/>
          <a:ext cx="4365625" cy="1143000"/>
        </p:xfrm>
        <a:graphic>
          <a:graphicData uri="http://schemas.openxmlformats.org/presentationml/2006/ole">
            <p:oleObj spid="_x0000_s16418" name="Equation" r:id="rId4" imgW="3009600" imgH="787320" progId="">
              <p:embed/>
            </p:oleObj>
          </a:graphicData>
        </a:graphic>
      </p:graphicFrame>
      <p:cxnSp>
        <p:nvCxnSpPr>
          <p:cNvPr id="16389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4800600" y="2286000"/>
            <a:ext cx="990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0" name="Straight Arrow Connector 12"/>
          <p:cNvCxnSpPr>
            <a:cxnSpLocks noChangeShapeType="1"/>
          </p:cNvCxnSpPr>
          <p:nvPr/>
        </p:nvCxnSpPr>
        <p:spPr bwMode="auto">
          <a:xfrm rot="5400000">
            <a:off x="5981700" y="2628900"/>
            <a:ext cx="7620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8454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 Predicted Percentage Cost Increase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5791200" cy="32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20332"/>
            <a:ext cx="5791200" cy="30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10400" y="1676400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FFIR </a:t>
            </a:r>
            <a:r>
              <a:rPr lang="en-US" b="0" dirty="0" err="1" smtClean="0">
                <a:latin typeface="Comic Sans MS" pitchFamily="66" charset="0"/>
              </a:rPr>
              <a:t>vs</a:t>
            </a:r>
            <a:r>
              <a:rPr lang="en-US" b="0" dirty="0" smtClean="0">
                <a:latin typeface="Comic Sans MS" pitchFamily="66" charset="0"/>
              </a:rPr>
              <a:t> TR</a:t>
            </a:r>
          </a:p>
          <a:p>
            <a:r>
              <a:rPr lang="en-US" b="0" dirty="0" smtClean="0">
                <a:latin typeface="Comic Sans MS" pitchFamily="66" charset="0"/>
              </a:rPr>
              <a:t>(Cost of </a:t>
            </a:r>
          </a:p>
          <a:p>
            <a:r>
              <a:rPr lang="en-US" b="0" dirty="0" smtClean="0">
                <a:latin typeface="Comic Sans MS" pitchFamily="66" charset="0"/>
              </a:rPr>
              <a:t>Blindness)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5029200"/>
            <a:ext cx="1991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omic Sans MS" pitchFamily="66" charset="0"/>
              </a:rPr>
              <a:t>FFIR </a:t>
            </a:r>
            <a:r>
              <a:rPr lang="en-US" b="0" dirty="0" err="1" smtClean="0">
                <a:latin typeface="Comic Sans MS" pitchFamily="66" charset="0"/>
              </a:rPr>
              <a:t>vs</a:t>
            </a:r>
            <a:r>
              <a:rPr lang="en-US" b="0" dirty="0" smtClean="0">
                <a:latin typeface="Comic Sans MS" pitchFamily="66" charset="0"/>
              </a:rPr>
              <a:t> FSF</a:t>
            </a:r>
          </a:p>
          <a:p>
            <a:r>
              <a:rPr lang="en-US" b="0" dirty="0" smtClean="0">
                <a:latin typeface="Comic Sans MS" pitchFamily="66" charset="0"/>
              </a:rPr>
              <a:t>(Cost of </a:t>
            </a:r>
          </a:p>
          <a:p>
            <a:r>
              <a:rPr lang="en-US" b="0" dirty="0" smtClean="0">
                <a:latin typeface="Comic Sans MS" pitchFamily="66" charset="0"/>
              </a:rPr>
              <a:t>Fairness)</a:t>
            </a:r>
            <a:endParaRPr lang="en-US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28600" y="381000"/>
            <a:ext cx="86549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Predicted Percentage Cost Increase:</a:t>
            </a:r>
          </a:p>
          <a:p>
            <a:pPr algn="ctr" eaLnBrk="1" hangingPunct="1"/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Cost of Blindness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0"/>
            <a:ext cx="763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67200" y="2794000"/>
          <a:ext cx="914400" cy="198438"/>
        </p:xfrm>
        <a:graphic>
          <a:graphicData uri="http://schemas.openxmlformats.org/presentationml/2006/ole">
            <p:oleObj spid="_x0000_s74756" name="Equation" r:id="rId5" imgW="914400" imgH="198720" progId="">
              <p:embed/>
            </p:oleObj>
          </a:graphicData>
        </a:graphic>
      </p:graphicFrame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3124200" y="5943600"/>
          <a:ext cx="1978025" cy="533400"/>
        </p:xfrm>
        <a:graphic>
          <a:graphicData uri="http://schemas.openxmlformats.org/presentationml/2006/ole">
            <p:oleObj spid="_x0000_s74757" name="Equation" r:id="rId6" imgW="8509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75001" y="0"/>
            <a:ext cx="7446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99"/>
                </a:solidFill>
                <a:latin typeface="Comic Sans MS" pitchFamily="66" charset="0"/>
              </a:rPr>
              <a:t>Policy Performance </a:t>
            </a:r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Comparison: </a:t>
            </a:r>
          </a:p>
          <a:p>
            <a:pPr algn="ctr" eaLnBrk="1" hangingPunct="1"/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Simulation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200400" y="510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0"/>
          </a:p>
        </p:txBody>
      </p:sp>
      <p:pic>
        <p:nvPicPr>
          <p:cNvPr id="13320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41"/>
          <p:cNvSpPr>
            <a:spLocks noChangeShapeType="1"/>
          </p:cNvSpPr>
          <p:nvPr/>
        </p:nvSpPr>
        <p:spPr bwMode="auto">
          <a:xfrm>
            <a:off x="10668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42"/>
          <p:cNvSpPr>
            <a:spLocks noChangeShapeType="1"/>
          </p:cNvSpPr>
          <p:nvPr/>
        </p:nvSpPr>
        <p:spPr bwMode="auto">
          <a:xfrm>
            <a:off x="17526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43"/>
          <p:cNvSpPr>
            <a:spLocks noChangeShapeType="1"/>
          </p:cNvSpPr>
          <p:nvPr/>
        </p:nvSpPr>
        <p:spPr bwMode="auto">
          <a:xfrm flipH="1">
            <a:off x="10668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44"/>
          <p:cNvSpPr>
            <a:spLocks noChangeShapeType="1"/>
          </p:cNvSpPr>
          <p:nvPr/>
        </p:nvSpPr>
        <p:spPr bwMode="auto">
          <a:xfrm>
            <a:off x="25908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45"/>
          <p:cNvSpPr>
            <a:spLocks noChangeShapeType="1"/>
          </p:cNvSpPr>
          <p:nvPr/>
        </p:nvSpPr>
        <p:spPr bwMode="auto">
          <a:xfrm>
            <a:off x="32766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46"/>
          <p:cNvSpPr>
            <a:spLocks noChangeShapeType="1"/>
          </p:cNvSpPr>
          <p:nvPr/>
        </p:nvSpPr>
        <p:spPr bwMode="auto">
          <a:xfrm flipH="1">
            <a:off x="25908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47"/>
          <p:cNvSpPr>
            <a:spLocks noChangeShapeType="1"/>
          </p:cNvSpPr>
          <p:nvPr/>
        </p:nvSpPr>
        <p:spPr bwMode="auto">
          <a:xfrm>
            <a:off x="1371600" y="1600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49"/>
          <p:cNvSpPr txBox="1">
            <a:spLocks noChangeArrowheads="1"/>
          </p:cNvSpPr>
          <p:nvPr/>
        </p:nvSpPr>
        <p:spPr bwMode="auto">
          <a:xfrm>
            <a:off x="1371600" y="1524000"/>
            <a:ext cx="115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ym typeface="Mathematica1" pitchFamily="2" charset="2"/>
              </a:rPr>
              <a:t></a:t>
            </a:r>
            <a:r>
              <a:rPr lang="en-US" b="0" baseline="-25000" dirty="0">
                <a:sym typeface="Mathematica1" pitchFamily="2" charset="2"/>
              </a:rPr>
              <a:t>1</a:t>
            </a:r>
            <a:r>
              <a:rPr lang="en-US" b="0" dirty="0">
                <a:sym typeface="Mathematica1" pitchFamily="2" charset="2"/>
              </a:rPr>
              <a:t>=800</a:t>
            </a:r>
          </a:p>
        </p:txBody>
      </p:sp>
      <p:sp>
        <p:nvSpPr>
          <p:cNvPr id="13331" name="Text Box 50"/>
          <p:cNvSpPr txBox="1">
            <a:spLocks noChangeArrowheads="1"/>
          </p:cNvSpPr>
          <p:nvPr/>
        </p:nvSpPr>
        <p:spPr bwMode="auto">
          <a:xfrm>
            <a:off x="2971800" y="1524000"/>
            <a:ext cx="116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sym typeface="Mathematica1" pitchFamily="2" charset="2"/>
              </a:rPr>
              <a:t></a:t>
            </a:r>
            <a:r>
              <a:rPr lang="en-US" b="0" baseline="-25000">
                <a:latin typeface="Comic Sans MS" pitchFamily="66" charset="0"/>
                <a:sym typeface="Mathematica1" pitchFamily="2" charset="2"/>
              </a:rPr>
              <a:t>2</a:t>
            </a:r>
            <a:r>
              <a:rPr lang="en-US" b="0">
                <a:sym typeface="Mathematica1" pitchFamily="2" charset="2"/>
              </a:rPr>
              <a:t>=800</a:t>
            </a:r>
            <a:endParaRPr lang="en-US" b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13332" name="Oval 51"/>
          <p:cNvSpPr>
            <a:spLocks noChangeArrowheads="1"/>
          </p:cNvSpPr>
          <p:nvPr/>
        </p:nvSpPr>
        <p:spPr bwMode="auto">
          <a:xfrm>
            <a:off x="2438400" y="4267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54"/>
          <p:cNvSpPr txBox="1">
            <a:spLocks noChangeArrowheads="1"/>
          </p:cNvSpPr>
          <p:nvPr/>
        </p:nvSpPr>
        <p:spPr bwMode="auto">
          <a:xfrm>
            <a:off x="1447800" y="5257800"/>
            <a:ext cx="81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ym typeface="Mathematica1" pitchFamily="2" charset="2"/>
              </a:rPr>
              <a:t></a:t>
            </a:r>
            <a:r>
              <a:rPr lang="en-US" b="0" baseline="-25000" dirty="0">
                <a:sym typeface="Mathematica1" pitchFamily="2" charset="2"/>
              </a:rPr>
              <a:t>1</a:t>
            </a:r>
            <a:r>
              <a:rPr lang="en-US" b="0" dirty="0">
                <a:sym typeface="Mathematica1" pitchFamily="2" charset="2"/>
              </a:rPr>
              <a:t>=1</a:t>
            </a:r>
          </a:p>
        </p:txBody>
      </p:sp>
      <p:sp>
        <p:nvSpPr>
          <p:cNvPr id="13334" name="Text Box 55"/>
          <p:cNvSpPr txBox="1">
            <a:spLocks noChangeArrowheads="1"/>
          </p:cNvSpPr>
          <p:nvPr/>
        </p:nvSpPr>
        <p:spPr bwMode="auto">
          <a:xfrm>
            <a:off x="1965325" y="5410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00" b="0"/>
          </a:p>
        </p:txBody>
      </p:sp>
      <p:sp>
        <p:nvSpPr>
          <p:cNvPr id="13335" name="Oval 57"/>
          <p:cNvSpPr>
            <a:spLocks noChangeArrowheads="1"/>
          </p:cNvSpPr>
          <p:nvPr/>
        </p:nvSpPr>
        <p:spPr bwMode="auto">
          <a:xfrm>
            <a:off x="914400" y="4267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58"/>
          <p:cNvSpPr>
            <a:spLocks noChangeShapeType="1"/>
          </p:cNvSpPr>
          <p:nvPr/>
        </p:nvSpPr>
        <p:spPr bwMode="auto">
          <a:xfrm>
            <a:off x="1371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60"/>
          <p:cNvSpPr>
            <a:spLocks noChangeShapeType="1"/>
          </p:cNvSpPr>
          <p:nvPr/>
        </p:nvSpPr>
        <p:spPr bwMode="auto">
          <a:xfrm flipV="1">
            <a:off x="2895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38" name="Straight Connector 33"/>
          <p:cNvCxnSpPr>
            <a:cxnSpLocks noChangeShapeType="1"/>
          </p:cNvCxnSpPr>
          <p:nvPr/>
        </p:nvCxnSpPr>
        <p:spPr bwMode="auto">
          <a:xfrm>
            <a:off x="1600200" y="3581400"/>
            <a:ext cx="11430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39" name="Line 47"/>
          <p:cNvSpPr>
            <a:spLocks noChangeShapeType="1"/>
          </p:cNvSpPr>
          <p:nvPr/>
        </p:nvSpPr>
        <p:spPr bwMode="auto">
          <a:xfrm>
            <a:off x="2895600" y="1600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Text Box 56"/>
          <p:cNvSpPr txBox="1">
            <a:spLocks noChangeArrowheads="1"/>
          </p:cNvSpPr>
          <p:nvPr/>
        </p:nvSpPr>
        <p:spPr bwMode="auto">
          <a:xfrm>
            <a:off x="2971800" y="5257800"/>
            <a:ext cx="82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 dirty="0">
                <a:latin typeface="Comic Sans MS" pitchFamily="66" charset="0"/>
                <a:sym typeface="Mathematica1" pitchFamily="2" charset="2"/>
              </a:rPr>
              <a:t>2</a:t>
            </a:r>
            <a:r>
              <a:rPr lang="en-US" b="0" dirty="0">
                <a:sym typeface="Mathematica1" pitchFamily="2" charset="2"/>
              </a:rPr>
              <a:t>=2</a:t>
            </a:r>
            <a:endParaRPr lang="en-US" b="0" dirty="0">
              <a:latin typeface="Comic Sans MS" pitchFamily="66" charset="0"/>
              <a:sym typeface="Mathematica1" pitchFamily="2" charset="2"/>
            </a:endParaRPr>
          </a:p>
        </p:txBody>
      </p:sp>
      <p:sp>
        <p:nvSpPr>
          <p:cNvPr id="13341" name="Line 47"/>
          <p:cNvSpPr>
            <a:spLocks noChangeShapeType="1"/>
          </p:cNvSpPr>
          <p:nvPr/>
        </p:nvSpPr>
        <p:spPr bwMode="auto">
          <a:xfrm>
            <a:off x="1371600" y="533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47"/>
          <p:cNvSpPr>
            <a:spLocks noChangeShapeType="1"/>
          </p:cNvSpPr>
          <p:nvPr/>
        </p:nvSpPr>
        <p:spPr bwMode="auto">
          <a:xfrm>
            <a:off x="2895600" y="533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TextBox 38"/>
          <p:cNvSpPr txBox="1">
            <a:spLocks noChangeArrowheads="1"/>
          </p:cNvSpPr>
          <p:nvPr/>
        </p:nvSpPr>
        <p:spPr bwMode="auto">
          <a:xfrm>
            <a:off x="1154113" y="4495800"/>
            <a:ext cx="1243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N</a:t>
            </a:r>
            <a:r>
              <a:rPr lang="en-US" b="0" baseline="-25000" dirty="0">
                <a:latin typeface="Comic Sans MS" pitchFamily="66" charset="0"/>
              </a:rPr>
              <a:t>1</a:t>
            </a:r>
            <a:r>
              <a:rPr lang="en-US" b="0" dirty="0">
                <a:latin typeface="Comic Sans MS" pitchFamily="66" charset="0"/>
              </a:rPr>
              <a:t>=340</a:t>
            </a:r>
          </a:p>
        </p:txBody>
      </p:sp>
      <p:sp>
        <p:nvSpPr>
          <p:cNvPr id="13344" name="TextBox 39"/>
          <p:cNvSpPr txBox="1">
            <a:spLocks noChangeArrowheads="1"/>
          </p:cNvSpPr>
          <p:nvPr/>
        </p:nvSpPr>
        <p:spPr bwMode="auto">
          <a:xfrm>
            <a:off x="7391400" y="4572000"/>
            <a:ext cx="127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N</a:t>
            </a:r>
            <a:r>
              <a:rPr lang="en-US" b="0" baseline="-25000" dirty="0">
                <a:latin typeface="Comic Sans MS" pitchFamily="66" charset="0"/>
              </a:rPr>
              <a:t>2</a:t>
            </a:r>
            <a:r>
              <a:rPr lang="en-US" b="0" dirty="0">
                <a:latin typeface="Comic Sans MS" pitchFamily="66" charset="0"/>
              </a:rPr>
              <a:t>=650</a:t>
            </a:r>
          </a:p>
        </p:txBody>
      </p:sp>
      <p:graphicFrame>
        <p:nvGraphicFramePr>
          <p:cNvPr id="13314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82946" name="Equation" r:id="rId13" imgW="114102" imgH="177492" progId="">
              <p:embed/>
            </p:oleObj>
          </a:graphicData>
        </a:graphic>
      </p:graphicFrame>
      <p:sp>
        <p:nvSpPr>
          <p:cNvPr id="36" name="Oval 51"/>
          <p:cNvSpPr>
            <a:spLocks noChangeArrowheads="1"/>
          </p:cNvSpPr>
          <p:nvPr/>
        </p:nvSpPr>
        <p:spPr bwMode="auto">
          <a:xfrm>
            <a:off x="5334000" y="43434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1"/>
          <p:cNvSpPr>
            <a:spLocks noChangeArrowheads="1"/>
          </p:cNvSpPr>
          <p:nvPr/>
        </p:nvSpPr>
        <p:spPr bwMode="auto">
          <a:xfrm>
            <a:off x="7239000" y="43434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5410200" y="4572000"/>
            <a:ext cx="1243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N</a:t>
            </a:r>
            <a:r>
              <a:rPr lang="en-US" b="0" baseline="-25000" dirty="0">
                <a:latin typeface="Comic Sans MS" pitchFamily="66" charset="0"/>
              </a:rPr>
              <a:t>1</a:t>
            </a:r>
            <a:r>
              <a:rPr lang="en-US" b="0" dirty="0">
                <a:latin typeface="Comic Sans MS" pitchFamily="66" charset="0"/>
              </a:rPr>
              <a:t>=340</a:t>
            </a:r>
          </a:p>
        </p:txBody>
      </p:sp>
      <p:sp>
        <p:nvSpPr>
          <p:cNvPr id="39" name="Line 47"/>
          <p:cNvSpPr>
            <a:spLocks noChangeShapeType="1"/>
          </p:cNvSpPr>
          <p:nvPr/>
        </p:nvSpPr>
        <p:spPr bwMode="auto">
          <a:xfrm>
            <a:off x="76962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>
            <a:off x="5791200" y="5486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5867400" y="5486400"/>
            <a:ext cx="81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ym typeface="Mathematica1" pitchFamily="2" charset="2"/>
              </a:rPr>
              <a:t></a:t>
            </a:r>
            <a:r>
              <a:rPr lang="en-US" b="0" baseline="-25000" dirty="0">
                <a:sym typeface="Mathematica1" pitchFamily="2" charset="2"/>
              </a:rPr>
              <a:t>1</a:t>
            </a:r>
            <a:r>
              <a:rPr lang="en-US" b="0" dirty="0">
                <a:sym typeface="Mathematica1" pitchFamily="2" charset="2"/>
              </a:rPr>
              <a:t>=1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7772400" y="5486400"/>
            <a:ext cx="82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latin typeface="Comic Sans MS" pitchFamily="66" charset="0"/>
                <a:sym typeface="Mathematica1" pitchFamily="2" charset="2"/>
              </a:rPr>
              <a:t></a:t>
            </a:r>
            <a:r>
              <a:rPr lang="en-US" b="0" baseline="-25000" dirty="0">
                <a:latin typeface="Comic Sans MS" pitchFamily="66" charset="0"/>
                <a:sym typeface="Mathematica1" pitchFamily="2" charset="2"/>
              </a:rPr>
              <a:t>2</a:t>
            </a:r>
            <a:r>
              <a:rPr lang="en-US" b="0" dirty="0">
                <a:sym typeface="Mathematica1" pitchFamily="2" charset="2"/>
              </a:rPr>
              <a:t>=2</a:t>
            </a:r>
            <a:endParaRPr lang="en-US" b="0" dirty="0">
              <a:latin typeface="Comic Sans MS" pitchFamily="66" charset="0"/>
              <a:sym typeface="Mathematica1" pitchFamily="2" charset="2"/>
            </a:endParaRPr>
          </a:p>
        </p:txBody>
      </p:sp>
      <p:pic>
        <p:nvPicPr>
          <p:cNvPr id="43" name="Picture 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64770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7162800" y="2057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64770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781800" y="1600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6858000" y="1524000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ym typeface="Mathematica1" pitchFamily="2" charset="2"/>
              </a:rPr>
              <a:t>=1600</a:t>
            </a:r>
            <a:endParaRPr lang="en-US" b="0" dirty="0">
              <a:sym typeface="Mathematica1" pitchFamily="2" charset="2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5943600" y="3505200"/>
            <a:ext cx="7620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37" idx="0"/>
          </p:cNvCxnSpPr>
          <p:nvPr/>
        </p:nvCxnSpPr>
        <p:spPr bwMode="auto">
          <a:xfrm>
            <a:off x="6934200" y="3505200"/>
            <a:ext cx="7620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295400" y="6172200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N-model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2667000" y="4495800"/>
            <a:ext cx="127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Comic Sans MS" pitchFamily="66" charset="0"/>
              </a:rPr>
              <a:t>N</a:t>
            </a:r>
            <a:r>
              <a:rPr lang="en-US" b="0" baseline="-25000" dirty="0">
                <a:latin typeface="Comic Sans MS" pitchFamily="66" charset="0"/>
              </a:rPr>
              <a:t>2</a:t>
            </a:r>
            <a:r>
              <a:rPr lang="en-US" b="0" dirty="0">
                <a:latin typeface="Comic Sans MS" pitchFamily="66" charset="0"/>
              </a:rPr>
              <a:t>=650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91200" y="6172200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Inverted V-model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295400" y="228600"/>
            <a:ext cx="6470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99"/>
                </a:solidFill>
                <a:latin typeface="Comic Sans MS" pitchFamily="66" charset="0"/>
              </a:rPr>
              <a:t>Simulation: Cost Comparison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0"/>
          </a:p>
        </p:txBody>
      </p:sp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71600"/>
            <a:ext cx="5340310" cy="33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4495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53000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N-model cost: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71799" y="4953000"/>
          <a:ext cx="3930315" cy="533400"/>
        </p:xfrm>
        <a:graphic>
          <a:graphicData uri="http://schemas.openxmlformats.org/presentationml/2006/ole">
            <p:oleObj spid="_x0000_s83970" name="Equation" r:id="rId6" imgW="1777680" imgH="2412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638800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Inverted-V model cost: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91000" y="5562600"/>
          <a:ext cx="3886200" cy="983848"/>
        </p:xfrm>
        <a:graphic>
          <a:graphicData uri="http://schemas.openxmlformats.org/presentationml/2006/ole">
            <p:oleObj spid="_x0000_s83971" name="Equation" r:id="rId7" imgW="200628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200400" y="0"/>
            <a:ext cx="2877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000099"/>
                </a:solidFill>
                <a:latin typeface="Comic Sans MS" pitchFamily="66" charset="0"/>
              </a:rPr>
              <a:t>Separability</a:t>
            </a:r>
            <a:endParaRPr lang="en-US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67200" y="2794000"/>
          <a:ext cx="914400" cy="198438"/>
        </p:xfrm>
        <a:graphic>
          <a:graphicData uri="http://schemas.openxmlformats.org/presentationml/2006/ole">
            <p:oleObj spid="_x0000_s81922" name="Equation" r:id="rId4" imgW="914400" imgH="198720" progId="">
              <p:embed/>
            </p:oleObj>
          </a:graphicData>
        </a:graphic>
      </p:graphicFrame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09600"/>
            <a:ext cx="7010400" cy="31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615041"/>
            <a:ext cx="7010400" cy="32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Comic Sans MS" pitchFamily="66" charset="0"/>
              </a:rPr>
              <a:t>Fairness over time</a:t>
            </a:r>
            <a:br>
              <a:rPr lang="en-US" sz="3600" b="1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Comic Sans MS" pitchFamily="66" charset="0"/>
              </a:rPr>
              <a:t>(Which is the appropriate fairness constraint?)</a:t>
            </a:r>
            <a:r>
              <a:rPr lang="en-US" sz="3600" b="1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600" b="1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3600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905000" y="6096000"/>
            <a:ext cx="514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Target idleness proportion f</a:t>
            </a:r>
            <a:r>
              <a:rPr lang="en-US" b="0" baseline="-25000">
                <a:latin typeface="Comic Sans MS" pitchFamily="66" charset="0"/>
              </a:rPr>
              <a:t>1</a:t>
            </a:r>
            <a:r>
              <a:rPr lang="en-US" b="0">
                <a:latin typeface="Comic Sans MS" pitchFamily="66" charset="0"/>
              </a:rPr>
              <a:t>=0.64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7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Fairness problem formulation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Asymptotic </a:t>
            </a:r>
            <a:r>
              <a:rPr lang="en-US" sz="2800" dirty="0" err="1" smtClean="0">
                <a:latin typeface="Comic Sans MS" pitchFamily="66" charset="0"/>
              </a:rPr>
              <a:t>Separability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mic Sans MS" pitchFamily="66" charset="0"/>
              </a:rPr>
              <a:t>Scheduling according to </a:t>
            </a:r>
            <a:r>
              <a:rPr lang="en-US" dirty="0" err="1" smtClean="0">
                <a:latin typeface="Comic Sans MS" pitchFamily="66" charset="0"/>
              </a:rPr>
              <a:t>Gc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Gurvich</a:t>
            </a:r>
            <a:r>
              <a:rPr lang="en-US" dirty="0" smtClean="0">
                <a:latin typeface="Comic Sans MS" pitchFamily="66" charset="0"/>
              </a:rPr>
              <a:t> &amp; Whitt (2009))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mic Sans MS" pitchFamily="66" charset="0"/>
              </a:rPr>
              <a:t>Routing according to TP (</a:t>
            </a:r>
            <a:r>
              <a:rPr lang="en-US" dirty="0" err="1" smtClean="0">
                <a:latin typeface="Comic Sans MS" pitchFamily="66" charset="0"/>
              </a:rPr>
              <a:t>Armony</a:t>
            </a:r>
            <a:r>
              <a:rPr lang="en-US" dirty="0" smtClean="0">
                <a:latin typeface="Comic Sans MS" pitchFamily="66" charset="0"/>
              </a:rPr>
              <a:t> &amp; Ward (2009))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But TP 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not blind,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only fair in the long run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The FFIR-</a:t>
            </a:r>
            <a:r>
              <a:rPr lang="en-US" sz="2800" dirty="0" err="1" smtClean="0">
                <a:latin typeface="Comic Sans MS" pitchFamily="66" charset="0"/>
              </a:rPr>
              <a:t>Gc</a:t>
            </a:r>
            <a:r>
              <a:rPr lang="en-US" sz="2800" dirty="0" smtClean="0">
                <a:latin typeface="Comic Sans MS" pitchFamily="66" charset="0"/>
              </a:rPr>
              <a:t>µ policy has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small performance degradation that 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independent of the cost function.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fairness is maintained at all times.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20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dirty="0">
                <a:latin typeface="Comic Sans MS" pitchFamily="66" charset="0"/>
              </a:rPr>
              <a:t>Acknowledgement:  </a:t>
            </a:r>
            <a:r>
              <a:rPr lang="en-US" sz="2000" b="0" dirty="0" err="1">
                <a:latin typeface="Comic Sans MS" pitchFamily="66" charset="0"/>
              </a:rPr>
              <a:t>Itay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Gurvich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dirty="0" err="1">
                <a:latin typeface="Comic Sans MS" pitchFamily="66" charset="0"/>
              </a:rPr>
              <a:t>Avi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Mandelbaum</a:t>
            </a:r>
            <a:r>
              <a:rPr lang="en-US" sz="2000" b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Call Center Management:</a:t>
            </a:r>
            <a:b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Why is it important?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It is a multibillion dollar industry.</a:t>
            </a:r>
          </a:p>
          <a:p>
            <a:r>
              <a:rPr lang="en-US" sz="2800" smtClean="0">
                <a:latin typeface="Comic Sans MS" pitchFamily="66" charset="0"/>
              </a:rPr>
              <a:t>Every Fortune 500 company has at least one call center, and the average Fortune 500 company employs 4500 call center agents.</a:t>
            </a:r>
          </a:p>
          <a:p>
            <a:r>
              <a:rPr lang="en-US" sz="2800" smtClean="0">
                <a:latin typeface="Comic Sans MS" pitchFamily="66" charset="0"/>
              </a:rPr>
              <a:t>For many companies, the call center is a primary point-of-contact between itself and its customers.  </a:t>
            </a:r>
          </a:p>
          <a:p>
            <a:pPr lvl="1"/>
            <a:r>
              <a:rPr lang="en-US" sz="2400" smtClean="0">
                <a:latin typeface="Comic Sans MS" pitchFamily="66" charset="0"/>
              </a:rPr>
              <a:t>Hence a well-run call center promotes good customer relations, and a poorly managed one hurts customer relations.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Multiskill Queueing Model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19113" y="1447800"/>
            <a:ext cx="4860925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0">
                <a:latin typeface="Comic Sans MS" pitchFamily="66" charset="0"/>
              </a:rPr>
              <a:t> I customer classes: </a:t>
            </a:r>
          </a:p>
          <a:p>
            <a:pPr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     Poisson</a:t>
            </a:r>
            <a:r>
              <a:rPr lang="en-US" b="0">
                <a:latin typeface="Symbol" pitchFamily="18" charset="2"/>
              </a:rPr>
              <a:t>(l</a:t>
            </a:r>
            <a:r>
              <a:rPr lang="en-US" sz="1200" b="0">
                <a:latin typeface="Comic Sans MS" pitchFamily="66" charset="0"/>
              </a:rPr>
              <a:t>i</a:t>
            </a:r>
            <a:r>
              <a:rPr lang="en-US" b="0">
                <a:latin typeface="Symbol" pitchFamily="18" charset="2"/>
              </a:rPr>
              <a:t>) </a:t>
            </a:r>
            <a:r>
              <a:rPr lang="en-US" b="0">
                <a:latin typeface="Comic Sans MS" pitchFamily="66" charset="0"/>
              </a:rPr>
              <a:t>arrivals</a:t>
            </a:r>
            <a:endParaRPr lang="en-US" b="0">
              <a:latin typeface="Symbol" pitchFamily="18" charset="2"/>
            </a:endParaRPr>
          </a:p>
          <a:p>
            <a:pPr eaLnBrk="1" hangingPunct="1">
              <a:buFont typeface="Arial" charset="0"/>
              <a:buChar char="•"/>
            </a:pPr>
            <a:endParaRPr lang="en-US" b="0">
              <a:latin typeface="Symbol" pitchFamily="18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0">
                <a:latin typeface="Comic Sans MS" pitchFamily="66" charset="0"/>
              </a:rPr>
              <a:t> J server pools: </a:t>
            </a:r>
          </a:p>
          <a:p>
            <a:pPr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     Service time exp</a:t>
            </a:r>
            <a:r>
              <a:rPr lang="en-US" b="0">
                <a:latin typeface="Symbol" pitchFamily="18" charset="2"/>
              </a:rPr>
              <a:t>(m</a:t>
            </a:r>
            <a:r>
              <a:rPr lang="en-US" sz="1200" b="0">
                <a:latin typeface="Comic Sans MS" pitchFamily="66" charset="0"/>
              </a:rPr>
              <a:t>j</a:t>
            </a:r>
            <a:r>
              <a:rPr lang="en-US" b="0">
                <a:latin typeface="Symbol" pitchFamily="18" charset="2"/>
              </a:rPr>
              <a:t>)</a:t>
            </a:r>
            <a:endParaRPr lang="en-US" b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endParaRPr lang="en-US" b="0">
              <a:latin typeface="Symbol" pitchFamily="18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0">
                <a:latin typeface="Comic Sans MS" pitchFamily="66" charset="0"/>
              </a:rPr>
              <a:t> Control Decisions: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0">
                <a:latin typeface="Comic Sans MS" pitchFamily="66" charset="0"/>
              </a:rPr>
              <a:t>Routing:  When an incoming</a:t>
            </a:r>
          </a:p>
          <a:p>
            <a:pPr lvl="1"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call arrives, which agent</a:t>
            </a:r>
          </a:p>
          <a:p>
            <a:pPr lvl="1"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pool should take the call?</a:t>
            </a:r>
          </a:p>
          <a:p>
            <a:pPr lvl="1" eaLnBrk="1" hangingPunct="1">
              <a:buFont typeface="Arial" charset="0"/>
              <a:buNone/>
            </a:pPr>
            <a:endParaRPr lang="en-US" b="0">
              <a:latin typeface="Comic Sans MS" pitchFamily="66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b="0">
                <a:latin typeface="Comic Sans MS" pitchFamily="66" charset="0"/>
              </a:rPr>
              <a:t>Scheduling:  Upon service </a:t>
            </a:r>
          </a:p>
          <a:p>
            <a:pPr lvl="1"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completion, which customer</a:t>
            </a:r>
          </a:p>
          <a:p>
            <a:pPr lvl="1" eaLnBrk="1" hangingPunct="1">
              <a:buFont typeface="Arial" charset="0"/>
              <a:buNone/>
            </a:pPr>
            <a:r>
              <a:rPr lang="en-US" b="0">
                <a:latin typeface="Comic Sans MS" pitchFamily="66" charset="0"/>
              </a:rPr>
              <a:t>   class should be served?</a:t>
            </a:r>
          </a:p>
          <a:p>
            <a:pPr eaLnBrk="1" hangingPunct="1">
              <a:buFont typeface="Arial" charset="0"/>
              <a:buNone/>
            </a:pPr>
            <a:endParaRPr lang="en-US" b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US" b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endParaRPr lang="en-US" b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endParaRPr lang="en-US" b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</a:pPr>
            <a:endParaRPr lang="en-US">
              <a:latin typeface="Symbol" pitchFamily="18" charset="2"/>
            </a:endParaRPr>
          </a:p>
        </p:txBody>
      </p:sp>
      <p:grpSp>
        <p:nvGrpSpPr>
          <p:cNvPr id="26628" name="Group 7"/>
          <p:cNvGrpSpPr>
            <a:grpSpLocks noChangeAspect="1"/>
          </p:cNvGrpSpPr>
          <p:nvPr/>
        </p:nvGrpSpPr>
        <p:grpSpPr bwMode="auto">
          <a:xfrm>
            <a:off x="6019800" y="1371600"/>
            <a:ext cx="2914650" cy="5105400"/>
            <a:chOff x="3792" y="864"/>
            <a:chExt cx="1836" cy="3216"/>
          </a:xfrm>
        </p:grpSpPr>
        <p:sp>
          <p:nvSpPr>
            <p:cNvPr id="26629" name="AutoShape 6"/>
            <p:cNvSpPr>
              <a:spLocks noChangeAspect="1" noChangeArrowheads="1" noTextEdit="1"/>
            </p:cNvSpPr>
            <p:nvPr/>
          </p:nvSpPr>
          <p:spPr bwMode="auto">
            <a:xfrm>
              <a:off x="3792" y="864"/>
              <a:ext cx="1836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3997" y="1394"/>
              <a:ext cx="5" cy="75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4363" y="1394"/>
              <a:ext cx="5" cy="75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4000" y="2147"/>
              <a:ext cx="36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5052" y="1394"/>
              <a:ext cx="5" cy="75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5418" y="1394"/>
              <a:ext cx="5" cy="75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5055" y="2147"/>
              <a:ext cx="36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4"/>
            <p:cNvSpPr>
              <a:spLocks/>
            </p:cNvSpPr>
            <p:nvPr/>
          </p:nvSpPr>
          <p:spPr bwMode="auto">
            <a:xfrm>
              <a:off x="4609" y="1688"/>
              <a:ext cx="40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5"/>
            <p:cNvSpPr>
              <a:spLocks noEditPoints="1"/>
            </p:cNvSpPr>
            <p:nvPr/>
          </p:nvSpPr>
          <p:spPr bwMode="auto">
            <a:xfrm>
              <a:off x="4606" y="1685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6"/>
            <p:cNvSpPr>
              <a:spLocks/>
            </p:cNvSpPr>
            <p:nvPr/>
          </p:nvSpPr>
          <p:spPr bwMode="auto">
            <a:xfrm>
              <a:off x="4690" y="1688"/>
              <a:ext cx="40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7"/>
            <p:cNvSpPr>
              <a:spLocks noEditPoints="1"/>
            </p:cNvSpPr>
            <p:nvPr/>
          </p:nvSpPr>
          <p:spPr bwMode="auto">
            <a:xfrm>
              <a:off x="4687" y="1685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8"/>
            <p:cNvSpPr>
              <a:spLocks/>
            </p:cNvSpPr>
            <p:nvPr/>
          </p:nvSpPr>
          <p:spPr bwMode="auto">
            <a:xfrm>
              <a:off x="4771" y="1688"/>
              <a:ext cx="40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9"/>
            <p:cNvSpPr>
              <a:spLocks noEditPoints="1"/>
            </p:cNvSpPr>
            <p:nvPr/>
          </p:nvSpPr>
          <p:spPr bwMode="auto">
            <a:xfrm>
              <a:off x="4768" y="1685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20"/>
            <p:cNvSpPr>
              <a:spLocks noEditPoints="1"/>
            </p:cNvSpPr>
            <p:nvPr/>
          </p:nvSpPr>
          <p:spPr bwMode="auto">
            <a:xfrm>
              <a:off x="3795" y="2860"/>
              <a:ext cx="613" cy="635"/>
            </a:xfrm>
            <a:custGeom>
              <a:avLst/>
              <a:gdLst>
                <a:gd name="T0" fmla="*/ 6 w 613"/>
                <a:gd name="T1" fmla="*/ 254 h 635"/>
                <a:gd name="T2" fmla="*/ 37 w 613"/>
                <a:gd name="T3" fmla="*/ 166 h 635"/>
                <a:gd name="T4" fmla="*/ 90 w 613"/>
                <a:gd name="T5" fmla="*/ 93 h 635"/>
                <a:gd name="T6" fmla="*/ 160 w 613"/>
                <a:gd name="T7" fmla="*/ 39 h 635"/>
                <a:gd name="T8" fmla="*/ 245 w 613"/>
                <a:gd name="T9" fmla="*/ 7 h 635"/>
                <a:gd name="T10" fmla="*/ 338 w 613"/>
                <a:gd name="T11" fmla="*/ 2 h 635"/>
                <a:gd name="T12" fmla="*/ 426 w 613"/>
                <a:gd name="T13" fmla="*/ 25 h 635"/>
                <a:gd name="T14" fmla="*/ 502 w 613"/>
                <a:gd name="T15" fmla="*/ 73 h 635"/>
                <a:gd name="T16" fmla="*/ 561 w 613"/>
                <a:gd name="T17" fmla="*/ 140 h 635"/>
                <a:gd name="T18" fmla="*/ 600 w 613"/>
                <a:gd name="T19" fmla="*/ 223 h 635"/>
                <a:gd name="T20" fmla="*/ 613 w 613"/>
                <a:gd name="T21" fmla="*/ 318 h 635"/>
                <a:gd name="T22" fmla="*/ 600 w 613"/>
                <a:gd name="T23" fmla="*/ 412 h 635"/>
                <a:gd name="T24" fmla="*/ 561 w 613"/>
                <a:gd name="T25" fmla="*/ 495 h 635"/>
                <a:gd name="T26" fmla="*/ 502 w 613"/>
                <a:gd name="T27" fmla="*/ 562 h 635"/>
                <a:gd name="T28" fmla="*/ 426 w 613"/>
                <a:gd name="T29" fmla="*/ 610 h 635"/>
                <a:gd name="T30" fmla="*/ 338 w 613"/>
                <a:gd name="T31" fmla="*/ 633 h 635"/>
                <a:gd name="T32" fmla="*/ 245 w 613"/>
                <a:gd name="T33" fmla="*/ 629 h 635"/>
                <a:gd name="T34" fmla="*/ 160 w 613"/>
                <a:gd name="T35" fmla="*/ 597 h 635"/>
                <a:gd name="T36" fmla="*/ 90 w 613"/>
                <a:gd name="T37" fmla="*/ 542 h 635"/>
                <a:gd name="T38" fmla="*/ 37 w 613"/>
                <a:gd name="T39" fmla="*/ 469 h 635"/>
                <a:gd name="T40" fmla="*/ 6 w 613"/>
                <a:gd name="T41" fmla="*/ 382 h 635"/>
                <a:gd name="T42" fmla="*/ 6 w 613"/>
                <a:gd name="T43" fmla="*/ 349 h 635"/>
                <a:gd name="T44" fmla="*/ 28 w 613"/>
                <a:gd name="T45" fmla="*/ 439 h 635"/>
                <a:gd name="T46" fmla="*/ 73 w 613"/>
                <a:gd name="T47" fmla="*/ 516 h 635"/>
                <a:gd name="T48" fmla="*/ 138 w 613"/>
                <a:gd name="T49" fmla="*/ 577 h 635"/>
                <a:gd name="T50" fmla="*/ 217 w 613"/>
                <a:gd name="T51" fmla="*/ 616 h 635"/>
                <a:gd name="T52" fmla="*/ 306 w 613"/>
                <a:gd name="T53" fmla="*/ 630 h 635"/>
                <a:gd name="T54" fmla="*/ 396 w 613"/>
                <a:gd name="T55" fmla="*/ 616 h 635"/>
                <a:gd name="T56" fmla="*/ 475 w 613"/>
                <a:gd name="T57" fmla="*/ 577 h 635"/>
                <a:gd name="T58" fmla="*/ 539 w 613"/>
                <a:gd name="T59" fmla="*/ 517 h 635"/>
                <a:gd name="T60" fmla="*/ 585 w 613"/>
                <a:gd name="T61" fmla="*/ 440 h 635"/>
                <a:gd name="T62" fmla="*/ 607 w 613"/>
                <a:gd name="T63" fmla="*/ 350 h 635"/>
                <a:gd name="T64" fmla="*/ 602 w 613"/>
                <a:gd name="T65" fmla="*/ 255 h 635"/>
                <a:gd name="T66" fmla="*/ 572 w 613"/>
                <a:gd name="T67" fmla="*/ 169 h 635"/>
                <a:gd name="T68" fmla="*/ 520 w 613"/>
                <a:gd name="T69" fmla="*/ 97 h 635"/>
                <a:gd name="T70" fmla="*/ 451 w 613"/>
                <a:gd name="T71" fmla="*/ 43 h 635"/>
                <a:gd name="T72" fmla="*/ 368 w 613"/>
                <a:gd name="T73" fmla="*/ 12 h 635"/>
                <a:gd name="T74" fmla="*/ 276 w 613"/>
                <a:gd name="T75" fmla="*/ 7 h 635"/>
                <a:gd name="T76" fmla="*/ 189 w 613"/>
                <a:gd name="T77" fmla="*/ 30 h 635"/>
                <a:gd name="T78" fmla="*/ 115 w 613"/>
                <a:gd name="T79" fmla="*/ 77 h 635"/>
                <a:gd name="T80" fmla="*/ 56 w 613"/>
                <a:gd name="T81" fmla="*/ 143 h 635"/>
                <a:gd name="T82" fmla="*/ 18 w 613"/>
                <a:gd name="T83" fmla="*/ 225 h 635"/>
                <a:gd name="T84" fmla="*/ 5 w 613"/>
                <a:gd name="T85" fmla="*/ 318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3"/>
                <a:gd name="T130" fmla="*/ 0 h 635"/>
                <a:gd name="T131" fmla="*/ 613 w 613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3" h="635">
                  <a:moveTo>
                    <a:pt x="0" y="318"/>
                  </a:moveTo>
                  <a:lnTo>
                    <a:pt x="1" y="285"/>
                  </a:lnTo>
                  <a:lnTo>
                    <a:pt x="6" y="254"/>
                  </a:lnTo>
                  <a:lnTo>
                    <a:pt x="13" y="224"/>
                  </a:lnTo>
                  <a:lnTo>
                    <a:pt x="24" y="194"/>
                  </a:lnTo>
                  <a:lnTo>
                    <a:pt x="37" y="166"/>
                  </a:lnTo>
                  <a:lnTo>
                    <a:pt x="52" y="140"/>
                  </a:lnTo>
                  <a:lnTo>
                    <a:pt x="70" y="116"/>
                  </a:lnTo>
                  <a:lnTo>
                    <a:pt x="90" y="93"/>
                  </a:lnTo>
                  <a:lnTo>
                    <a:pt x="111" y="73"/>
                  </a:lnTo>
                  <a:lnTo>
                    <a:pt x="135" y="55"/>
                  </a:lnTo>
                  <a:lnTo>
                    <a:pt x="160" y="39"/>
                  </a:lnTo>
                  <a:lnTo>
                    <a:pt x="187" y="25"/>
                  </a:lnTo>
                  <a:lnTo>
                    <a:pt x="215" y="15"/>
                  </a:lnTo>
                  <a:lnTo>
                    <a:pt x="245" y="7"/>
                  </a:lnTo>
                  <a:lnTo>
                    <a:pt x="275" y="2"/>
                  </a:lnTo>
                  <a:lnTo>
                    <a:pt x="306" y="0"/>
                  </a:lnTo>
                  <a:lnTo>
                    <a:pt x="338" y="2"/>
                  </a:lnTo>
                  <a:lnTo>
                    <a:pt x="369" y="7"/>
                  </a:lnTo>
                  <a:lnTo>
                    <a:pt x="398" y="15"/>
                  </a:lnTo>
                  <a:lnTo>
                    <a:pt x="426" y="25"/>
                  </a:lnTo>
                  <a:lnTo>
                    <a:pt x="453" y="39"/>
                  </a:lnTo>
                  <a:lnTo>
                    <a:pt x="478" y="55"/>
                  </a:lnTo>
                  <a:lnTo>
                    <a:pt x="502" y="73"/>
                  </a:lnTo>
                  <a:lnTo>
                    <a:pt x="524" y="93"/>
                  </a:lnTo>
                  <a:lnTo>
                    <a:pt x="543" y="116"/>
                  </a:lnTo>
                  <a:lnTo>
                    <a:pt x="561" y="140"/>
                  </a:lnTo>
                  <a:lnTo>
                    <a:pt x="576" y="166"/>
                  </a:lnTo>
                  <a:lnTo>
                    <a:pt x="589" y="194"/>
                  </a:lnTo>
                  <a:lnTo>
                    <a:pt x="600" y="223"/>
                  </a:lnTo>
                  <a:lnTo>
                    <a:pt x="607" y="254"/>
                  </a:lnTo>
                  <a:lnTo>
                    <a:pt x="612" y="285"/>
                  </a:lnTo>
                  <a:lnTo>
                    <a:pt x="613" y="318"/>
                  </a:lnTo>
                  <a:lnTo>
                    <a:pt x="612" y="350"/>
                  </a:lnTo>
                  <a:lnTo>
                    <a:pt x="607" y="382"/>
                  </a:lnTo>
                  <a:lnTo>
                    <a:pt x="600" y="412"/>
                  </a:lnTo>
                  <a:lnTo>
                    <a:pt x="589" y="441"/>
                  </a:lnTo>
                  <a:lnTo>
                    <a:pt x="576" y="469"/>
                  </a:lnTo>
                  <a:lnTo>
                    <a:pt x="561" y="495"/>
                  </a:lnTo>
                  <a:lnTo>
                    <a:pt x="544" y="520"/>
                  </a:lnTo>
                  <a:lnTo>
                    <a:pt x="524" y="542"/>
                  </a:lnTo>
                  <a:lnTo>
                    <a:pt x="502" y="562"/>
                  </a:lnTo>
                  <a:lnTo>
                    <a:pt x="478" y="581"/>
                  </a:lnTo>
                  <a:lnTo>
                    <a:pt x="453" y="597"/>
                  </a:lnTo>
                  <a:lnTo>
                    <a:pt x="426" y="610"/>
                  </a:lnTo>
                  <a:lnTo>
                    <a:pt x="398" y="621"/>
                  </a:lnTo>
                  <a:lnTo>
                    <a:pt x="369" y="629"/>
                  </a:lnTo>
                  <a:lnTo>
                    <a:pt x="338" y="633"/>
                  </a:lnTo>
                  <a:lnTo>
                    <a:pt x="307" y="635"/>
                  </a:lnTo>
                  <a:lnTo>
                    <a:pt x="275" y="633"/>
                  </a:lnTo>
                  <a:lnTo>
                    <a:pt x="245" y="629"/>
                  </a:lnTo>
                  <a:lnTo>
                    <a:pt x="215" y="621"/>
                  </a:lnTo>
                  <a:lnTo>
                    <a:pt x="187" y="610"/>
                  </a:lnTo>
                  <a:lnTo>
                    <a:pt x="160" y="597"/>
                  </a:lnTo>
                  <a:lnTo>
                    <a:pt x="135" y="581"/>
                  </a:lnTo>
                  <a:lnTo>
                    <a:pt x="111" y="563"/>
                  </a:lnTo>
                  <a:lnTo>
                    <a:pt x="90" y="542"/>
                  </a:lnTo>
                  <a:lnTo>
                    <a:pt x="70" y="520"/>
                  </a:lnTo>
                  <a:lnTo>
                    <a:pt x="52" y="495"/>
                  </a:lnTo>
                  <a:lnTo>
                    <a:pt x="37" y="469"/>
                  </a:lnTo>
                  <a:lnTo>
                    <a:pt x="24" y="441"/>
                  </a:lnTo>
                  <a:lnTo>
                    <a:pt x="13" y="412"/>
                  </a:lnTo>
                  <a:lnTo>
                    <a:pt x="6" y="382"/>
                  </a:lnTo>
                  <a:lnTo>
                    <a:pt x="1" y="350"/>
                  </a:lnTo>
                  <a:lnTo>
                    <a:pt x="0" y="318"/>
                  </a:lnTo>
                  <a:close/>
                  <a:moveTo>
                    <a:pt x="6" y="349"/>
                  </a:moveTo>
                  <a:lnTo>
                    <a:pt x="11" y="381"/>
                  </a:lnTo>
                  <a:lnTo>
                    <a:pt x="18" y="411"/>
                  </a:lnTo>
                  <a:lnTo>
                    <a:pt x="28" y="439"/>
                  </a:lnTo>
                  <a:lnTo>
                    <a:pt x="41" y="466"/>
                  </a:lnTo>
                  <a:lnTo>
                    <a:pt x="56" y="492"/>
                  </a:lnTo>
                  <a:lnTo>
                    <a:pt x="73" y="516"/>
                  </a:lnTo>
                  <a:lnTo>
                    <a:pt x="93" y="539"/>
                  </a:lnTo>
                  <a:lnTo>
                    <a:pt x="114" y="559"/>
                  </a:lnTo>
                  <a:lnTo>
                    <a:pt x="138" y="577"/>
                  </a:lnTo>
                  <a:lnTo>
                    <a:pt x="162" y="592"/>
                  </a:lnTo>
                  <a:lnTo>
                    <a:pt x="189" y="605"/>
                  </a:lnTo>
                  <a:lnTo>
                    <a:pt x="217" y="616"/>
                  </a:lnTo>
                  <a:lnTo>
                    <a:pt x="246" y="624"/>
                  </a:lnTo>
                  <a:lnTo>
                    <a:pt x="276" y="628"/>
                  </a:lnTo>
                  <a:lnTo>
                    <a:pt x="306" y="630"/>
                  </a:lnTo>
                  <a:lnTo>
                    <a:pt x="337" y="628"/>
                  </a:lnTo>
                  <a:lnTo>
                    <a:pt x="367" y="624"/>
                  </a:lnTo>
                  <a:lnTo>
                    <a:pt x="396" y="616"/>
                  </a:lnTo>
                  <a:lnTo>
                    <a:pt x="424" y="605"/>
                  </a:lnTo>
                  <a:lnTo>
                    <a:pt x="450" y="592"/>
                  </a:lnTo>
                  <a:lnTo>
                    <a:pt x="475" y="577"/>
                  </a:lnTo>
                  <a:lnTo>
                    <a:pt x="499" y="559"/>
                  </a:lnTo>
                  <a:lnTo>
                    <a:pt x="520" y="539"/>
                  </a:lnTo>
                  <a:lnTo>
                    <a:pt x="539" y="517"/>
                  </a:lnTo>
                  <a:lnTo>
                    <a:pt x="557" y="492"/>
                  </a:lnTo>
                  <a:lnTo>
                    <a:pt x="572" y="467"/>
                  </a:lnTo>
                  <a:lnTo>
                    <a:pt x="585" y="440"/>
                  </a:lnTo>
                  <a:lnTo>
                    <a:pt x="595" y="411"/>
                  </a:lnTo>
                  <a:lnTo>
                    <a:pt x="602" y="381"/>
                  </a:lnTo>
                  <a:lnTo>
                    <a:pt x="607" y="350"/>
                  </a:lnTo>
                  <a:lnTo>
                    <a:pt x="608" y="318"/>
                  </a:lnTo>
                  <a:lnTo>
                    <a:pt x="607" y="286"/>
                  </a:lnTo>
                  <a:lnTo>
                    <a:pt x="602" y="255"/>
                  </a:lnTo>
                  <a:lnTo>
                    <a:pt x="595" y="225"/>
                  </a:lnTo>
                  <a:lnTo>
                    <a:pt x="585" y="196"/>
                  </a:lnTo>
                  <a:lnTo>
                    <a:pt x="572" y="169"/>
                  </a:lnTo>
                  <a:lnTo>
                    <a:pt x="557" y="143"/>
                  </a:lnTo>
                  <a:lnTo>
                    <a:pt x="540" y="119"/>
                  </a:lnTo>
                  <a:lnTo>
                    <a:pt x="520" y="97"/>
                  </a:lnTo>
                  <a:lnTo>
                    <a:pt x="499" y="77"/>
                  </a:lnTo>
                  <a:lnTo>
                    <a:pt x="475" y="59"/>
                  </a:lnTo>
                  <a:lnTo>
                    <a:pt x="451" y="43"/>
                  </a:lnTo>
                  <a:lnTo>
                    <a:pt x="424" y="30"/>
                  </a:lnTo>
                  <a:lnTo>
                    <a:pt x="397" y="20"/>
                  </a:lnTo>
                  <a:lnTo>
                    <a:pt x="368" y="12"/>
                  </a:lnTo>
                  <a:lnTo>
                    <a:pt x="337" y="7"/>
                  </a:lnTo>
                  <a:lnTo>
                    <a:pt x="307" y="5"/>
                  </a:lnTo>
                  <a:lnTo>
                    <a:pt x="276" y="7"/>
                  </a:lnTo>
                  <a:lnTo>
                    <a:pt x="246" y="12"/>
                  </a:lnTo>
                  <a:lnTo>
                    <a:pt x="217" y="20"/>
                  </a:lnTo>
                  <a:lnTo>
                    <a:pt x="189" y="30"/>
                  </a:lnTo>
                  <a:lnTo>
                    <a:pt x="163" y="43"/>
                  </a:lnTo>
                  <a:lnTo>
                    <a:pt x="138" y="59"/>
                  </a:lnTo>
                  <a:lnTo>
                    <a:pt x="115" y="77"/>
                  </a:lnTo>
                  <a:lnTo>
                    <a:pt x="93" y="97"/>
                  </a:lnTo>
                  <a:lnTo>
                    <a:pt x="74" y="119"/>
                  </a:lnTo>
                  <a:lnTo>
                    <a:pt x="56" y="143"/>
                  </a:lnTo>
                  <a:lnTo>
                    <a:pt x="41" y="169"/>
                  </a:lnTo>
                  <a:lnTo>
                    <a:pt x="28" y="196"/>
                  </a:lnTo>
                  <a:lnTo>
                    <a:pt x="18" y="225"/>
                  </a:lnTo>
                  <a:lnTo>
                    <a:pt x="11" y="255"/>
                  </a:lnTo>
                  <a:lnTo>
                    <a:pt x="6" y="286"/>
                  </a:lnTo>
                  <a:lnTo>
                    <a:pt x="5" y="318"/>
                  </a:lnTo>
                  <a:lnTo>
                    <a:pt x="6" y="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21"/>
            <p:cNvSpPr>
              <a:spLocks noEditPoints="1"/>
            </p:cNvSpPr>
            <p:nvPr/>
          </p:nvSpPr>
          <p:spPr bwMode="auto">
            <a:xfrm>
              <a:off x="5012" y="2860"/>
              <a:ext cx="614" cy="635"/>
            </a:xfrm>
            <a:custGeom>
              <a:avLst/>
              <a:gdLst>
                <a:gd name="T0" fmla="*/ 6 w 614"/>
                <a:gd name="T1" fmla="*/ 254 h 635"/>
                <a:gd name="T2" fmla="*/ 37 w 614"/>
                <a:gd name="T3" fmla="*/ 166 h 635"/>
                <a:gd name="T4" fmla="*/ 90 w 614"/>
                <a:gd name="T5" fmla="*/ 93 h 635"/>
                <a:gd name="T6" fmla="*/ 160 w 614"/>
                <a:gd name="T7" fmla="*/ 39 h 635"/>
                <a:gd name="T8" fmla="*/ 245 w 614"/>
                <a:gd name="T9" fmla="*/ 7 h 635"/>
                <a:gd name="T10" fmla="*/ 338 w 614"/>
                <a:gd name="T11" fmla="*/ 2 h 635"/>
                <a:gd name="T12" fmla="*/ 426 w 614"/>
                <a:gd name="T13" fmla="*/ 25 h 635"/>
                <a:gd name="T14" fmla="*/ 502 w 614"/>
                <a:gd name="T15" fmla="*/ 73 h 635"/>
                <a:gd name="T16" fmla="*/ 561 w 614"/>
                <a:gd name="T17" fmla="*/ 140 h 635"/>
                <a:gd name="T18" fmla="*/ 600 w 614"/>
                <a:gd name="T19" fmla="*/ 223 h 635"/>
                <a:gd name="T20" fmla="*/ 614 w 614"/>
                <a:gd name="T21" fmla="*/ 318 h 635"/>
                <a:gd name="T22" fmla="*/ 600 w 614"/>
                <a:gd name="T23" fmla="*/ 412 h 635"/>
                <a:gd name="T24" fmla="*/ 561 w 614"/>
                <a:gd name="T25" fmla="*/ 495 h 635"/>
                <a:gd name="T26" fmla="*/ 502 w 614"/>
                <a:gd name="T27" fmla="*/ 562 h 635"/>
                <a:gd name="T28" fmla="*/ 427 w 614"/>
                <a:gd name="T29" fmla="*/ 610 h 635"/>
                <a:gd name="T30" fmla="*/ 338 w 614"/>
                <a:gd name="T31" fmla="*/ 633 h 635"/>
                <a:gd name="T32" fmla="*/ 245 w 614"/>
                <a:gd name="T33" fmla="*/ 629 h 635"/>
                <a:gd name="T34" fmla="*/ 161 w 614"/>
                <a:gd name="T35" fmla="*/ 597 h 635"/>
                <a:gd name="T36" fmla="*/ 90 w 614"/>
                <a:gd name="T37" fmla="*/ 542 h 635"/>
                <a:gd name="T38" fmla="*/ 37 w 614"/>
                <a:gd name="T39" fmla="*/ 469 h 635"/>
                <a:gd name="T40" fmla="*/ 6 w 614"/>
                <a:gd name="T41" fmla="*/ 382 h 635"/>
                <a:gd name="T42" fmla="*/ 6 w 614"/>
                <a:gd name="T43" fmla="*/ 349 h 635"/>
                <a:gd name="T44" fmla="*/ 29 w 614"/>
                <a:gd name="T45" fmla="*/ 439 h 635"/>
                <a:gd name="T46" fmla="*/ 74 w 614"/>
                <a:gd name="T47" fmla="*/ 516 h 635"/>
                <a:gd name="T48" fmla="*/ 138 w 614"/>
                <a:gd name="T49" fmla="*/ 577 h 635"/>
                <a:gd name="T50" fmla="*/ 217 w 614"/>
                <a:gd name="T51" fmla="*/ 616 h 635"/>
                <a:gd name="T52" fmla="*/ 307 w 614"/>
                <a:gd name="T53" fmla="*/ 630 h 635"/>
                <a:gd name="T54" fmla="*/ 397 w 614"/>
                <a:gd name="T55" fmla="*/ 616 h 635"/>
                <a:gd name="T56" fmla="*/ 476 w 614"/>
                <a:gd name="T57" fmla="*/ 577 h 635"/>
                <a:gd name="T58" fmla="*/ 540 w 614"/>
                <a:gd name="T59" fmla="*/ 517 h 635"/>
                <a:gd name="T60" fmla="*/ 585 w 614"/>
                <a:gd name="T61" fmla="*/ 440 h 635"/>
                <a:gd name="T62" fmla="*/ 607 w 614"/>
                <a:gd name="T63" fmla="*/ 350 h 635"/>
                <a:gd name="T64" fmla="*/ 603 w 614"/>
                <a:gd name="T65" fmla="*/ 255 h 635"/>
                <a:gd name="T66" fmla="*/ 572 w 614"/>
                <a:gd name="T67" fmla="*/ 169 h 635"/>
                <a:gd name="T68" fmla="*/ 520 w 614"/>
                <a:gd name="T69" fmla="*/ 97 h 635"/>
                <a:gd name="T70" fmla="*/ 451 w 614"/>
                <a:gd name="T71" fmla="*/ 43 h 635"/>
                <a:gd name="T72" fmla="*/ 368 w 614"/>
                <a:gd name="T73" fmla="*/ 12 h 635"/>
                <a:gd name="T74" fmla="*/ 276 w 614"/>
                <a:gd name="T75" fmla="*/ 7 h 635"/>
                <a:gd name="T76" fmla="*/ 189 w 614"/>
                <a:gd name="T77" fmla="*/ 30 h 635"/>
                <a:gd name="T78" fmla="*/ 115 w 614"/>
                <a:gd name="T79" fmla="*/ 77 h 635"/>
                <a:gd name="T80" fmla="*/ 57 w 614"/>
                <a:gd name="T81" fmla="*/ 143 h 635"/>
                <a:gd name="T82" fmla="*/ 19 w 614"/>
                <a:gd name="T83" fmla="*/ 225 h 635"/>
                <a:gd name="T84" fmla="*/ 5 w 614"/>
                <a:gd name="T85" fmla="*/ 318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4"/>
                <a:gd name="T130" fmla="*/ 0 h 635"/>
                <a:gd name="T131" fmla="*/ 614 w 614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4" h="635">
                  <a:moveTo>
                    <a:pt x="0" y="318"/>
                  </a:moveTo>
                  <a:lnTo>
                    <a:pt x="1" y="285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4" y="194"/>
                  </a:lnTo>
                  <a:lnTo>
                    <a:pt x="37" y="166"/>
                  </a:lnTo>
                  <a:lnTo>
                    <a:pt x="52" y="140"/>
                  </a:lnTo>
                  <a:lnTo>
                    <a:pt x="70" y="116"/>
                  </a:lnTo>
                  <a:lnTo>
                    <a:pt x="90" y="93"/>
                  </a:lnTo>
                  <a:lnTo>
                    <a:pt x="111" y="73"/>
                  </a:lnTo>
                  <a:lnTo>
                    <a:pt x="135" y="55"/>
                  </a:lnTo>
                  <a:lnTo>
                    <a:pt x="160" y="39"/>
                  </a:lnTo>
                  <a:lnTo>
                    <a:pt x="187" y="25"/>
                  </a:lnTo>
                  <a:lnTo>
                    <a:pt x="216" y="15"/>
                  </a:lnTo>
                  <a:lnTo>
                    <a:pt x="245" y="7"/>
                  </a:lnTo>
                  <a:lnTo>
                    <a:pt x="275" y="2"/>
                  </a:lnTo>
                  <a:lnTo>
                    <a:pt x="307" y="0"/>
                  </a:lnTo>
                  <a:lnTo>
                    <a:pt x="338" y="2"/>
                  </a:lnTo>
                  <a:lnTo>
                    <a:pt x="369" y="7"/>
                  </a:lnTo>
                  <a:lnTo>
                    <a:pt x="398" y="15"/>
                  </a:lnTo>
                  <a:lnTo>
                    <a:pt x="426" y="25"/>
                  </a:lnTo>
                  <a:lnTo>
                    <a:pt x="453" y="39"/>
                  </a:lnTo>
                  <a:lnTo>
                    <a:pt x="479" y="55"/>
                  </a:lnTo>
                  <a:lnTo>
                    <a:pt x="502" y="73"/>
                  </a:lnTo>
                  <a:lnTo>
                    <a:pt x="524" y="93"/>
                  </a:lnTo>
                  <a:lnTo>
                    <a:pt x="544" y="116"/>
                  </a:lnTo>
                  <a:lnTo>
                    <a:pt x="561" y="140"/>
                  </a:lnTo>
                  <a:lnTo>
                    <a:pt x="576" y="166"/>
                  </a:lnTo>
                  <a:lnTo>
                    <a:pt x="590" y="194"/>
                  </a:lnTo>
                  <a:lnTo>
                    <a:pt x="600" y="223"/>
                  </a:lnTo>
                  <a:lnTo>
                    <a:pt x="608" y="254"/>
                  </a:lnTo>
                  <a:lnTo>
                    <a:pt x="612" y="285"/>
                  </a:lnTo>
                  <a:lnTo>
                    <a:pt x="614" y="318"/>
                  </a:lnTo>
                  <a:lnTo>
                    <a:pt x="612" y="350"/>
                  </a:lnTo>
                  <a:lnTo>
                    <a:pt x="608" y="382"/>
                  </a:lnTo>
                  <a:lnTo>
                    <a:pt x="600" y="412"/>
                  </a:lnTo>
                  <a:lnTo>
                    <a:pt x="590" y="441"/>
                  </a:lnTo>
                  <a:lnTo>
                    <a:pt x="577" y="469"/>
                  </a:lnTo>
                  <a:lnTo>
                    <a:pt x="561" y="495"/>
                  </a:lnTo>
                  <a:lnTo>
                    <a:pt x="544" y="520"/>
                  </a:lnTo>
                  <a:lnTo>
                    <a:pt x="524" y="542"/>
                  </a:lnTo>
                  <a:lnTo>
                    <a:pt x="502" y="562"/>
                  </a:lnTo>
                  <a:lnTo>
                    <a:pt x="479" y="581"/>
                  </a:lnTo>
                  <a:lnTo>
                    <a:pt x="453" y="597"/>
                  </a:lnTo>
                  <a:lnTo>
                    <a:pt x="427" y="610"/>
                  </a:lnTo>
                  <a:lnTo>
                    <a:pt x="398" y="621"/>
                  </a:lnTo>
                  <a:lnTo>
                    <a:pt x="369" y="629"/>
                  </a:lnTo>
                  <a:lnTo>
                    <a:pt x="338" y="633"/>
                  </a:lnTo>
                  <a:lnTo>
                    <a:pt x="307" y="635"/>
                  </a:lnTo>
                  <a:lnTo>
                    <a:pt x="276" y="633"/>
                  </a:lnTo>
                  <a:lnTo>
                    <a:pt x="245" y="629"/>
                  </a:lnTo>
                  <a:lnTo>
                    <a:pt x="216" y="621"/>
                  </a:lnTo>
                  <a:lnTo>
                    <a:pt x="188" y="610"/>
                  </a:lnTo>
                  <a:lnTo>
                    <a:pt x="161" y="597"/>
                  </a:lnTo>
                  <a:lnTo>
                    <a:pt x="135" y="581"/>
                  </a:lnTo>
                  <a:lnTo>
                    <a:pt x="112" y="563"/>
                  </a:lnTo>
                  <a:lnTo>
                    <a:pt x="90" y="542"/>
                  </a:lnTo>
                  <a:lnTo>
                    <a:pt x="70" y="520"/>
                  </a:lnTo>
                  <a:lnTo>
                    <a:pt x="52" y="495"/>
                  </a:lnTo>
                  <a:lnTo>
                    <a:pt x="37" y="469"/>
                  </a:lnTo>
                  <a:lnTo>
                    <a:pt x="24" y="441"/>
                  </a:lnTo>
                  <a:lnTo>
                    <a:pt x="14" y="412"/>
                  </a:lnTo>
                  <a:lnTo>
                    <a:pt x="6" y="382"/>
                  </a:lnTo>
                  <a:lnTo>
                    <a:pt x="2" y="350"/>
                  </a:lnTo>
                  <a:lnTo>
                    <a:pt x="0" y="318"/>
                  </a:lnTo>
                  <a:close/>
                  <a:moveTo>
                    <a:pt x="6" y="349"/>
                  </a:moveTo>
                  <a:lnTo>
                    <a:pt x="11" y="381"/>
                  </a:lnTo>
                  <a:lnTo>
                    <a:pt x="19" y="411"/>
                  </a:lnTo>
                  <a:lnTo>
                    <a:pt x="29" y="439"/>
                  </a:lnTo>
                  <a:lnTo>
                    <a:pt x="41" y="466"/>
                  </a:lnTo>
                  <a:lnTo>
                    <a:pt x="57" y="492"/>
                  </a:lnTo>
                  <a:lnTo>
                    <a:pt x="74" y="516"/>
                  </a:lnTo>
                  <a:lnTo>
                    <a:pt x="93" y="539"/>
                  </a:lnTo>
                  <a:lnTo>
                    <a:pt x="115" y="559"/>
                  </a:lnTo>
                  <a:lnTo>
                    <a:pt x="138" y="577"/>
                  </a:lnTo>
                  <a:lnTo>
                    <a:pt x="163" y="592"/>
                  </a:lnTo>
                  <a:lnTo>
                    <a:pt x="189" y="605"/>
                  </a:lnTo>
                  <a:lnTo>
                    <a:pt x="217" y="616"/>
                  </a:lnTo>
                  <a:lnTo>
                    <a:pt x="246" y="624"/>
                  </a:lnTo>
                  <a:lnTo>
                    <a:pt x="276" y="628"/>
                  </a:lnTo>
                  <a:lnTo>
                    <a:pt x="307" y="630"/>
                  </a:lnTo>
                  <a:lnTo>
                    <a:pt x="337" y="628"/>
                  </a:lnTo>
                  <a:lnTo>
                    <a:pt x="368" y="624"/>
                  </a:lnTo>
                  <a:lnTo>
                    <a:pt x="397" y="616"/>
                  </a:lnTo>
                  <a:lnTo>
                    <a:pt x="424" y="605"/>
                  </a:lnTo>
                  <a:lnTo>
                    <a:pt x="451" y="592"/>
                  </a:lnTo>
                  <a:lnTo>
                    <a:pt x="476" y="577"/>
                  </a:lnTo>
                  <a:lnTo>
                    <a:pt x="499" y="559"/>
                  </a:lnTo>
                  <a:lnTo>
                    <a:pt x="520" y="539"/>
                  </a:lnTo>
                  <a:lnTo>
                    <a:pt x="540" y="517"/>
                  </a:lnTo>
                  <a:lnTo>
                    <a:pt x="557" y="492"/>
                  </a:lnTo>
                  <a:lnTo>
                    <a:pt x="572" y="467"/>
                  </a:lnTo>
                  <a:lnTo>
                    <a:pt x="585" y="440"/>
                  </a:lnTo>
                  <a:lnTo>
                    <a:pt x="595" y="411"/>
                  </a:lnTo>
                  <a:lnTo>
                    <a:pt x="603" y="381"/>
                  </a:lnTo>
                  <a:lnTo>
                    <a:pt x="607" y="350"/>
                  </a:lnTo>
                  <a:lnTo>
                    <a:pt x="608" y="318"/>
                  </a:lnTo>
                  <a:lnTo>
                    <a:pt x="607" y="286"/>
                  </a:lnTo>
                  <a:lnTo>
                    <a:pt x="603" y="255"/>
                  </a:lnTo>
                  <a:lnTo>
                    <a:pt x="595" y="225"/>
                  </a:lnTo>
                  <a:lnTo>
                    <a:pt x="585" y="196"/>
                  </a:lnTo>
                  <a:lnTo>
                    <a:pt x="572" y="169"/>
                  </a:lnTo>
                  <a:lnTo>
                    <a:pt x="557" y="143"/>
                  </a:lnTo>
                  <a:lnTo>
                    <a:pt x="540" y="119"/>
                  </a:lnTo>
                  <a:lnTo>
                    <a:pt x="520" y="97"/>
                  </a:lnTo>
                  <a:lnTo>
                    <a:pt x="499" y="77"/>
                  </a:lnTo>
                  <a:lnTo>
                    <a:pt x="476" y="59"/>
                  </a:lnTo>
                  <a:lnTo>
                    <a:pt x="451" y="43"/>
                  </a:lnTo>
                  <a:lnTo>
                    <a:pt x="425" y="30"/>
                  </a:lnTo>
                  <a:lnTo>
                    <a:pt x="397" y="20"/>
                  </a:lnTo>
                  <a:lnTo>
                    <a:pt x="368" y="12"/>
                  </a:lnTo>
                  <a:lnTo>
                    <a:pt x="338" y="7"/>
                  </a:lnTo>
                  <a:lnTo>
                    <a:pt x="307" y="5"/>
                  </a:lnTo>
                  <a:lnTo>
                    <a:pt x="276" y="7"/>
                  </a:lnTo>
                  <a:lnTo>
                    <a:pt x="246" y="12"/>
                  </a:lnTo>
                  <a:lnTo>
                    <a:pt x="217" y="20"/>
                  </a:lnTo>
                  <a:lnTo>
                    <a:pt x="189" y="30"/>
                  </a:lnTo>
                  <a:lnTo>
                    <a:pt x="163" y="43"/>
                  </a:lnTo>
                  <a:lnTo>
                    <a:pt x="138" y="59"/>
                  </a:lnTo>
                  <a:lnTo>
                    <a:pt x="115" y="77"/>
                  </a:lnTo>
                  <a:lnTo>
                    <a:pt x="93" y="97"/>
                  </a:lnTo>
                  <a:lnTo>
                    <a:pt x="74" y="119"/>
                  </a:lnTo>
                  <a:lnTo>
                    <a:pt x="57" y="143"/>
                  </a:lnTo>
                  <a:lnTo>
                    <a:pt x="42" y="169"/>
                  </a:lnTo>
                  <a:lnTo>
                    <a:pt x="29" y="196"/>
                  </a:lnTo>
                  <a:lnTo>
                    <a:pt x="19" y="225"/>
                  </a:lnTo>
                  <a:lnTo>
                    <a:pt x="11" y="255"/>
                  </a:lnTo>
                  <a:lnTo>
                    <a:pt x="6" y="286"/>
                  </a:lnTo>
                  <a:lnTo>
                    <a:pt x="5" y="318"/>
                  </a:lnTo>
                  <a:lnTo>
                    <a:pt x="6" y="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2"/>
            <p:cNvSpPr>
              <a:spLocks/>
            </p:cNvSpPr>
            <p:nvPr/>
          </p:nvSpPr>
          <p:spPr bwMode="auto">
            <a:xfrm>
              <a:off x="4649" y="3115"/>
              <a:ext cx="41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3"/>
            <p:cNvSpPr>
              <a:spLocks noEditPoints="1"/>
            </p:cNvSpPr>
            <p:nvPr/>
          </p:nvSpPr>
          <p:spPr bwMode="auto">
            <a:xfrm>
              <a:off x="4647" y="3112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4"/>
            <p:cNvSpPr>
              <a:spLocks/>
            </p:cNvSpPr>
            <p:nvPr/>
          </p:nvSpPr>
          <p:spPr bwMode="auto">
            <a:xfrm>
              <a:off x="4730" y="3115"/>
              <a:ext cx="41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5"/>
            <p:cNvSpPr>
              <a:spLocks noEditPoints="1"/>
            </p:cNvSpPr>
            <p:nvPr/>
          </p:nvSpPr>
          <p:spPr bwMode="auto">
            <a:xfrm>
              <a:off x="4728" y="3112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6"/>
            <p:cNvSpPr>
              <a:spLocks/>
            </p:cNvSpPr>
            <p:nvPr/>
          </p:nvSpPr>
          <p:spPr bwMode="auto">
            <a:xfrm>
              <a:off x="4811" y="3115"/>
              <a:ext cx="41" cy="42"/>
            </a:xfrm>
            <a:custGeom>
              <a:avLst/>
              <a:gdLst>
                <a:gd name="T0" fmla="*/ 0 w 128"/>
                <a:gd name="T1" fmla="*/ 2 h 128"/>
                <a:gd name="T2" fmla="*/ 2 w 128"/>
                <a:gd name="T3" fmla="*/ 0 h 128"/>
                <a:gd name="T4" fmla="*/ 2 w 128"/>
                <a:gd name="T5" fmla="*/ 0 h 128"/>
                <a:gd name="T6" fmla="*/ 2 w 128"/>
                <a:gd name="T7" fmla="*/ 0 h 128"/>
                <a:gd name="T8" fmla="*/ 4 w 128"/>
                <a:gd name="T9" fmla="*/ 2 h 128"/>
                <a:gd name="T10" fmla="*/ 4 w 128"/>
                <a:gd name="T11" fmla="*/ 2 h 128"/>
                <a:gd name="T12" fmla="*/ 4 w 128"/>
                <a:gd name="T13" fmla="*/ 2 h 128"/>
                <a:gd name="T14" fmla="*/ 2 w 128"/>
                <a:gd name="T15" fmla="*/ 5 h 128"/>
                <a:gd name="T16" fmla="*/ 2 w 128"/>
                <a:gd name="T17" fmla="*/ 5 h 128"/>
                <a:gd name="T18" fmla="*/ 2 w 128"/>
                <a:gd name="T19" fmla="*/ 5 h 128"/>
                <a:gd name="T20" fmla="*/ 0 w 128"/>
                <a:gd name="T21" fmla="*/ 2 h 128"/>
                <a:gd name="T22" fmla="*/ 0 w 128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28"/>
                <a:gd name="T38" fmla="*/ 128 w 128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00"/>
                    <a:pt x="100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7"/>
            <p:cNvSpPr>
              <a:spLocks noEditPoints="1"/>
            </p:cNvSpPr>
            <p:nvPr/>
          </p:nvSpPr>
          <p:spPr bwMode="auto">
            <a:xfrm>
              <a:off x="4809" y="3112"/>
              <a:ext cx="46" cy="48"/>
            </a:xfrm>
            <a:custGeom>
              <a:avLst/>
              <a:gdLst>
                <a:gd name="T0" fmla="*/ 0 w 145"/>
                <a:gd name="T1" fmla="*/ 3 h 145"/>
                <a:gd name="T2" fmla="*/ 0 w 145"/>
                <a:gd name="T3" fmla="*/ 2 h 145"/>
                <a:gd name="T4" fmla="*/ 1 w 145"/>
                <a:gd name="T5" fmla="*/ 1 h 145"/>
                <a:gd name="T6" fmla="*/ 2 w 145"/>
                <a:gd name="T7" fmla="*/ 0 h 145"/>
                <a:gd name="T8" fmla="*/ 2 w 145"/>
                <a:gd name="T9" fmla="*/ 0 h 145"/>
                <a:gd name="T10" fmla="*/ 3 w 145"/>
                <a:gd name="T11" fmla="*/ 0 h 145"/>
                <a:gd name="T12" fmla="*/ 4 w 145"/>
                <a:gd name="T13" fmla="*/ 1 h 145"/>
                <a:gd name="T14" fmla="*/ 4 w 145"/>
                <a:gd name="T15" fmla="*/ 2 h 145"/>
                <a:gd name="T16" fmla="*/ 5 w 145"/>
                <a:gd name="T17" fmla="*/ 3 h 145"/>
                <a:gd name="T18" fmla="*/ 4 w 145"/>
                <a:gd name="T19" fmla="*/ 4 h 145"/>
                <a:gd name="T20" fmla="*/ 4 w 145"/>
                <a:gd name="T21" fmla="*/ 5 h 145"/>
                <a:gd name="T22" fmla="*/ 3 w 145"/>
                <a:gd name="T23" fmla="*/ 5 h 145"/>
                <a:gd name="T24" fmla="*/ 2 w 145"/>
                <a:gd name="T25" fmla="*/ 5 h 145"/>
                <a:gd name="T26" fmla="*/ 1 w 145"/>
                <a:gd name="T27" fmla="*/ 5 h 145"/>
                <a:gd name="T28" fmla="*/ 1 w 145"/>
                <a:gd name="T29" fmla="*/ 5 h 145"/>
                <a:gd name="T30" fmla="*/ 0 w 145"/>
                <a:gd name="T31" fmla="*/ 4 h 145"/>
                <a:gd name="T32" fmla="*/ 1 w 145"/>
                <a:gd name="T33" fmla="*/ 4 h 145"/>
                <a:gd name="T34" fmla="*/ 1 w 145"/>
                <a:gd name="T35" fmla="*/ 4 h 145"/>
                <a:gd name="T36" fmla="*/ 2 w 145"/>
                <a:gd name="T37" fmla="*/ 5 h 145"/>
                <a:gd name="T38" fmla="*/ 2 w 145"/>
                <a:gd name="T39" fmla="*/ 5 h 145"/>
                <a:gd name="T40" fmla="*/ 3 w 145"/>
                <a:gd name="T41" fmla="*/ 5 h 145"/>
                <a:gd name="T42" fmla="*/ 3 w 145"/>
                <a:gd name="T43" fmla="*/ 4 h 145"/>
                <a:gd name="T44" fmla="*/ 4 w 145"/>
                <a:gd name="T45" fmla="*/ 3 h 145"/>
                <a:gd name="T46" fmla="*/ 4 w 145"/>
                <a:gd name="T47" fmla="*/ 3 h 145"/>
                <a:gd name="T48" fmla="*/ 4 w 145"/>
                <a:gd name="T49" fmla="*/ 2 h 145"/>
                <a:gd name="T50" fmla="*/ 3 w 145"/>
                <a:gd name="T51" fmla="*/ 1 h 145"/>
                <a:gd name="T52" fmla="*/ 3 w 145"/>
                <a:gd name="T53" fmla="*/ 1 h 145"/>
                <a:gd name="T54" fmla="*/ 2 w 145"/>
                <a:gd name="T55" fmla="*/ 1 h 145"/>
                <a:gd name="T56" fmla="*/ 2 w 145"/>
                <a:gd name="T57" fmla="*/ 1 h 145"/>
                <a:gd name="T58" fmla="*/ 1 w 145"/>
                <a:gd name="T59" fmla="*/ 1 h 145"/>
                <a:gd name="T60" fmla="*/ 1 w 145"/>
                <a:gd name="T61" fmla="*/ 2 h 145"/>
                <a:gd name="T62" fmla="*/ 1 w 145"/>
                <a:gd name="T63" fmla="*/ 3 h 145"/>
                <a:gd name="T64" fmla="*/ 1 w 145"/>
                <a:gd name="T65" fmla="*/ 4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" y="74"/>
                  </a:move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lose/>
                  <a:moveTo>
                    <a:pt x="21" y="96"/>
                  </a:move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8"/>
            <p:cNvSpPr>
              <a:spLocks noEditPoints="1"/>
            </p:cNvSpPr>
            <p:nvPr/>
          </p:nvSpPr>
          <p:spPr bwMode="auto">
            <a:xfrm>
              <a:off x="3915" y="2160"/>
              <a:ext cx="1653" cy="580"/>
            </a:xfrm>
            <a:custGeom>
              <a:avLst/>
              <a:gdLst>
                <a:gd name="T0" fmla="*/ 16 w 5143"/>
                <a:gd name="T1" fmla="*/ 38 h 1166"/>
                <a:gd name="T2" fmla="*/ 19 w 5143"/>
                <a:gd name="T3" fmla="*/ 27 h 1166"/>
                <a:gd name="T4" fmla="*/ 47 w 5143"/>
                <a:gd name="T5" fmla="*/ 13 h 1166"/>
                <a:gd name="T6" fmla="*/ 68 w 5143"/>
                <a:gd name="T7" fmla="*/ 5 h 1166"/>
                <a:gd name="T8" fmla="*/ 89 w 5143"/>
                <a:gd name="T9" fmla="*/ 11 h 1166"/>
                <a:gd name="T10" fmla="*/ 105 w 5143"/>
                <a:gd name="T11" fmla="*/ 0 h 1166"/>
                <a:gd name="T12" fmla="*/ 124 w 5143"/>
                <a:gd name="T13" fmla="*/ 2 h 1166"/>
                <a:gd name="T14" fmla="*/ 147 w 5143"/>
                <a:gd name="T15" fmla="*/ 8 h 1166"/>
                <a:gd name="T16" fmla="*/ 155 w 5143"/>
                <a:gd name="T17" fmla="*/ 19 h 1166"/>
                <a:gd name="T18" fmla="*/ 166 w 5143"/>
                <a:gd name="T19" fmla="*/ 34 h 1166"/>
                <a:gd name="T20" fmla="*/ 166 w 5143"/>
                <a:gd name="T21" fmla="*/ 46 h 1166"/>
                <a:gd name="T22" fmla="*/ 168 w 5143"/>
                <a:gd name="T23" fmla="*/ 55 h 1166"/>
                <a:gd name="T24" fmla="*/ 171 w 5143"/>
                <a:gd name="T25" fmla="*/ 68 h 1166"/>
                <a:gd name="T26" fmla="*/ 170 w 5143"/>
                <a:gd name="T27" fmla="*/ 77 h 1166"/>
                <a:gd name="T28" fmla="*/ 162 w 5143"/>
                <a:gd name="T29" fmla="*/ 93 h 1166"/>
                <a:gd name="T30" fmla="*/ 148 w 5143"/>
                <a:gd name="T31" fmla="*/ 102 h 1166"/>
                <a:gd name="T32" fmla="*/ 144 w 5143"/>
                <a:gd name="T33" fmla="*/ 115 h 1166"/>
                <a:gd name="T34" fmla="*/ 118 w 5143"/>
                <a:gd name="T35" fmla="*/ 125 h 1166"/>
                <a:gd name="T36" fmla="*/ 108 w 5143"/>
                <a:gd name="T37" fmla="*/ 133 h 1166"/>
                <a:gd name="T38" fmla="*/ 76 w 5143"/>
                <a:gd name="T39" fmla="*/ 141 h 1166"/>
                <a:gd name="T40" fmla="*/ 48 w 5143"/>
                <a:gd name="T41" fmla="*/ 135 h 1166"/>
                <a:gd name="T42" fmla="*/ 23 w 5143"/>
                <a:gd name="T43" fmla="*/ 118 h 1166"/>
                <a:gd name="T44" fmla="*/ 8 w 5143"/>
                <a:gd name="T45" fmla="*/ 111 h 1166"/>
                <a:gd name="T46" fmla="*/ 4 w 5143"/>
                <a:gd name="T47" fmla="*/ 98 h 1166"/>
                <a:gd name="T48" fmla="*/ 5 w 5143"/>
                <a:gd name="T49" fmla="*/ 91 h 1166"/>
                <a:gd name="T50" fmla="*/ 2 w 5143"/>
                <a:gd name="T51" fmla="*/ 77 h 1166"/>
                <a:gd name="T52" fmla="*/ 0 w 5143"/>
                <a:gd name="T53" fmla="*/ 64 h 1166"/>
                <a:gd name="T54" fmla="*/ 12 w 5143"/>
                <a:gd name="T55" fmla="*/ 48 h 1166"/>
                <a:gd name="T56" fmla="*/ 8 w 5143"/>
                <a:gd name="T57" fmla="*/ 52 h 1166"/>
                <a:gd name="T58" fmla="*/ 1 w 5143"/>
                <a:gd name="T59" fmla="*/ 65 h 1166"/>
                <a:gd name="T60" fmla="*/ 4 w 5143"/>
                <a:gd name="T61" fmla="*/ 78 h 1166"/>
                <a:gd name="T62" fmla="*/ 5 w 5143"/>
                <a:gd name="T63" fmla="*/ 93 h 1166"/>
                <a:gd name="T64" fmla="*/ 4 w 5143"/>
                <a:gd name="T65" fmla="*/ 97 h 1166"/>
                <a:gd name="T66" fmla="*/ 8 w 5143"/>
                <a:gd name="T67" fmla="*/ 109 h 1166"/>
                <a:gd name="T68" fmla="*/ 23 w 5143"/>
                <a:gd name="T69" fmla="*/ 116 h 1166"/>
                <a:gd name="T70" fmla="*/ 48 w 5143"/>
                <a:gd name="T71" fmla="*/ 133 h 1166"/>
                <a:gd name="T72" fmla="*/ 76 w 5143"/>
                <a:gd name="T73" fmla="*/ 139 h 1166"/>
                <a:gd name="T74" fmla="*/ 108 w 5143"/>
                <a:gd name="T75" fmla="*/ 131 h 1166"/>
                <a:gd name="T76" fmla="*/ 119 w 5143"/>
                <a:gd name="T77" fmla="*/ 123 h 1166"/>
                <a:gd name="T78" fmla="*/ 143 w 5143"/>
                <a:gd name="T79" fmla="*/ 113 h 1166"/>
                <a:gd name="T80" fmla="*/ 147 w 5143"/>
                <a:gd name="T81" fmla="*/ 101 h 1166"/>
                <a:gd name="T82" fmla="*/ 162 w 5143"/>
                <a:gd name="T83" fmla="*/ 91 h 1166"/>
                <a:gd name="T84" fmla="*/ 170 w 5143"/>
                <a:gd name="T85" fmla="*/ 76 h 1166"/>
                <a:gd name="T86" fmla="*/ 170 w 5143"/>
                <a:gd name="T87" fmla="*/ 68 h 1166"/>
                <a:gd name="T88" fmla="*/ 168 w 5143"/>
                <a:gd name="T89" fmla="*/ 57 h 1166"/>
                <a:gd name="T90" fmla="*/ 166 w 5143"/>
                <a:gd name="T91" fmla="*/ 45 h 1166"/>
                <a:gd name="T92" fmla="*/ 166 w 5143"/>
                <a:gd name="T93" fmla="*/ 39 h 1166"/>
                <a:gd name="T94" fmla="*/ 158 w 5143"/>
                <a:gd name="T95" fmla="*/ 24 h 1166"/>
                <a:gd name="T96" fmla="*/ 149 w 5143"/>
                <a:gd name="T97" fmla="*/ 13 h 1166"/>
                <a:gd name="T98" fmla="*/ 127 w 5143"/>
                <a:gd name="T99" fmla="*/ 2 h 1166"/>
                <a:gd name="T100" fmla="*/ 109 w 5143"/>
                <a:gd name="T101" fmla="*/ 2 h 1166"/>
                <a:gd name="T102" fmla="*/ 91 w 5143"/>
                <a:gd name="T103" fmla="*/ 9 h 1166"/>
                <a:gd name="T104" fmla="*/ 72 w 5143"/>
                <a:gd name="T105" fmla="*/ 6 h 1166"/>
                <a:gd name="T106" fmla="*/ 51 w 5143"/>
                <a:gd name="T107" fmla="*/ 16 h 1166"/>
                <a:gd name="T108" fmla="*/ 21 w 5143"/>
                <a:gd name="T109" fmla="*/ 26 h 1166"/>
                <a:gd name="T110" fmla="*/ 16 w 5143"/>
                <a:gd name="T111" fmla="*/ 39 h 1166"/>
                <a:gd name="T112" fmla="*/ 16 w 5143"/>
                <a:gd name="T113" fmla="*/ 48 h 1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43"/>
                <a:gd name="T172" fmla="*/ 0 h 1166"/>
                <a:gd name="T173" fmla="*/ 5143 w 5143"/>
                <a:gd name="T174" fmla="*/ 1166 h 11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43" h="1166">
                  <a:moveTo>
                    <a:pt x="470" y="381"/>
                  </a:moveTo>
                  <a:lnTo>
                    <a:pt x="467" y="390"/>
                  </a:lnTo>
                  <a:lnTo>
                    <a:pt x="460" y="365"/>
                  </a:lnTo>
                  <a:cubicBezTo>
                    <a:pt x="460" y="364"/>
                    <a:pt x="459" y="363"/>
                    <a:pt x="459" y="362"/>
                  </a:cubicBezTo>
                  <a:lnTo>
                    <a:pt x="460" y="337"/>
                  </a:lnTo>
                  <a:cubicBezTo>
                    <a:pt x="460" y="336"/>
                    <a:pt x="461" y="335"/>
                    <a:pt x="461" y="335"/>
                  </a:cubicBezTo>
                  <a:lnTo>
                    <a:pt x="470" y="311"/>
                  </a:lnTo>
                  <a:cubicBezTo>
                    <a:pt x="470" y="310"/>
                    <a:pt x="471" y="309"/>
                    <a:pt x="471" y="309"/>
                  </a:cubicBezTo>
                  <a:lnTo>
                    <a:pt x="488" y="286"/>
                  </a:lnTo>
                  <a:cubicBezTo>
                    <a:pt x="488" y="285"/>
                    <a:pt x="489" y="285"/>
                    <a:pt x="489" y="285"/>
                  </a:cubicBezTo>
                  <a:lnTo>
                    <a:pt x="513" y="262"/>
                  </a:lnTo>
                  <a:cubicBezTo>
                    <a:pt x="513" y="261"/>
                    <a:pt x="514" y="261"/>
                    <a:pt x="514" y="261"/>
                  </a:cubicBezTo>
                  <a:lnTo>
                    <a:pt x="545" y="240"/>
                  </a:lnTo>
                  <a:lnTo>
                    <a:pt x="583" y="219"/>
                  </a:lnTo>
                  <a:lnTo>
                    <a:pt x="627" y="199"/>
                  </a:lnTo>
                  <a:lnTo>
                    <a:pt x="732" y="164"/>
                  </a:lnTo>
                  <a:lnTo>
                    <a:pt x="858" y="136"/>
                  </a:lnTo>
                  <a:lnTo>
                    <a:pt x="1000" y="116"/>
                  </a:lnTo>
                  <a:lnTo>
                    <a:pt x="1159" y="103"/>
                  </a:lnTo>
                  <a:lnTo>
                    <a:pt x="1292" y="101"/>
                  </a:lnTo>
                  <a:lnTo>
                    <a:pt x="1425" y="105"/>
                  </a:lnTo>
                  <a:lnTo>
                    <a:pt x="1552" y="116"/>
                  </a:lnTo>
                  <a:lnTo>
                    <a:pt x="1673" y="135"/>
                  </a:lnTo>
                  <a:lnTo>
                    <a:pt x="1668" y="135"/>
                  </a:lnTo>
                  <a:lnTo>
                    <a:pt x="1739" y="103"/>
                  </a:lnTo>
                  <a:lnTo>
                    <a:pt x="1828" y="76"/>
                  </a:lnTo>
                  <a:lnTo>
                    <a:pt x="1931" y="55"/>
                  </a:lnTo>
                  <a:lnTo>
                    <a:pt x="2044" y="41"/>
                  </a:lnTo>
                  <a:lnTo>
                    <a:pt x="2163" y="33"/>
                  </a:lnTo>
                  <a:lnTo>
                    <a:pt x="2286" y="32"/>
                  </a:lnTo>
                  <a:lnTo>
                    <a:pt x="2409" y="39"/>
                  </a:lnTo>
                  <a:lnTo>
                    <a:pt x="2527" y="55"/>
                  </a:lnTo>
                  <a:lnTo>
                    <a:pt x="2605" y="70"/>
                  </a:lnTo>
                  <a:lnTo>
                    <a:pt x="2675" y="88"/>
                  </a:lnTo>
                  <a:lnTo>
                    <a:pt x="2670" y="88"/>
                  </a:lnTo>
                  <a:lnTo>
                    <a:pt x="2726" y="61"/>
                  </a:lnTo>
                  <a:cubicBezTo>
                    <a:pt x="2726" y="61"/>
                    <a:pt x="2727" y="61"/>
                    <a:pt x="2727" y="61"/>
                  </a:cubicBezTo>
                  <a:lnTo>
                    <a:pt x="2797" y="39"/>
                  </a:lnTo>
                  <a:lnTo>
                    <a:pt x="2880" y="21"/>
                  </a:lnTo>
                  <a:lnTo>
                    <a:pt x="2971" y="9"/>
                  </a:lnTo>
                  <a:lnTo>
                    <a:pt x="3068" y="1"/>
                  </a:lnTo>
                  <a:lnTo>
                    <a:pt x="3168" y="0"/>
                  </a:lnTo>
                  <a:lnTo>
                    <a:pt x="3270" y="5"/>
                  </a:lnTo>
                  <a:lnTo>
                    <a:pt x="3368" y="17"/>
                  </a:lnTo>
                  <a:lnTo>
                    <a:pt x="3468" y="37"/>
                  </a:lnTo>
                  <a:lnTo>
                    <a:pt x="3550" y="63"/>
                  </a:lnTo>
                  <a:lnTo>
                    <a:pt x="3545" y="63"/>
                  </a:lnTo>
                  <a:lnTo>
                    <a:pt x="3629" y="38"/>
                  </a:lnTo>
                  <a:lnTo>
                    <a:pt x="3726" y="20"/>
                  </a:lnTo>
                  <a:lnTo>
                    <a:pt x="3829" y="7"/>
                  </a:lnTo>
                  <a:lnTo>
                    <a:pt x="3939" y="0"/>
                  </a:lnTo>
                  <a:lnTo>
                    <a:pt x="4050" y="0"/>
                  </a:lnTo>
                  <a:lnTo>
                    <a:pt x="4160" y="7"/>
                  </a:lnTo>
                  <a:lnTo>
                    <a:pt x="4265" y="22"/>
                  </a:lnTo>
                  <a:lnTo>
                    <a:pt x="4361" y="42"/>
                  </a:lnTo>
                  <a:lnTo>
                    <a:pt x="4432" y="64"/>
                  </a:lnTo>
                  <a:lnTo>
                    <a:pt x="4489" y="89"/>
                  </a:lnTo>
                  <a:cubicBezTo>
                    <a:pt x="4489" y="89"/>
                    <a:pt x="4489" y="90"/>
                    <a:pt x="4490" y="90"/>
                  </a:cubicBezTo>
                  <a:lnTo>
                    <a:pt x="4532" y="117"/>
                  </a:lnTo>
                  <a:cubicBezTo>
                    <a:pt x="4532" y="117"/>
                    <a:pt x="4533" y="118"/>
                    <a:pt x="4533" y="118"/>
                  </a:cubicBezTo>
                  <a:lnTo>
                    <a:pt x="4559" y="147"/>
                  </a:lnTo>
                  <a:lnTo>
                    <a:pt x="4554" y="145"/>
                  </a:lnTo>
                  <a:lnTo>
                    <a:pt x="4674" y="159"/>
                  </a:lnTo>
                  <a:lnTo>
                    <a:pt x="4779" y="180"/>
                  </a:lnTo>
                  <a:lnTo>
                    <a:pt x="4869" y="205"/>
                  </a:lnTo>
                  <a:cubicBezTo>
                    <a:pt x="4869" y="205"/>
                    <a:pt x="4869" y="205"/>
                    <a:pt x="4870" y="205"/>
                  </a:cubicBezTo>
                  <a:lnTo>
                    <a:pt x="4940" y="236"/>
                  </a:lnTo>
                  <a:cubicBezTo>
                    <a:pt x="4940" y="236"/>
                    <a:pt x="4941" y="237"/>
                    <a:pt x="4941" y="237"/>
                  </a:cubicBezTo>
                  <a:lnTo>
                    <a:pt x="4990" y="271"/>
                  </a:lnTo>
                  <a:cubicBezTo>
                    <a:pt x="4991" y="271"/>
                    <a:pt x="4991" y="272"/>
                    <a:pt x="4992" y="273"/>
                  </a:cubicBezTo>
                  <a:lnTo>
                    <a:pt x="5020" y="309"/>
                  </a:lnTo>
                  <a:cubicBezTo>
                    <a:pt x="5020" y="309"/>
                    <a:pt x="5021" y="310"/>
                    <a:pt x="5021" y="311"/>
                  </a:cubicBezTo>
                  <a:lnTo>
                    <a:pt x="5027" y="330"/>
                  </a:lnTo>
                  <a:cubicBezTo>
                    <a:pt x="5027" y="331"/>
                    <a:pt x="5028" y="332"/>
                    <a:pt x="5027" y="333"/>
                  </a:cubicBezTo>
                  <a:lnTo>
                    <a:pt x="5026" y="352"/>
                  </a:lnTo>
                  <a:cubicBezTo>
                    <a:pt x="5026" y="353"/>
                    <a:pt x="5026" y="353"/>
                    <a:pt x="5026" y="354"/>
                  </a:cubicBezTo>
                  <a:lnTo>
                    <a:pt x="5019" y="374"/>
                  </a:lnTo>
                  <a:cubicBezTo>
                    <a:pt x="5019" y="375"/>
                    <a:pt x="5018" y="376"/>
                    <a:pt x="5018" y="376"/>
                  </a:cubicBezTo>
                  <a:lnTo>
                    <a:pt x="5004" y="395"/>
                  </a:lnTo>
                  <a:cubicBezTo>
                    <a:pt x="5004" y="396"/>
                    <a:pt x="5003" y="396"/>
                    <a:pt x="5003" y="396"/>
                  </a:cubicBezTo>
                  <a:lnTo>
                    <a:pt x="4974" y="422"/>
                  </a:lnTo>
                  <a:lnTo>
                    <a:pt x="4972" y="409"/>
                  </a:lnTo>
                  <a:lnTo>
                    <a:pt x="5019" y="430"/>
                  </a:lnTo>
                  <a:lnTo>
                    <a:pt x="5058" y="451"/>
                  </a:lnTo>
                  <a:lnTo>
                    <a:pt x="5090" y="474"/>
                  </a:lnTo>
                  <a:cubicBezTo>
                    <a:pt x="5090" y="474"/>
                    <a:pt x="5091" y="474"/>
                    <a:pt x="5091" y="475"/>
                  </a:cubicBezTo>
                  <a:lnTo>
                    <a:pt x="5114" y="498"/>
                  </a:lnTo>
                  <a:cubicBezTo>
                    <a:pt x="5115" y="498"/>
                    <a:pt x="5115" y="499"/>
                    <a:pt x="5115" y="499"/>
                  </a:cubicBezTo>
                  <a:lnTo>
                    <a:pt x="5131" y="523"/>
                  </a:lnTo>
                  <a:cubicBezTo>
                    <a:pt x="5131" y="524"/>
                    <a:pt x="5132" y="524"/>
                    <a:pt x="5132" y="525"/>
                  </a:cubicBezTo>
                  <a:lnTo>
                    <a:pt x="5141" y="548"/>
                  </a:lnTo>
                  <a:cubicBezTo>
                    <a:pt x="5141" y="548"/>
                    <a:pt x="5141" y="549"/>
                    <a:pt x="5141" y="550"/>
                  </a:cubicBezTo>
                  <a:lnTo>
                    <a:pt x="5142" y="574"/>
                  </a:lnTo>
                  <a:cubicBezTo>
                    <a:pt x="5143" y="575"/>
                    <a:pt x="5142" y="576"/>
                    <a:pt x="5142" y="577"/>
                  </a:cubicBezTo>
                  <a:lnTo>
                    <a:pt x="5135" y="600"/>
                  </a:lnTo>
                  <a:cubicBezTo>
                    <a:pt x="5135" y="600"/>
                    <a:pt x="5135" y="601"/>
                    <a:pt x="5135" y="601"/>
                  </a:cubicBezTo>
                  <a:lnTo>
                    <a:pt x="5122" y="625"/>
                  </a:lnTo>
                  <a:cubicBezTo>
                    <a:pt x="5121" y="626"/>
                    <a:pt x="5121" y="626"/>
                    <a:pt x="5120" y="627"/>
                  </a:cubicBezTo>
                  <a:lnTo>
                    <a:pt x="5099" y="649"/>
                  </a:lnTo>
                  <a:cubicBezTo>
                    <a:pt x="5099" y="649"/>
                    <a:pt x="5099" y="650"/>
                    <a:pt x="5098" y="650"/>
                  </a:cubicBezTo>
                  <a:lnTo>
                    <a:pt x="5070" y="672"/>
                  </a:lnTo>
                  <a:lnTo>
                    <a:pt x="5035" y="694"/>
                  </a:lnTo>
                  <a:lnTo>
                    <a:pt x="4992" y="715"/>
                  </a:lnTo>
                  <a:lnTo>
                    <a:pt x="4941" y="734"/>
                  </a:lnTo>
                  <a:lnTo>
                    <a:pt x="4886" y="752"/>
                  </a:lnTo>
                  <a:lnTo>
                    <a:pt x="4822" y="768"/>
                  </a:lnTo>
                  <a:lnTo>
                    <a:pt x="4737" y="786"/>
                  </a:lnTo>
                  <a:lnTo>
                    <a:pt x="4645" y="800"/>
                  </a:lnTo>
                  <a:lnTo>
                    <a:pt x="4446" y="817"/>
                  </a:lnTo>
                  <a:lnTo>
                    <a:pt x="4453" y="811"/>
                  </a:lnTo>
                  <a:lnTo>
                    <a:pt x="4449" y="832"/>
                  </a:lnTo>
                  <a:cubicBezTo>
                    <a:pt x="4449" y="833"/>
                    <a:pt x="4449" y="833"/>
                    <a:pt x="4449" y="834"/>
                  </a:cubicBezTo>
                  <a:lnTo>
                    <a:pt x="4438" y="855"/>
                  </a:lnTo>
                  <a:cubicBezTo>
                    <a:pt x="4437" y="856"/>
                    <a:pt x="4437" y="856"/>
                    <a:pt x="4437" y="857"/>
                  </a:cubicBezTo>
                  <a:lnTo>
                    <a:pt x="4420" y="877"/>
                  </a:lnTo>
                  <a:cubicBezTo>
                    <a:pt x="4419" y="877"/>
                    <a:pt x="4419" y="877"/>
                    <a:pt x="4419" y="878"/>
                  </a:cubicBezTo>
                  <a:lnTo>
                    <a:pt x="4395" y="898"/>
                  </a:lnTo>
                  <a:cubicBezTo>
                    <a:pt x="4394" y="898"/>
                    <a:pt x="4394" y="898"/>
                    <a:pt x="4393" y="898"/>
                  </a:cubicBezTo>
                  <a:lnTo>
                    <a:pt x="4329" y="933"/>
                  </a:lnTo>
                  <a:cubicBezTo>
                    <a:pt x="4329" y="934"/>
                    <a:pt x="4329" y="934"/>
                    <a:pt x="4328" y="934"/>
                  </a:cubicBezTo>
                  <a:lnTo>
                    <a:pt x="4243" y="965"/>
                  </a:lnTo>
                  <a:lnTo>
                    <a:pt x="4140" y="990"/>
                  </a:lnTo>
                  <a:lnTo>
                    <a:pt x="4023" y="1009"/>
                  </a:lnTo>
                  <a:lnTo>
                    <a:pt x="3892" y="1021"/>
                  </a:lnTo>
                  <a:lnTo>
                    <a:pt x="3754" y="1025"/>
                  </a:lnTo>
                  <a:lnTo>
                    <a:pt x="3567" y="1017"/>
                  </a:lnTo>
                  <a:lnTo>
                    <a:pt x="3479" y="1007"/>
                  </a:lnTo>
                  <a:lnTo>
                    <a:pt x="3395" y="993"/>
                  </a:lnTo>
                  <a:lnTo>
                    <a:pt x="3402" y="992"/>
                  </a:lnTo>
                  <a:lnTo>
                    <a:pt x="3374" y="1016"/>
                  </a:lnTo>
                  <a:lnTo>
                    <a:pt x="3339" y="1038"/>
                  </a:lnTo>
                  <a:lnTo>
                    <a:pt x="3297" y="1060"/>
                  </a:lnTo>
                  <a:lnTo>
                    <a:pt x="3249" y="1079"/>
                  </a:lnTo>
                  <a:lnTo>
                    <a:pt x="3139" y="1112"/>
                  </a:lnTo>
                  <a:lnTo>
                    <a:pt x="3010" y="1138"/>
                  </a:lnTo>
                  <a:lnTo>
                    <a:pt x="2868" y="1157"/>
                  </a:lnTo>
                  <a:lnTo>
                    <a:pt x="2715" y="1166"/>
                  </a:lnTo>
                  <a:lnTo>
                    <a:pt x="2557" y="1166"/>
                  </a:lnTo>
                  <a:lnTo>
                    <a:pt x="2398" y="1157"/>
                  </a:lnTo>
                  <a:lnTo>
                    <a:pt x="2270" y="1142"/>
                  </a:lnTo>
                  <a:lnTo>
                    <a:pt x="2153" y="1120"/>
                  </a:lnTo>
                  <a:lnTo>
                    <a:pt x="2049" y="1092"/>
                  </a:lnTo>
                  <a:lnTo>
                    <a:pt x="1963" y="1059"/>
                  </a:lnTo>
                  <a:lnTo>
                    <a:pt x="1967" y="1059"/>
                  </a:lnTo>
                  <a:lnTo>
                    <a:pt x="1799" y="1083"/>
                  </a:lnTo>
                  <a:lnTo>
                    <a:pt x="1624" y="1096"/>
                  </a:lnTo>
                  <a:lnTo>
                    <a:pt x="1447" y="1099"/>
                  </a:lnTo>
                  <a:lnTo>
                    <a:pt x="1272" y="1090"/>
                  </a:lnTo>
                  <a:lnTo>
                    <a:pt x="1106" y="1072"/>
                  </a:lnTo>
                  <a:lnTo>
                    <a:pt x="953" y="1045"/>
                  </a:lnTo>
                  <a:lnTo>
                    <a:pt x="818" y="1008"/>
                  </a:lnTo>
                  <a:lnTo>
                    <a:pt x="759" y="986"/>
                  </a:lnTo>
                  <a:lnTo>
                    <a:pt x="706" y="962"/>
                  </a:lnTo>
                  <a:lnTo>
                    <a:pt x="696" y="957"/>
                  </a:lnTo>
                  <a:lnTo>
                    <a:pt x="700" y="957"/>
                  </a:lnTo>
                  <a:lnTo>
                    <a:pt x="595" y="958"/>
                  </a:lnTo>
                  <a:lnTo>
                    <a:pt x="495" y="952"/>
                  </a:lnTo>
                  <a:lnTo>
                    <a:pt x="402" y="941"/>
                  </a:lnTo>
                  <a:lnTo>
                    <a:pt x="318" y="924"/>
                  </a:lnTo>
                  <a:lnTo>
                    <a:pt x="245" y="904"/>
                  </a:lnTo>
                  <a:cubicBezTo>
                    <a:pt x="245" y="904"/>
                    <a:pt x="245" y="904"/>
                    <a:pt x="244" y="904"/>
                  </a:cubicBezTo>
                  <a:lnTo>
                    <a:pt x="187" y="879"/>
                  </a:lnTo>
                  <a:cubicBezTo>
                    <a:pt x="187" y="879"/>
                    <a:pt x="186" y="878"/>
                    <a:pt x="186" y="878"/>
                  </a:cubicBezTo>
                  <a:lnTo>
                    <a:pt x="144" y="849"/>
                  </a:lnTo>
                  <a:cubicBezTo>
                    <a:pt x="143" y="849"/>
                    <a:pt x="142" y="848"/>
                    <a:pt x="142" y="847"/>
                  </a:cubicBezTo>
                  <a:lnTo>
                    <a:pt x="120" y="816"/>
                  </a:lnTo>
                  <a:cubicBezTo>
                    <a:pt x="119" y="815"/>
                    <a:pt x="119" y="814"/>
                    <a:pt x="119" y="813"/>
                  </a:cubicBezTo>
                  <a:lnTo>
                    <a:pt x="115" y="796"/>
                  </a:lnTo>
                  <a:cubicBezTo>
                    <a:pt x="114" y="795"/>
                    <a:pt x="114" y="794"/>
                    <a:pt x="115" y="793"/>
                  </a:cubicBezTo>
                  <a:lnTo>
                    <a:pt x="118" y="776"/>
                  </a:lnTo>
                  <a:cubicBezTo>
                    <a:pt x="118" y="775"/>
                    <a:pt x="118" y="774"/>
                    <a:pt x="118" y="774"/>
                  </a:cubicBezTo>
                  <a:lnTo>
                    <a:pt x="127" y="757"/>
                  </a:lnTo>
                  <a:cubicBezTo>
                    <a:pt x="128" y="756"/>
                    <a:pt x="128" y="756"/>
                    <a:pt x="128" y="755"/>
                  </a:cubicBezTo>
                  <a:lnTo>
                    <a:pt x="142" y="739"/>
                  </a:lnTo>
                  <a:cubicBezTo>
                    <a:pt x="143" y="739"/>
                    <a:pt x="143" y="738"/>
                    <a:pt x="144" y="738"/>
                  </a:cubicBezTo>
                  <a:lnTo>
                    <a:pt x="190" y="707"/>
                  </a:lnTo>
                  <a:cubicBezTo>
                    <a:pt x="190" y="707"/>
                    <a:pt x="191" y="706"/>
                    <a:pt x="191" y="706"/>
                  </a:cubicBezTo>
                  <a:lnTo>
                    <a:pt x="259" y="678"/>
                  </a:lnTo>
                  <a:lnTo>
                    <a:pt x="261" y="693"/>
                  </a:lnTo>
                  <a:lnTo>
                    <a:pt x="177" y="674"/>
                  </a:lnTo>
                  <a:lnTo>
                    <a:pt x="108" y="651"/>
                  </a:lnTo>
                  <a:lnTo>
                    <a:pt x="55" y="625"/>
                  </a:lnTo>
                  <a:cubicBezTo>
                    <a:pt x="54" y="624"/>
                    <a:pt x="54" y="624"/>
                    <a:pt x="53" y="624"/>
                  </a:cubicBezTo>
                  <a:lnTo>
                    <a:pt x="19" y="595"/>
                  </a:lnTo>
                  <a:cubicBezTo>
                    <a:pt x="19" y="594"/>
                    <a:pt x="18" y="593"/>
                    <a:pt x="17" y="592"/>
                  </a:cubicBezTo>
                  <a:lnTo>
                    <a:pt x="1" y="562"/>
                  </a:lnTo>
                  <a:cubicBezTo>
                    <a:pt x="1" y="561"/>
                    <a:pt x="0" y="559"/>
                    <a:pt x="1" y="557"/>
                  </a:cubicBezTo>
                  <a:lnTo>
                    <a:pt x="5" y="526"/>
                  </a:lnTo>
                  <a:cubicBezTo>
                    <a:pt x="5" y="525"/>
                    <a:pt x="5" y="524"/>
                    <a:pt x="6" y="523"/>
                  </a:cubicBezTo>
                  <a:lnTo>
                    <a:pt x="29" y="493"/>
                  </a:lnTo>
                  <a:cubicBezTo>
                    <a:pt x="30" y="492"/>
                    <a:pt x="30" y="491"/>
                    <a:pt x="31" y="491"/>
                  </a:cubicBezTo>
                  <a:lnTo>
                    <a:pt x="74" y="462"/>
                  </a:lnTo>
                  <a:cubicBezTo>
                    <a:pt x="74" y="462"/>
                    <a:pt x="75" y="461"/>
                    <a:pt x="75" y="461"/>
                  </a:cubicBezTo>
                  <a:lnTo>
                    <a:pt x="148" y="431"/>
                  </a:lnTo>
                  <a:lnTo>
                    <a:pt x="242" y="407"/>
                  </a:lnTo>
                  <a:lnTo>
                    <a:pt x="350" y="391"/>
                  </a:lnTo>
                  <a:lnTo>
                    <a:pt x="469" y="382"/>
                  </a:lnTo>
                  <a:lnTo>
                    <a:pt x="465" y="384"/>
                  </a:lnTo>
                  <a:lnTo>
                    <a:pt x="470" y="381"/>
                  </a:lnTo>
                  <a:close/>
                  <a:moveTo>
                    <a:pt x="474" y="397"/>
                  </a:moveTo>
                  <a:cubicBezTo>
                    <a:pt x="472" y="398"/>
                    <a:pt x="471" y="398"/>
                    <a:pt x="470" y="398"/>
                  </a:cubicBezTo>
                  <a:lnTo>
                    <a:pt x="353" y="406"/>
                  </a:lnTo>
                  <a:lnTo>
                    <a:pt x="246" y="422"/>
                  </a:lnTo>
                  <a:lnTo>
                    <a:pt x="155" y="446"/>
                  </a:lnTo>
                  <a:lnTo>
                    <a:pt x="82" y="476"/>
                  </a:lnTo>
                  <a:lnTo>
                    <a:pt x="83" y="475"/>
                  </a:lnTo>
                  <a:lnTo>
                    <a:pt x="40" y="504"/>
                  </a:lnTo>
                  <a:lnTo>
                    <a:pt x="42" y="502"/>
                  </a:lnTo>
                  <a:lnTo>
                    <a:pt x="19" y="532"/>
                  </a:lnTo>
                  <a:lnTo>
                    <a:pt x="20" y="528"/>
                  </a:lnTo>
                  <a:lnTo>
                    <a:pt x="16" y="559"/>
                  </a:lnTo>
                  <a:lnTo>
                    <a:pt x="16" y="555"/>
                  </a:lnTo>
                  <a:lnTo>
                    <a:pt x="32" y="585"/>
                  </a:lnTo>
                  <a:lnTo>
                    <a:pt x="30" y="582"/>
                  </a:lnTo>
                  <a:lnTo>
                    <a:pt x="64" y="611"/>
                  </a:lnTo>
                  <a:lnTo>
                    <a:pt x="62" y="610"/>
                  </a:lnTo>
                  <a:lnTo>
                    <a:pt x="113" y="636"/>
                  </a:lnTo>
                  <a:lnTo>
                    <a:pt x="180" y="659"/>
                  </a:lnTo>
                  <a:lnTo>
                    <a:pt x="264" y="678"/>
                  </a:lnTo>
                  <a:cubicBezTo>
                    <a:pt x="268" y="678"/>
                    <a:pt x="270" y="681"/>
                    <a:pt x="270" y="685"/>
                  </a:cubicBezTo>
                  <a:cubicBezTo>
                    <a:pt x="271" y="688"/>
                    <a:pt x="269" y="692"/>
                    <a:pt x="266" y="693"/>
                  </a:cubicBezTo>
                  <a:lnTo>
                    <a:pt x="198" y="721"/>
                  </a:lnTo>
                  <a:lnTo>
                    <a:pt x="199" y="720"/>
                  </a:lnTo>
                  <a:lnTo>
                    <a:pt x="153" y="751"/>
                  </a:lnTo>
                  <a:lnTo>
                    <a:pt x="154" y="750"/>
                  </a:lnTo>
                  <a:lnTo>
                    <a:pt x="140" y="766"/>
                  </a:lnTo>
                  <a:lnTo>
                    <a:pt x="142" y="764"/>
                  </a:lnTo>
                  <a:lnTo>
                    <a:pt x="133" y="781"/>
                  </a:lnTo>
                  <a:lnTo>
                    <a:pt x="133" y="779"/>
                  </a:lnTo>
                  <a:lnTo>
                    <a:pt x="130" y="796"/>
                  </a:lnTo>
                  <a:lnTo>
                    <a:pt x="130" y="793"/>
                  </a:lnTo>
                  <a:lnTo>
                    <a:pt x="134" y="810"/>
                  </a:lnTo>
                  <a:lnTo>
                    <a:pt x="133" y="807"/>
                  </a:lnTo>
                  <a:lnTo>
                    <a:pt x="155" y="838"/>
                  </a:lnTo>
                  <a:lnTo>
                    <a:pt x="153" y="836"/>
                  </a:lnTo>
                  <a:lnTo>
                    <a:pt x="195" y="865"/>
                  </a:lnTo>
                  <a:lnTo>
                    <a:pt x="194" y="864"/>
                  </a:lnTo>
                  <a:lnTo>
                    <a:pt x="251" y="889"/>
                  </a:lnTo>
                  <a:lnTo>
                    <a:pt x="250" y="889"/>
                  </a:lnTo>
                  <a:lnTo>
                    <a:pt x="321" y="909"/>
                  </a:lnTo>
                  <a:lnTo>
                    <a:pt x="403" y="926"/>
                  </a:lnTo>
                  <a:lnTo>
                    <a:pt x="496" y="936"/>
                  </a:lnTo>
                  <a:lnTo>
                    <a:pt x="594" y="942"/>
                  </a:lnTo>
                  <a:lnTo>
                    <a:pt x="699" y="941"/>
                  </a:lnTo>
                  <a:cubicBezTo>
                    <a:pt x="701" y="941"/>
                    <a:pt x="702" y="942"/>
                    <a:pt x="703" y="942"/>
                  </a:cubicBezTo>
                  <a:lnTo>
                    <a:pt x="713" y="947"/>
                  </a:lnTo>
                  <a:lnTo>
                    <a:pt x="764" y="971"/>
                  </a:lnTo>
                  <a:lnTo>
                    <a:pt x="823" y="993"/>
                  </a:lnTo>
                  <a:lnTo>
                    <a:pt x="956" y="1030"/>
                  </a:lnTo>
                  <a:lnTo>
                    <a:pt x="1107" y="1057"/>
                  </a:lnTo>
                  <a:lnTo>
                    <a:pt x="1273" y="1074"/>
                  </a:lnTo>
                  <a:lnTo>
                    <a:pt x="1446" y="1083"/>
                  </a:lnTo>
                  <a:lnTo>
                    <a:pt x="1623" y="1080"/>
                  </a:lnTo>
                  <a:lnTo>
                    <a:pt x="1796" y="1068"/>
                  </a:lnTo>
                  <a:lnTo>
                    <a:pt x="1964" y="1044"/>
                  </a:lnTo>
                  <a:cubicBezTo>
                    <a:pt x="1966" y="1043"/>
                    <a:pt x="1967" y="1044"/>
                    <a:pt x="1968" y="1044"/>
                  </a:cubicBezTo>
                  <a:lnTo>
                    <a:pt x="2054" y="1077"/>
                  </a:lnTo>
                  <a:lnTo>
                    <a:pt x="2156" y="1105"/>
                  </a:lnTo>
                  <a:lnTo>
                    <a:pt x="2271" y="1127"/>
                  </a:lnTo>
                  <a:lnTo>
                    <a:pt x="2399" y="1141"/>
                  </a:lnTo>
                  <a:lnTo>
                    <a:pt x="2557" y="1150"/>
                  </a:lnTo>
                  <a:lnTo>
                    <a:pt x="2714" y="1150"/>
                  </a:lnTo>
                  <a:lnTo>
                    <a:pt x="2865" y="1142"/>
                  </a:lnTo>
                  <a:lnTo>
                    <a:pt x="3007" y="1123"/>
                  </a:lnTo>
                  <a:lnTo>
                    <a:pt x="3134" y="1097"/>
                  </a:lnTo>
                  <a:lnTo>
                    <a:pt x="3243" y="1064"/>
                  </a:lnTo>
                  <a:lnTo>
                    <a:pt x="3290" y="1045"/>
                  </a:lnTo>
                  <a:lnTo>
                    <a:pt x="3330" y="1025"/>
                  </a:lnTo>
                  <a:lnTo>
                    <a:pt x="3363" y="1003"/>
                  </a:lnTo>
                  <a:lnTo>
                    <a:pt x="3391" y="979"/>
                  </a:lnTo>
                  <a:cubicBezTo>
                    <a:pt x="3393" y="978"/>
                    <a:pt x="3395" y="977"/>
                    <a:pt x="3398" y="978"/>
                  </a:cubicBezTo>
                  <a:lnTo>
                    <a:pt x="3480" y="992"/>
                  </a:lnTo>
                  <a:lnTo>
                    <a:pt x="3568" y="1001"/>
                  </a:lnTo>
                  <a:lnTo>
                    <a:pt x="3753" y="1009"/>
                  </a:lnTo>
                  <a:lnTo>
                    <a:pt x="3891" y="1005"/>
                  </a:lnTo>
                  <a:lnTo>
                    <a:pt x="4020" y="994"/>
                  </a:lnTo>
                  <a:lnTo>
                    <a:pt x="4137" y="975"/>
                  </a:lnTo>
                  <a:lnTo>
                    <a:pt x="4238" y="950"/>
                  </a:lnTo>
                  <a:lnTo>
                    <a:pt x="4323" y="919"/>
                  </a:lnTo>
                  <a:lnTo>
                    <a:pt x="4322" y="919"/>
                  </a:lnTo>
                  <a:lnTo>
                    <a:pt x="4386" y="884"/>
                  </a:lnTo>
                  <a:lnTo>
                    <a:pt x="4384" y="885"/>
                  </a:lnTo>
                  <a:lnTo>
                    <a:pt x="4408" y="865"/>
                  </a:lnTo>
                  <a:lnTo>
                    <a:pt x="4407" y="866"/>
                  </a:lnTo>
                  <a:lnTo>
                    <a:pt x="4424" y="846"/>
                  </a:lnTo>
                  <a:lnTo>
                    <a:pt x="4423" y="848"/>
                  </a:lnTo>
                  <a:lnTo>
                    <a:pt x="4434" y="827"/>
                  </a:lnTo>
                  <a:lnTo>
                    <a:pt x="4434" y="829"/>
                  </a:lnTo>
                  <a:lnTo>
                    <a:pt x="4438" y="808"/>
                  </a:lnTo>
                  <a:cubicBezTo>
                    <a:pt x="4438" y="804"/>
                    <a:pt x="4441" y="802"/>
                    <a:pt x="4445" y="801"/>
                  </a:cubicBezTo>
                  <a:lnTo>
                    <a:pt x="4642" y="785"/>
                  </a:lnTo>
                  <a:lnTo>
                    <a:pt x="4734" y="771"/>
                  </a:lnTo>
                  <a:lnTo>
                    <a:pt x="4818" y="753"/>
                  </a:lnTo>
                  <a:lnTo>
                    <a:pt x="4881" y="737"/>
                  </a:lnTo>
                  <a:lnTo>
                    <a:pt x="4936" y="719"/>
                  </a:lnTo>
                  <a:lnTo>
                    <a:pt x="4985" y="700"/>
                  </a:lnTo>
                  <a:lnTo>
                    <a:pt x="5026" y="681"/>
                  </a:lnTo>
                  <a:lnTo>
                    <a:pt x="5061" y="659"/>
                  </a:lnTo>
                  <a:lnTo>
                    <a:pt x="5089" y="637"/>
                  </a:lnTo>
                  <a:lnTo>
                    <a:pt x="5088" y="638"/>
                  </a:lnTo>
                  <a:lnTo>
                    <a:pt x="5109" y="616"/>
                  </a:lnTo>
                  <a:lnTo>
                    <a:pt x="5107" y="618"/>
                  </a:lnTo>
                  <a:lnTo>
                    <a:pt x="5120" y="594"/>
                  </a:lnTo>
                  <a:lnTo>
                    <a:pt x="5120" y="595"/>
                  </a:lnTo>
                  <a:lnTo>
                    <a:pt x="5127" y="572"/>
                  </a:lnTo>
                  <a:lnTo>
                    <a:pt x="5126" y="575"/>
                  </a:lnTo>
                  <a:lnTo>
                    <a:pt x="5125" y="551"/>
                  </a:lnTo>
                  <a:lnTo>
                    <a:pt x="5126" y="553"/>
                  </a:lnTo>
                  <a:lnTo>
                    <a:pt x="5117" y="530"/>
                  </a:lnTo>
                  <a:lnTo>
                    <a:pt x="5118" y="532"/>
                  </a:lnTo>
                  <a:lnTo>
                    <a:pt x="5102" y="508"/>
                  </a:lnTo>
                  <a:lnTo>
                    <a:pt x="5103" y="509"/>
                  </a:lnTo>
                  <a:lnTo>
                    <a:pt x="5080" y="486"/>
                  </a:lnTo>
                  <a:lnTo>
                    <a:pt x="5081" y="487"/>
                  </a:lnTo>
                  <a:lnTo>
                    <a:pt x="5051" y="466"/>
                  </a:lnTo>
                  <a:lnTo>
                    <a:pt x="5012" y="445"/>
                  </a:lnTo>
                  <a:lnTo>
                    <a:pt x="4965" y="424"/>
                  </a:lnTo>
                  <a:cubicBezTo>
                    <a:pt x="4963" y="423"/>
                    <a:pt x="4961" y="420"/>
                    <a:pt x="4961" y="418"/>
                  </a:cubicBezTo>
                  <a:cubicBezTo>
                    <a:pt x="4960" y="415"/>
                    <a:pt x="4961" y="412"/>
                    <a:pt x="4963" y="411"/>
                  </a:cubicBezTo>
                  <a:lnTo>
                    <a:pt x="4992" y="385"/>
                  </a:lnTo>
                  <a:lnTo>
                    <a:pt x="4991" y="386"/>
                  </a:lnTo>
                  <a:lnTo>
                    <a:pt x="5005" y="367"/>
                  </a:lnTo>
                  <a:lnTo>
                    <a:pt x="5004" y="369"/>
                  </a:lnTo>
                  <a:lnTo>
                    <a:pt x="5011" y="349"/>
                  </a:lnTo>
                  <a:lnTo>
                    <a:pt x="5010" y="351"/>
                  </a:lnTo>
                  <a:lnTo>
                    <a:pt x="5011" y="332"/>
                  </a:lnTo>
                  <a:lnTo>
                    <a:pt x="5012" y="335"/>
                  </a:lnTo>
                  <a:lnTo>
                    <a:pt x="5006" y="316"/>
                  </a:lnTo>
                  <a:lnTo>
                    <a:pt x="5007" y="318"/>
                  </a:lnTo>
                  <a:lnTo>
                    <a:pt x="4979" y="282"/>
                  </a:lnTo>
                  <a:lnTo>
                    <a:pt x="4981" y="284"/>
                  </a:lnTo>
                  <a:lnTo>
                    <a:pt x="4932" y="250"/>
                  </a:lnTo>
                  <a:lnTo>
                    <a:pt x="4933" y="251"/>
                  </a:lnTo>
                  <a:lnTo>
                    <a:pt x="4863" y="220"/>
                  </a:lnTo>
                  <a:lnTo>
                    <a:pt x="4864" y="220"/>
                  </a:lnTo>
                  <a:lnTo>
                    <a:pt x="4776" y="195"/>
                  </a:lnTo>
                  <a:lnTo>
                    <a:pt x="4673" y="174"/>
                  </a:lnTo>
                  <a:lnTo>
                    <a:pt x="4553" y="160"/>
                  </a:lnTo>
                  <a:cubicBezTo>
                    <a:pt x="4551" y="160"/>
                    <a:pt x="4549" y="159"/>
                    <a:pt x="4548" y="158"/>
                  </a:cubicBezTo>
                  <a:lnTo>
                    <a:pt x="4522" y="129"/>
                  </a:lnTo>
                  <a:lnTo>
                    <a:pt x="4523" y="130"/>
                  </a:lnTo>
                  <a:lnTo>
                    <a:pt x="4481" y="103"/>
                  </a:lnTo>
                  <a:lnTo>
                    <a:pt x="4482" y="104"/>
                  </a:lnTo>
                  <a:lnTo>
                    <a:pt x="4427" y="79"/>
                  </a:lnTo>
                  <a:lnTo>
                    <a:pt x="4358" y="57"/>
                  </a:lnTo>
                  <a:lnTo>
                    <a:pt x="4262" y="37"/>
                  </a:lnTo>
                  <a:lnTo>
                    <a:pt x="4159" y="23"/>
                  </a:lnTo>
                  <a:lnTo>
                    <a:pt x="4050" y="16"/>
                  </a:lnTo>
                  <a:lnTo>
                    <a:pt x="3940" y="16"/>
                  </a:lnTo>
                  <a:lnTo>
                    <a:pt x="3831" y="22"/>
                  </a:lnTo>
                  <a:lnTo>
                    <a:pt x="3729" y="35"/>
                  </a:lnTo>
                  <a:lnTo>
                    <a:pt x="3634" y="53"/>
                  </a:lnTo>
                  <a:lnTo>
                    <a:pt x="3550" y="78"/>
                  </a:lnTo>
                  <a:cubicBezTo>
                    <a:pt x="3548" y="79"/>
                    <a:pt x="3547" y="79"/>
                    <a:pt x="3545" y="78"/>
                  </a:cubicBezTo>
                  <a:lnTo>
                    <a:pt x="3465" y="52"/>
                  </a:lnTo>
                  <a:lnTo>
                    <a:pt x="3367" y="32"/>
                  </a:lnTo>
                  <a:lnTo>
                    <a:pt x="3269" y="21"/>
                  </a:lnTo>
                  <a:lnTo>
                    <a:pt x="3169" y="16"/>
                  </a:lnTo>
                  <a:lnTo>
                    <a:pt x="3069" y="17"/>
                  </a:lnTo>
                  <a:lnTo>
                    <a:pt x="2974" y="24"/>
                  </a:lnTo>
                  <a:lnTo>
                    <a:pt x="2883" y="36"/>
                  </a:lnTo>
                  <a:lnTo>
                    <a:pt x="2802" y="54"/>
                  </a:lnTo>
                  <a:lnTo>
                    <a:pt x="2732" y="76"/>
                  </a:lnTo>
                  <a:lnTo>
                    <a:pt x="2733" y="76"/>
                  </a:lnTo>
                  <a:lnTo>
                    <a:pt x="2677" y="103"/>
                  </a:lnTo>
                  <a:cubicBezTo>
                    <a:pt x="2675" y="104"/>
                    <a:pt x="2673" y="104"/>
                    <a:pt x="2671" y="103"/>
                  </a:cubicBezTo>
                  <a:lnTo>
                    <a:pt x="2602" y="85"/>
                  </a:lnTo>
                  <a:lnTo>
                    <a:pt x="2525" y="70"/>
                  </a:lnTo>
                  <a:lnTo>
                    <a:pt x="2408" y="55"/>
                  </a:lnTo>
                  <a:lnTo>
                    <a:pt x="2287" y="48"/>
                  </a:lnTo>
                  <a:lnTo>
                    <a:pt x="2164" y="49"/>
                  </a:lnTo>
                  <a:lnTo>
                    <a:pt x="2046" y="56"/>
                  </a:lnTo>
                  <a:lnTo>
                    <a:pt x="1934" y="70"/>
                  </a:lnTo>
                  <a:lnTo>
                    <a:pt x="1833" y="91"/>
                  </a:lnTo>
                  <a:lnTo>
                    <a:pt x="1746" y="118"/>
                  </a:lnTo>
                  <a:lnTo>
                    <a:pt x="1675" y="150"/>
                  </a:lnTo>
                  <a:cubicBezTo>
                    <a:pt x="1673" y="150"/>
                    <a:pt x="1672" y="151"/>
                    <a:pt x="1670" y="150"/>
                  </a:cubicBezTo>
                  <a:lnTo>
                    <a:pt x="1551" y="132"/>
                  </a:lnTo>
                  <a:lnTo>
                    <a:pt x="1424" y="121"/>
                  </a:lnTo>
                  <a:lnTo>
                    <a:pt x="1293" y="117"/>
                  </a:lnTo>
                  <a:lnTo>
                    <a:pt x="1160" y="119"/>
                  </a:lnTo>
                  <a:lnTo>
                    <a:pt x="1003" y="131"/>
                  </a:lnTo>
                  <a:lnTo>
                    <a:pt x="861" y="151"/>
                  </a:lnTo>
                  <a:lnTo>
                    <a:pt x="737" y="179"/>
                  </a:lnTo>
                  <a:lnTo>
                    <a:pt x="634" y="214"/>
                  </a:lnTo>
                  <a:lnTo>
                    <a:pt x="590" y="232"/>
                  </a:lnTo>
                  <a:lnTo>
                    <a:pt x="554" y="253"/>
                  </a:lnTo>
                  <a:lnTo>
                    <a:pt x="523" y="274"/>
                  </a:lnTo>
                  <a:lnTo>
                    <a:pt x="524" y="273"/>
                  </a:lnTo>
                  <a:lnTo>
                    <a:pt x="500" y="296"/>
                  </a:lnTo>
                  <a:lnTo>
                    <a:pt x="501" y="295"/>
                  </a:lnTo>
                  <a:lnTo>
                    <a:pt x="484" y="318"/>
                  </a:lnTo>
                  <a:lnTo>
                    <a:pt x="485" y="316"/>
                  </a:lnTo>
                  <a:lnTo>
                    <a:pt x="476" y="340"/>
                  </a:lnTo>
                  <a:lnTo>
                    <a:pt x="476" y="338"/>
                  </a:lnTo>
                  <a:lnTo>
                    <a:pt x="475" y="363"/>
                  </a:lnTo>
                  <a:lnTo>
                    <a:pt x="475" y="360"/>
                  </a:lnTo>
                  <a:lnTo>
                    <a:pt x="482" y="385"/>
                  </a:lnTo>
                  <a:cubicBezTo>
                    <a:pt x="483" y="389"/>
                    <a:pt x="482" y="392"/>
                    <a:pt x="479" y="394"/>
                  </a:cubicBezTo>
                  <a:lnTo>
                    <a:pt x="474" y="3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9"/>
            <p:cNvSpPr>
              <a:spLocks noEditPoints="1"/>
            </p:cNvSpPr>
            <p:nvPr/>
          </p:nvSpPr>
          <p:spPr bwMode="auto">
            <a:xfrm>
              <a:off x="3886" y="2925"/>
              <a:ext cx="26" cy="27"/>
            </a:xfrm>
            <a:custGeom>
              <a:avLst/>
              <a:gdLst>
                <a:gd name="T0" fmla="*/ 3 w 81"/>
                <a:gd name="T1" fmla="*/ 1 h 81"/>
                <a:gd name="T2" fmla="*/ 3 w 81"/>
                <a:gd name="T3" fmla="*/ 2 h 81"/>
                <a:gd name="T4" fmla="*/ 2 w 81"/>
                <a:gd name="T5" fmla="*/ 2 h 81"/>
                <a:gd name="T6" fmla="*/ 2 w 81"/>
                <a:gd name="T7" fmla="*/ 3 h 81"/>
                <a:gd name="T8" fmla="*/ 1 w 81"/>
                <a:gd name="T9" fmla="*/ 3 h 81"/>
                <a:gd name="T10" fmla="*/ 1 w 81"/>
                <a:gd name="T11" fmla="*/ 3 h 81"/>
                <a:gd name="T12" fmla="*/ 1 w 81"/>
                <a:gd name="T13" fmla="*/ 3 h 81"/>
                <a:gd name="T14" fmla="*/ 0 w 81"/>
                <a:gd name="T15" fmla="*/ 2 h 81"/>
                <a:gd name="T16" fmla="*/ 0 w 81"/>
                <a:gd name="T17" fmla="*/ 2 h 81"/>
                <a:gd name="T18" fmla="*/ 0 w 81"/>
                <a:gd name="T19" fmla="*/ 1 h 81"/>
                <a:gd name="T20" fmla="*/ 0 w 81"/>
                <a:gd name="T21" fmla="*/ 1 h 81"/>
                <a:gd name="T22" fmla="*/ 1 w 81"/>
                <a:gd name="T23" fmla="*/ 0 h 81"/>
                <a:gd name="T24" fmla="*/ 1 w 81"/>
                <a:gd name="T25" fmla="*/ 0 h 81"/>
                <a:gd name="T26" fmla="*/ 1 w 81"/>
                <a:gd name="T27" fmla="*/ 0 h 81"/>
                <a:gd name="T28" fmla="*/ 2 w 81"/>
                <a:gd name="T29" fmla="*/ 0 h 81"/>
                <a:gd name="T30" fmla="*/ 2 w 81"/>
                <a:gd name="T31" fmla="*/ 1 h 81"/>
                <a:gd name="T32" fmla="*/ 3 w 81"/>
                <a:gd name="T33" fmla="*/ 1 h 81"/>
                <a:gd name="T34" fmla="*/ 2 w 81"/>
                <a:gd name="T35" fmla="*/ 1 h 81"/>
                <a:gd name="T36" fmla="*/ 2 w 81"/>
                <a:gd name="T37" fmla="*/ 1 h 81"/>
                <a:gd name="T38" fmla="*/ 1 w 81"/>
                <a:gd name="T39" fmla="*/ 1 h 81"/>
                <a:gd name="T40" fmla="*/ 1 w 81"/>
                <a:gd name="T41" fmla="*/ 1 h 81"/>
                <a:gd name="T42" fmla="*/ 1 w 81"/>
                <a:gd name="T43" fmla="*/ 1 h 81"/>
                <a:gd name="T44" fmla="*/ 1 w 81"/>
                <a:gd name="T45" fmla="*/ 1 h 81"/>
                <a:gd name="T46" fmla="*/ 1 w 81"/>
                <a:gd name="T47" fmla="*/ 2 h 81"/>
                <a:gd name="T48" fmla="*/ 1 w 81"/>
                <a:gd name="T49" fmla="*/ 1 h 81"/>
                <a:gd name="T50" fmla="*/ 1 w 81"/>
                <a:gd name="T51" fmla="*/ 2 h 81"/>
                <a:gd name="T52" fmla="*/ 1 w 81"/>
                <a:gd name="T53" fmla="*/ 2 h 81"/>
                <a:gd name="T54" fmla="*/ 1 w 81"/>
                <a:gd name="T55" fmla="*/ 2 h 81"/>
                <a:gd name="T56" fmla="*/ 1 w 81"/>
                <a:gd name="T57" fmla="*/ 2 h 81"/>
                <a:gd name="T58" fmla="*/ 2 w 81"/>
                <a:gd name="T59" fmla="*/ 2 h 81"/>
                <a:gd name="T60" fmla="*/ 2 w 81"/>
                <a:gd name="T61" fmla="*/ 2 h 81"/>
                <a:gd name="T62" fmla="*/ 2 w 81"/>
                <a:gd name="T63" fmla="*/ 1 h 81"/>
                <a:gd name="T64" fmla="*/ 2 w 81"/>
                <a:gd name="T65" fmla="*/ 2 h 81"/>
                <a:gd name="T66" fmla="*/ 2 w 81"/>
                <a:gd name="T67" fmla="*/ 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81"/>
                <a:gd name="T104" fmla="*/ 81 w 81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81">
                  <a:moveTo>
                    <a:pt x="80" y="38"/>
                  </a:moveTo>
                  <a:cubicBezTo>
                    <a:pt x="81" y="39"/>
                    <a:pt x="81" y="42"/>
                    <a:pt x="80" y="43"/>
                  </a:cubicBezTo>
                  <a:lnTo>
                    <a:pt x="71" y="65"/>
                  </a:lnTo>
                  <a:cubicBezTo>
                    <a:pt x="70" y="67"/>
                    <a:pt x="69" y="69"/>
                    <a:pt x="67" y="70"/>
                  </a:cubicBezTo>
                  <a:lnTo>
                    <a:pt x="44" y="80"/>
                  </a:lnTo>
                  <a:cubicBezTo>
                    <a:pt x="42" y="81"/>
                    <a:pt x="39" y="81"/>
                    <a:pt x="37" y="80"/>
                  </a:cubicBezTo>
                  <a:lnTo>
                    <a:pt x="15" y="70"/>
                  </a:lnTo>
                  <a:cubicBezTo>
                    <a:pt x="13" y="69"/>
                    <a:pt x="12" y="68"/>
                    <a:pt x="11" y="66"/>
                  </a:cubicBezTo>
                  <a:lnTo>
                    <a:pt x="1" y="44"/>
                  </a:lnTo>
                  <a:cubicBezTo>
                    <a:pt x="0" y="42"/>
                    <a:pt x="0" y="39"/>
                    <a:pt x="1" y="37"/>
                  </a:cubicBezTo>
                  <a:lnTo>
                    <a:pt x="11" y="14"/>
                  </a:lnTo>
                  <a:cubicBezTo>
                    <a:pt x="12" y="12"/>
                    <a:pt x="14" y="11"/>
                    <a:pt x="15" y="10"/>
                  </a:cubicBezTo>
                  <a:lnTo>
                    <a:pt x="37" y="1"/>
                  </a:lnTo>
                  <a:cubicBezTo>
                    <a:pt x="39" y="0"/>
                    <a:pt x="41" y="0"/>
                    <a:pt x="43" y="1"/>
                  </a:cubicBezTo>
                  <a:lnTo>
                    <a:pt x="66" y="10"/>
                  </a:lnTo>
                  <a:cubicBezTo>
                    <a:pt x="68" y="11"/>
                    <a:pt x="70" y="12"/>
                    <a:pt x="71" y="15"/>
                  </a:cubicBezTo>
                  <a:lnTo>
                    <a:pt x="80" y="38"/>
                  </a:lnTo>
                  <a:close/>
                  <a:moveTo>
                    <a:pt x="56" y="20"/>
                  </a:moveTo>
                  <a:lnTo>
                    <a:pt x="61" y="25"/>
                  </a:lnTo>
                  <a:lnTo>
                    <a:pt x="38" y="16"/>
                  </a:lnTo>
                  <a:lnTo>
                    <a:pt x="43" y="16"/>
                  </a:lnTo>
                  <a:lnTo>
                    <a:pt x="21" y="25"/>
                  </a:lnTo>
                  <a:lnTo>
                    <a:pt x="26" y="21"/>
                  </a:lnTo>
                  <a:lnTo>
                    <a:pt x="16" y="44"/>
                  </a:lnTo>
                  <a:lnTo>
                    <a:pt x="16" y="37"/>
                  </a:lnTo>
                  <a:lnTo>
                    <a:pt x="26" y="59"/>
                  </a:lnTo>
                  <a:lnTo>
                    <a:pt x="22" y="55"/>
                  </a:lnTo>
                  <a:lnTo>
                    <a:pt x="44" y="65"/>
                  </a:lnTo>
                  <a:lnTo>
                    <a:pt x="37" y="65"/>
                  </a:lnTo>
                  <a:lnTo>
                    <a:pt x="60" y="55"/>
                  </a:lnTo>
                  <a:lnTo>
                    <a:pt x="56" y="59"/>
                  </a:lnTo>
                  <a:lnTo>
                    <a:pt x="65" y="37"/>
                  </a:lnTo>
                  <a:lnTo>
                    <a:pt x="65" y="43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30"/>
            <p:cNvSpPr>
              <a:spLocks noEditPoints="1"/>
            </p:cNvSpPr>
            <p:nvPr/>
          </p:nvSpPr>
          <p:spPr bwMode="auto">
            <a:xfrm>
              <a:off x="4027" y="2844"/>
              <a:ext cx="46" cy="47"/>
            </a:xfrm>
            <a:custGeom>
              <a:avLst/>
              <a:gdLst>
                <a:gd name="T0" fmla="*/ 5 w 145"/>
                <a:gd name="T1" fmla="*/ 3 h 145"/>
                <a:gd name="T2" fmla="*/ 4 w 145"/>
                <a:gd name="T3" fmla="*/ 4 h 145"/>
                <a:gd name="T4" fmla="*/ 4 w 145"/>
                <a:gd name="T5" fmla="*/ 4 h 145"/>
                <a:gd name="T6" fmla="*/ 3 w 145"/>
                <a:gd name="T7" fmla="*/ 5 h 145"/>
                <a:gd name="T8" fmla="*/ 2 w 145"/>
                <a:gd name="T9" fmla="*/ 5 h 145"/>
                <a:gd name="T10" fmla="*/ 1 w 145"/>
                <a:gd name="T11" fmla="*/ 5 h 145"/>
                <a:gd name="T12" fmla="*/ 1 w 145"/>
                <a:gd name="T13" fmla="*/ 4 h 145"/>
                <a:gd name="T14" fmla="*/ 0 w 145"/>
                <a:gd name="T15" fmla="*/ 3 h 145"/>
                <a:gd name="T16" fmla="*/ 0 w 145"/>
                <a:gd name="T17" fmla="*/ 2 h 145"/>
                <a:gd name="T18" fmla="*/ 0 w 145"/>
                <a:gd name="T19" fmla="*/ 2 h 145"/>
                <a:gd name="T20" fmla="*/ 1 w 145"/>
                <a:gd name="T21" fmla="*/ 1 h 145"/>
                <a:gd name="T22" fmla="*/ 2 w 145"/>
                <a:gd name="T23" fmla="*/ 0 h 145"/>
                <a:gd name="T24" fmla="*/ 2 w 145"/>
                <a:gd name="T25" fmla="*/ 0 h 145"/>
                <a:gd name="T26" fmla="*/ 3 w 145"/>
                <a:gd name="T27" fmla="*/ 0 h 145"/>
                <a:gd name="T28" fmla="*/ 4 w 145"/>
                <a:gd name="T29" fmla="*/ 1 h 145"/>
                <a:gd name="T30" fmla="*/ 4 w 145"/>
                <a:gd name="T31" fmla="*/ 2 h 145"/>
                <a:gd name="T32" fmla="*/ 4 w 145"/>
                <a:gd name="T33" fmla="*/ 2 h 145"/>
                <a:gd name="T34" fmla="*/ 3 w 145"/>
                <a:gd name="T35" fmla="*/ 1 h 145"/>
                <a:gd name="T36" fmla="*/ 3 w 145"/>
                <a:gd name="T37" fmla="*/ 1 h 145"/>
                <a:gd name="T38" fmla="*/ 2 w 145"/>
                <a:gd name="T39" fmla="*/ 1 h 145"/>
                <a:gd name="T40" fmla="*/ 2 w 145"/>
                <a:gd name="T41" fmla="*/ 1 h 145"/>
                <a:gd name="T42" fmla="*/ 1 w 145"/>
                <a:gd name="T43" fmla="*/ 1 h 145"/>
                <a:gd name="T44" fmla="*/ 1 w 145"/>
                <a:gd name="T45" fmla="*/ 2 h 145"/>
                <a:gd name="T46" fmla="*/ 1 w 145"/>
                <a:gd name="T47" fmla="*/ 3 h 145"/>
                <a:gd name="T48" fmla="*/ 1 w 145"/>
                <a:gd name="T49" fmla="*/ 3 h 145"/>
                <a:gd name="T50" fmla="*/ 1 w 145"/>
                <a:gd name="T51" fmla="*/ 4 h 145"/>
                <a:gd name="T52" fmla="*/ 2 w 145"/>
                <a:gd name="T53" fmla="*/ 4 h 145"/>
                <a:gd name="T54" fmla="*/ 2 w 145"/>
                <a:gd name="T55" fmla="*/ 5 h 145"/>
                <a:gd name="T56" fmla="*/ 3 w 145"/>
                <a:gd name="T57" fmla="*/ 4 h 145"/>
                <a:gd name="T58" fmla="*/ 3 w 145"/>
                <a:gd name="T59" fmla="*/ 4 h 145"/>
                <a:gd name="T60" fmla="*/ 4 w 145"/>
                <a:gd name="T61" fmla="*/ 3 h 145"/>
                <a:gd name="T62" fmla="*/ 4 w 145"/>
                <a:gd name="T63" fmla="*/ 2 h 145"/>
                <a:gd name="T64" fmla="*/ 4 w 145"/>
                <a:gd name="T65" fmla="*/ 2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45"/>
                <a:gd name="T101" fmla="*/ 145 w 145"/>
                <a:gd name="T102" fmla="*/ 145 h 1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45">
                  <a:moveTo>
                    <a:pt x="144" y="71"/>
                  </a:move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2"/>
                  </a:lnTo>
                  <a:cubicBezTo>
                    <a:pt x="125" y="123"/>
                    <a:pt x="124" y="124"/>
                    <a:pt x="123" y="124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4"/>
                  </a:lnTo>
                  <a:cubicBezTo>
                    <a:pt x="22" y="123"/>
                    <a:pt x="21" y="123"/>
                    <a:pt x="21" y="122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lose/>
                  <a:moveTo>
                    <a:pt x="124" y="49"/>
                  </a:move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lnTo>
                    <a:pt x="20" y="93"/>
                  </a:lnTo>
                  <a:lnTo>
                    <a:pt x="34" y="113"/>
                  </a:lnTo>
                  <a:lnTo>
                    <a:pt x="32" y="111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1"/>
                  </a:lnTo>
                  <a:lnTo>
                    <a:pt x="112" y="113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31"/>
            <p:cNvSpPr>
              <a:spLocks noEditPoints="1"/>
            </p:cNvSpPr>
            <p:nvPr/>
          </p:nvSpPr>
          <p:spPr bwMode="auto">
            <a:xfrm>
              <a:off x="4186" y="2754"/>
              <a:ext cx="66" cy="68"/>
            </a:xfrm>
            <a:custGeom>
              <a:avLst/>
              <a:gdLst>
                <a:gd name="T0" fmla="*/ 7 w 209"/>
                <a:gd name="T1" fmla="*/ 4 h 209"/>
                <a:gd name="T2" fmla="*/ 6 w 209"/>
                <a:gd name="T3" fmla="*/ 5 h 209"/>
                <a:gd name="T4" fmla="*/ 6 w 209"/>
                <a:gd name="T5" fmla="*/ 6 h 209"/>
                <a:gd name="T6" fmla="*/ 4 w 209"/>
                <a:gd name="T7" fmla="*/ 7 h 209"/>
                <a:gd name="T8" fmla="*/ 3 w 209"/>
                <a:gd name="T9" fmla="*/ 7 h 209"/>
                <a:gd name="T10" fmla="*/ 2 w 209"/>
                <a:gd name="T11" fmla="*/ 7 h 209"/>
                <a:gd name="T12" fmla="*/ 1 w 209"/>
                <a:gd name="T13" fmla="*/ 6 h 209"/>
                <a:gd name="T14" fmla="*/ 0 w 209"/>
                <a:gd name="T15" fmla="*/ 5 h 209"/>
                <a:gd name="T16" fmla="*/ 0 w 209"/>
                <a:gd name="T17" fmla="*/ 4 h 209"/>
                <a:gd name="T18" fmla="*/ 0 w 209"/>
                <a:gd name="T19" fmla="*/ 2 h 209"/>
                <a:gd name="T20" fmla="*/ 1 w 209"/>
                <a:gd name="T21" fmla="*/ 1 h 209"/>
                <a:gd name="T22" fmla="*/ 2 w 209"/>
                <a:gd name="T23" fmla="*/ 0 h 209"/>
                <a:gd name="T24" fmla="*/ 3 w 209"/>
                <a:gd name="T25" fmla="*/ 0 h 209"/>
                <a:gd name="T26" fmla="*/ 5 w 209"/>
                <a:gd name="T27" fmla="*/ 0 h 209"/>
                <a:gd name="T28" fmla="*/ 6 w 209"/>
                <a:gd name="T29" fmla="*/ 1 h 209"/>
                <a:gd name="T30" fmla="*/ 6 w 209"/>
                <a:gd name="T31" fmla="*/ 2 h 209"/>
                <a:gd name="T32" fmla="*/ 6 w 209"/>
                <a:gd name="T33" fmla="*/ 2 h 209"/>
                <a:gd name="T34" fmla="*/ 5 w 209"/>
                <a:gd name="T35" fmla="*/ 1 h 209"/>
                <a:gd name="T36" fmla="*/ 4 w 209"/>
                <a:gd name="T37" fmla="*/ 1 h 209"/>
                <a:gd name="T38" fmla="*/ 3 w 209"/>
                <a:gd name="T39" fmla="*/ 1 h 209"/>
                <a:gd name="T40" fmla="*/ 2 w 209"/>
                <a:gd name="T41" fmla="*/ 1 h 209"/>
                <a:gd name="T42" fmla="*/ 1 w 209"/>
                <a:gd name="T43" fmla="*/ 2 h 209"/>
                <a:gd name="T44" fmla="*/ 1 w 209"/>
                <a:gd name="T45" fmla="*/ 2 h 209"/>
                <a:gd name="T46" fmla="*/ 1 w 209"/>
                <a:gd name="T47" fmla="*/ 4 h 209"/>
                <a:gd name="T48" fmla="*/ 1 w 209"/>
                <a:gd name="T49" fmla="*/ 5 h 209"/>
                <a:gd name="T50" fmla="*/ 1 w 209"/>
                <a:gd name="T51" fmla="*/ 6 h 209"/>
                <a:gd name="T52" fmla="*/ 2 w 209"/>
                <a:gd name="T53" fmla="*/ 7 h 209"/>
                <a:gd name="T54" fmla="*/ 3 w 209"/>
                <a:gd name="T55" fmla="*/ 7 h 209"/>
                <a:gd name="T56" fmla="*/ 4 w 209"/>
                <a:gd name="T57" fmla="*/ 7 h 209"/>
                <a:gd name="T58" fmla="*/ 5 w 209"/>
                <a:gd name="T59" fmla="*/ 6 h 209"/>
                <a:gd name="T60" fmla="*/ 6 w 209"/>
                <a:gd name="T61" fmla="*/ 5 h 209"/>
                <a:gd name="T62" fmla="*/ 6 w 209"/>
                <a:gd name="T63" fmla="*/ 4 h 209"/>
                <a:gd name="T64" fmla="*/ 6 w 209"/>
                <a:gd name="T65" fmla="*/ 2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209"/>
                <a:gd name="T101" fmla="*/ 209 w 209"/>
                <a:gd name="T102" fmla="*/ 209 h 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Rectangle 33"/>
            <p:cNvSpPr>
              <a:spLocks noChangeArrowheads="1"/>
            </p:cNvSpPr>
            <p:nvPr/>
          </p:nvSpPr>
          <p:spPr bwMode="auto">
            <a:xfrm>
              <a:off x="4143" y="2246"/>
              <a:ext cx="11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 dirty="0">
                  <a:solidFill>
                    <a:srgbClr val="000000"/>
                  </a:solidFill>
                  <a:latin typeface="Comic Sans MS" pitchFamily="66" charset="0"/>
                </a:rPr>
                <a:t>Scheduling and</a:t>
              </a:r>
            </a:p>
            <a:p>
              <a:r>
                <a:rPr lang="en-US" sz="2100" b="0" dirty="0">
                  <a:solidFill>
                    <a:srgbClr val="000000"/>
                  </a:solidFill>
                  <a:latin typeface="Comic Sans MS" pitchFamily="66" charset="0"/>
                </a:rPr>
                <a:t>Routing</a:t>
              </a:r>
              <a:endParaRPr lang="en-US" dirty="0"/>
            </a:p>
          </p:txBody>
        </p:sp>
        <p:sp>
          <p:nvSpPr>
            <p:cNvPr id="26656" name="Freeform 34"/>
            <p:cNvSpPr>
              <a:spLocks noEditPoints="1"/>
            </p:cNvSpPr>
            <p:nvPr/>
          </p:nvSpPr>
          <p:spPr bwMode="auto">
            <a:xfrm>
              <a:off x="4058" y="3616"/>
              <a:ext cx="41" cy="419"/>
            </a:xfrm>
            <a:custGeom>
              <a:avLst/>
              <a:gdLst>
                <a:gd name="T0" fmla="*/ 26 w 41"/>
                <a:gd name="T1" fmla="*/ 0 h 419"/>
                <a:gd name="T2" fmla="*/ 26 w 41"/>
                <a:gd name="T3" fmla="*/ 385 h 419"/>
                <a:gd name="T4" fmla="*/ 16 w 41"/>
                <a:gd name="T5" fmla="*/ 385 h 419"/>
                <a:gd name="T6" fmla="*/ 16 w 41"/>
                <a:gd name="T7" fmla="*/ 0 h 419"/>
                <a:gd name="T8" fmla="*/ 26 w 41"/>
                <a:gd name="T9" fmla="*/ 0 h 419"/>
                <a:gd name="T10" fmla="*/ 41 w 41"/>
                <a:gd name="T11" fmla="*/ 377 h 419"/>
                <a:gd name="T12" fmla="*/ 21 w 41"/>
                <a:gd name="T13" fmla="*/ 419 h 419"/>
                <a:gd name="T14" fmla="*/ 0 w 41"/>
                <a:gd name="T15" fmla="*/ 377 h 419"/>
                <a:gd name="T16" fmla="*/ 41 w 41"/>
                <a:gd name="T17" fmla="*/ 37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419"/>
                <a:gd name="T29" fmla="*/ 41 w 41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419">
                  <a:moveTo>
                    <a:pt x="26" y="0"/>
                  </a:moveTo>
                  <a:lnTo>
                    <a:pt x="26" y="385"/>
                  </a:lnTo>
                  <a:lnTo>
                    <a:pt x="16" y="385"/>
                  </a:lnTo>
                  <a:lnTo>
                    <a:pt x="16" y="0"/>
                  </a:lnTo>
                  <a:lnTo>
                    <a:pt x="26" y="0"/>
                  </a:lnTo>
                  <a:close/>
                  <a:moveTo>
                    <a:pt x="41" y="377"/>
                  </a:moveTo>
                  <a:lnTo>
                    <a:pt x="21" y="419"/>
                  </a:lnTo>
                  <a:lnTo>
                    <a:pt x="0" y="377"/>
                  </a:lnTo>
                  <a:lnTo>
                    <a:pt x="41" y="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5"/>
            <p:cNvSpPr>
              <a:spLocks noEditPoints="1"/>
            </p:cNvSpPr>
            <p:nvPr/>
          </p:nvSpPr>
          <p:spPr bwMode="auto">
            <a:xfrm>
              <a:off x="5276" y="3616"/>
              <a:ext cx="40" cy="419"/>
            </a:xfrm>
            <a:custGeom>
              <a:avLst/>
              <a:gdLst>
                <a:gd name="T0" fmla="*/ 25 w 40"/>
                <a:gd name="T1" fmla="*/ 0 h 419"/>
                <a:gd name="T2" fmla="*/ 25 w 40"/>
                <a:gd name="T3" fmla="*/ 385 h 419"/>
                <a:gd name="T4" fmla="*/ 15 w 40"/>
                <a:gd name="T5" fmla="*/ 385 h 419"/>
                <a:gd name="T6" fmla="*/ 15 w 40"/>
                <a:gd name="T7" fmla="*/ 0 h 419"/>
                <a:gd name="T8" fmla="*/ 25 w 40"/>
                <a:gd name="T9" fmla="*/ 0 h 419"/>
                <a:gd name="T10" fmla="*/ 40 w 40"/>
                <a:gd name="T11" fmla="*/ 377 h 419"/>
                <a:gd name="T12" fmla="*/ 20 w 40"/>
                <a:gd name="T13" fmla="*/ 419 h 419"/>
                <a:gd name="T14" fmla="*/ 0 w 40"/>
                <a:gd name="T15" fmla="*/ 377 h 419"/>
                <a:gd name="T16" fmla="*/ 40 w 40"/>
                <a:gd name="T17" fmla="*/ 37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19"/>
                <a:gd name="T29" fmla="*/ 40 w 40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19">
                  <a:moveTo>
                    <a:pt x="25" y="0"/>
                  </a:moveTo>
                  <a:lnTo>
                    <a:pt x="25" y="385"/>
                  </a:lnTo>
                  <a:lnTo>
                    <a:pt x="15" y="385"/>
                  </a:lnTo>
                  <a:lnTo>
                    <a:pt x="15" y="0"/>
                  </a:lnTo>
                  <a:lnTo>
                    <a:pt x="25" y="0"/>
                  </a:lnTo>
                  <a:close/>
                  <a:moveTo>
                    <a:pt x="40" y="377"/>
                  </a:moveTo>
                  <a:lnTo>
                    <a:pt x="20" y="419"/>
                  </a:lnTo>
                  <a:lnTo>
                    <a:pt x="0" y="377"/>
                  </a:lnTo>
                  <a:lnTo>
                    <a:pt x="40" y="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Rectangle 36"/>
            <p:cNvSpPr>
              <a:spLocks noChangeArrowheads="1"/>
            </p:cNvSpPr>
            <p:nvPr/>
          </p:nvSpPr>
          <p:spPr bwMode="auto">
            <a:xfrm>
              <a:off x="4170" y="3660"/>
              <a:ext cx="1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endParaRPr lang="en-US"/>
            </a:p>
          </p:txBody>
        </p:sp>
        <p:sp>
          <p:nvSpPr>
            <p:cNvPr id="26659" name="Rectangle 37"/>
            <p:cNvSpPr>
              <a:spLocks noChangeArrowheads="1"/>
            </p:cNvSpPr>
            <p:nvPr/>
          </p:nvSpPr>
          <p:spPr bwMode="auto">
            <a:xfrm>
              <a:off x="4267" y="3765"/>
              <a:ext cx="10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6660" name="Rectangle 38"/>
            <p:cNvSpPr>
              <a:spLocks noChangeArrowheads="1"/>
            </p:cNvSpPr>
            <p:nvPr/>
          </p:nvSpPr>
          <p:spPr bwMode="auto">
            <a:xfrm>
              <a:off x="5380" y="3663"/>
              <a:ext cx="19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endParaRPr lang="en-US"/>
            </a:p>
          </p:txBody>
        </p:sp>
        <p:sp>
          <p:nvSpPr>
            <p:cNvPr id="26661" name="Rectangle 39"/>
            <p:cNvSpPr>
              <a:spLocks noChangeArrowheads="1"/>
            </p:cNvSpPr>
            <p:nvPr/>
          </p:nvSpPr>
          <p:spPr bwMode="auto">
            <a:xfrm>
              <a:off x="5476" y="3748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mic Sans MS" pitchFamily="66" charset="0"/>
                </a:rPr>
                <a:t>J</a:t>
              </a:r>
              <a:endParaRPr lang="en-US"/>
            </a:p>
          </p:txBody>
        </p:sp>
        <p:sp>
          <p:nvSpPr>
            <p:cNvPr id="26662" name="Freeform 40"/>
            <p:cNvSpPr>
              <a:spLocks noEditPoints="1"/>
            </p:cNvSpPr>
            <p:nvPr/>
          </p:nvSpPr>
          <p:spPr bwMode="auto">
            <a:xfrm>
              <a:off x="4139" y="1014"/>
              <a:ext cx="41" cy="419"/>
            </a:xfrm>
            <a:custGeom>
              <a:avLst/>
              <a:gdLst>
                <a:gd name="T0" fmla="*/ 26 w 41"/>
                <a:gd name="T1" fmla="*/ 0 h 419"/>
                <a:gd name="T2" fmla="*/ 26 w 41"/>
                <a:gd name="T3" fmla="*/ 384 h 419"/>
                <a:gd name="T4" fmla="*/ 16 w 41"/>
                <a:gd name="T5" fmla="*/ 384 h 419"/>
                <a:gd name="T6" fmla="*/ 16 w 41"/>
                <a:gd name="T7" fmla="*/ 0 h 419"/>
                <a:gd name="T8" fmla="*/ 26 w 41"/>
                <a:gd name="T9" fmla="*/ 0 h 419"/>
                <a:gd name="T10" fmla="*/ 41 w 41"/>
                <a:gd name="T11" fmla="*/ 377 h 419"/>
                <a:gd name="T12" fmla="*/ 21 w 41"/>
                <a:gd name="T13" fmla="*/ 419 h 419"/>
                <a:gd name="T14" fmla="*/ 0 w 41"/>
                <a:gd name="T15" fmla="*/ 377 h 419"/>
                <a:gd name="T16" fmla="*/ 41 w 41"/>
                <a:gd name="T17" fmla="*/ 37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419"/>
                <a:gd name="T29" fmla="*/ 41 w 41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419">
                  <a:moveTo>
                    <a:pt x="26" y="0"/>
                  </a:moveTo>
                  <a:lnTo>
                    <a:pt x="26" y="384"/>
                  </a:lnTo>
                  <a:lnTo>
                    <a:pt x="16" y="384"/>
                  </a:lnTo>
                  <a:lnTo>
                    <a:pt x="16" y="0"/>
                  </a:lnTo>
                  <a:lnTo>
                    <a:pt x="26" y="0"/>
                  </a:lnTo>
                  <a:close/>
                  <a:moveTo>
                    <a:pt x="41" y="377"/>
                  </a:moveTo>
                  <a:lnTo>
                    <a:pt x="21" y="419"/>
                  </a:lnTo>
                  <a:lnTo>
                    <a:pt x="0" y="377"/>
                  </a:lnTo>
                  <a:lnTo>
                    <a:pt x="41" y="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41"/>
            <p:cNvSpPr>
              <a:spLocks noEditPoints="1"/>
            </p:cNvSpPr>
            <p:nvPr/>
          </p:nvSpPr>
          <p:spPr bwMode="auto">
            <a:xfrm>
              <a:off x="5194" y="1014"/>
              <a:ext cx="41" cy="419"/>
            </a:xfrm>
            <a:custGeom>
              <a:avLst/>
              <a:gdLst>
                <a:gd name="T0" fmla="*/ 26 w 41"/>
                <a:gd name="T1" fmla="*/ 0 h 419"/>
                <a:gd name="T2" fmla="*/ 26 w 41"/>
                <a:gd name="T3" fmla="*/ 384 h 419"/>
                <a:gd name="T4" fmla="*/ 16 w 41"/>
                <a:gd name="T5" fmla="*/ 384 h 419"/>
                <a:gd name="T6" fmla="*/ 16 w 41"/>
                <a:gd name="T7" fmla="*/ 0 h 419"/>
                <a:gd name="T8" fmla="*/ 26 w 41"/>
                <a:gd name="T9" fmla="*/ 0 h 419"/>
                <a:gd name="T10" fmla="*/ 41 w 41"/>
                <a:gd name="T11" fmla="*/ 377 h 419"/>
                <a:gd name="T12" fmla="*/ 21 w 41"/>
                <a:gd name="T13" fmla="*/ 419 h 419"/>
                <a:gd name="T14" fmla="*/ 0 w 41"/>
                <a:gd name="T15" fmla="*/ 377 h 419"/>
                <a:gd name="T16" fmla="*/ 41 w 41"/>
                <a:gd name="T17" fmla="*/ 37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419"/>
                <a:gd name="T29" fmla="*/ 41 w 41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419">
                  <a:moveTo>
                    <a:pt x="26" y="0"/>
                  </a:moveTo>
                  <a:lnTo>
                    <a:pt x="26" y="384"/>
                  </a:lnTo>
                  <a:lnTo>
                    <a:pt x="16" y="384"/>
                  </a:lnTo>
                  <a:lnTo>
                    <a:pt x="16" y="0"/>
                  </a:lnTo>
                  <a:lnTo>
                    <a:pt x="26" y="0"/>
                  </a:lnTo>
                  <a:close/>
                  <a:moveTo>
                    <a:pt x="41" y="377"/>
                  </a:moveTo>
                  <a:lnTo>
                    <a:pt x="21" y="419"/>
                  </a:lnTo>
                  <a:lnTo>
                    <a:pt x="0" y="377"/>
                  </a:lnTo>
                  <a:lnTo>
                    <a:pt x="41" y="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Rectangle 42"/>
            <p:cNvSpPr>
              <a:spLocks noChangeArrowheads="1"/>
            </p:cNvSpPr>
            <p:nvPr/>
          </p:nvSpPr>
          <p:spPr bwMode="auto">
            <a:xfrm>
              <a:off x="4253" y="910"/>
              <a:ext cx="1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/>
            </a:p>
          </p:txBody>
        </p:sp>
        <p:sp>
          <p:nvSpPr>
            <p:cNvPr id="26665" name="Rectangle 43"/>
            <p:cNvSpPr>
              <a:spLocks noChangeArrowheads="1"/>
            </p:cNvSpPr>
            <p:nvPr/>
          </p:nvSpPr>
          <p:spPr bwMode="auto">
            <a:xfrm>
              <a:off x="4345" y="1015"/>
              <a:ext cx="10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6666" name="Rectangle 44"/>
            <p:cNvSpPr>
              <a:spLocks noChangeArrowheads="1"/>
            </p:cNvSpPr>
            <p:nvPr/>
          </p:nvSpPr>
          <p:spPr bwMode="auto">
            <a:xfrm>
              <a:off x="5309" y="910"/>
              <a:ext cx="1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/>
            </a:p>
          </p:txBody>
        </p:sp>
        <p:sp>
          <p:nvSpPr>
            <p:cNvPr id="26667" name="Rectangle 45"/>
            <p:cNvSpPr>
              <a:spLocks noChangeArrowheads="1"/>
            </p:cNvSpPr>
            <p:nvPr/>
          </p:nvSpPr>
          <p:spPr bwMode="auto">
            <a:xfrm>
              <a:off x="5400" y="994"/>
              <a:ext cx="1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mic Sans MS" pitchFamily="66" charset="0"/>
                </a:rPr>
                <a:t>I</a:t>
              </a:r>
              <a:endParaRPr lang="en-US"/>
            </a:p>
          </p:txBody>
        </p:sp>
        <p:sp>
          <p:nvSpPr>
            <p:cNvPr id="26668" name="Rectangle 46"/>
            <p:cNvSpPr>
              <a:spLocks noChangeArrowheads="1"/>
            </p:cNvSpPr>
            <p:nvPr/>
          </p:nvSpPr>
          <p:spPr bwMode="auto">
            <a:xfrm>
              <a:off x="4049" y="307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/>
            </a:p>
          </p:txBody>
        </p:sp>
        <p:sp>
          <p:nvSpPr>
            <p:cNvPr id="26669" name="Rectangle 47"/>
            <p:cNvSpPr>
              <a:spLocks noChangeArrowheads="1"/>
            </p:cNvSpPr>
            <p:nvPr/>
          </p:nvSpPr>
          <p:spPr bwMode="auto">
            <a:xfrm>
              <a:off x="4180" y="3172"/>
              <a:ext cx="9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/>
            </a:p>
          </p:txBody>
        </p:sp>
        <p:sp>
          <p:nvSpPr>
            <p:cNvPr id="26670" name="Rectangle 48"/>
            <p:cNvSpPr>
              <a:spLocks noChangeArrowheads="1"/>
            </p:cNvSpPr>
            <p:nvPr/>
          </p:nvSpPr>
          <p:spPr bwMode="auto">
            <a:xfrm>
              <a:off x="5225" y="307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/>
            </a:p>
          </p:txBody>
        </p:sp>
        <p:sp>
          <p:nvSpPr>
            <p:cNvPr id="26671" name="Rectangle 49"/>
            <p:cNvSpPr>
              <a:spLocks noChangeArrowheads="1"/>
            </p:cNvSpPr>
            <p:nvPr/>
          </p:nvSpPr>
          <p:spPr bwMode="auto">
            <a:xfrm>
              <a:off x="5357" y="3172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mic Sans MS" pitchFamily="66" charset="0"/>
                </a:rPr>
                <a:t>J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The Customer Optimization Problem</a:t>
            </a:r>
          </a:p>
        </p:txBody>
      </p:sp>
      <p:pic>
        <p:nvPicPr>
          <p:cNvPr id="1029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2688592"/>
              </p:ext>
            </p:extLst>
          </p:nvPr>
        </p:nvGraphicFramePr>
        <p:xfrm>
          <a:off x="19050" y="1143000"/>
          <a:ext cx="5907088" cy="1527175"/>
        </p:xfrm>
        <a:graphic>
          <a:graphicData uri="http://schemas.openxmlformats.org/presentationml/2006/ole">
            <p:oleObj spid="_x0000_s1061" name="Equation" r:id="rId11" imgW="2997000" imgH="774360" progId="">
              <p:embed/>
            </p:oleObj>
          </a:graphicData>
        </a:graphic>
      </p:graphicFrame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28600" y="3810000"/>
            <a:ext cx="5922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u="sng">
                <a:latin typeface="Comic Sans MS" pitchFamily="66" charset="0"/>
              </a:rPr>
              <a:t>Scheduling:</a:t>
            </a:r>
            <a:r>
              <a:rPr lang="en-US" b="0">
                <a:latin typeface="Comic Sans MS" pitchFamily="66" charset="0"/>
              </a:rPr>
              <a:t>  Generalized c</a:t>
            </a:r>
            <a:r>
              <a:rPr lang="en-US" b="0">
                <a:latin typeface="Comic Sans MS" pitchFamily="66" charset="0"/>
                <a:sym typeface="Mathematica1" pitchFamily="2" charset="2"/>
              </a:rPr>
              <a:t> policy</a:t>
            </a:r>
            <a:r>
              <a:rPr lang="en-US" b="0">
                <a:latin typeface="Comic Sans MS" pitchFamily="66" charset="0"/>
              </a:rPr>
              <a:t> </a:t>
            </a:r>
          </a:p>
          <a:p>
            <a:r>
              <a:rPr lang="en-US" b="0">
                <a:latin typeface="Comic Sans MS" pitchFamily="66" charset="0"/>
              </a:rPr>
              <a:t>Admit to service a customer from class </a:t>
            </a: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6490038"/>
              </p:ext>
            </p:extLst>
          </p:nvPr>
        </p:nvGraphicFramePr>
        <p:xfrm>
          <a:off x="668338" y="5084763"/>
          <a:ext cx="5153025" cy="1081087"/>
        </p:xfrm>
        <a:graphic>
          <a:graphicData uri="http://schemas.openxmlformats.org/presentationml/2006/ole">
            <p:oleObj spid="_x0000_s1062" name="Equation" r:id="rId12" imgW="2425680" imgH="507960" progId="">
              <p:embed/>
            </p:oleObj>
          </a:graphicData>
        </a:graphic>
      </p:graphicFrame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28600" y="2895600"/>
            <a:ext cx="5273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u="sng">
                <a:latin typeface="Comic Sans MS" pitchFamily="66" charset="0"/>
              </a:rPr>
              <a:t>Routing:</a:t>
            </a:r>
            <a:r>
              <a:rPr lang="en-US" b="0">
                <a:latin typeface="Comic Sans MS" pitchFamily="66" charset="0"/>
              </a:rPr>
              <a:t>  According to the Fastest-</a:t>
            </a:r>
          </a:p>
          <a:p>
            <a:r>
              <a:rPr lang="en-US" b="0">
                <a:latin typeface="Comic Sans MS" pitchFamily="66" charset="0"/>
              </a:rPr>
              <a:t>Server-First (FSF)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The Fairness Issue</a:t>
            </a:r>
          </a:p>
        </p:txBody>
      </p:sp>
      <p:pic>
        <p:nvPicPr>
          <p:cNvPr id="2052" name="Picture 1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175000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0"/>
          <p:cNvSpPr>
            <a:spLocks noChangeArrowheads="1"/>
          </p:cNvSpPr>
          <p:nvPr/>
        </p:nvSpPr>
        <p:spPr bwMode="auto">
          <a:xfrm>
            <a:off x="304800" y="914400"/>
            <a:ext cx="871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Comic Sans MS" pitchFamily="66" charset="0"/>
              </a:rPr>
              <a:t>Gurvich and Whitt (2009) show the aforementioned policy </a:t>
            </a:r>
          </a:p>
          <a:p>
            <a:r>
              <a:rPr lang="en-US" b="0">
                <a:latin typeface="Comic Sans MS" pitchFamily="66" charset="0"/>
              </a:rPr>
              <a:t>is asymptotically optimal with respect to the finite horizon </a:t>
            </a:r>
          </a:p>
          <a:p>
            <a:r>
              <a:rPr lang="en-US" b="0">
                <a:latin typeface="Comic Sans MS" pitchFamily="66" charset="0"/>
              </a:rPr>
              <a:t>cost criterion as the number of servers becomes large</a:t>
            </a:r>
          </a:p>
        </p:txBody>
      </p:sp>
      <p:pic>
        <p:nvPicPr>
          <p:cNvPr id="45061" name="Picture 5" descr="A Content Woman Holding A Steaming Mug Of Coffee Clipar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A Content Woman Holding A Steaming Mug Of Coffee Clipar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A Content Woman Holding A Steaming Mug Of Coffee Clipar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582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istockphoto_5565298_customer_service_woma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763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istockphoto_7201203-customer-service-ma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4800" y="2286000"/>
            <a:ext cx="860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BUT … </a:t>
            </a:r>
            <a:r>
              <a:rPr lang="en-US" b="0">
                <a:latin typeface="Comic Sans MS" pitchFamily="66" charset="0"/>
              </a:rPr>
              <a:t>idleness is mostly experienced by the slow servers.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This is unfair.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3429000"/>
            <a:ext cx="2084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Slow servers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Fast servers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>
            <a:off x="3200400" y="3657600"/>
            <a:ext cx="381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5562600" y="4038600"/>
            <a:ext cx="5334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4876800"/>
            <a:ext cx="192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>
                <a:latin typeface="Comic Sans MS" pitchFamily="66" charset="0"/>
              </a:rPr>
              <a:t>Do we care?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5440363"/>
            <a:ext cx="8108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b="0">
                <a:latin typeface="Comic Sans MS" pitchFamily="66" charset="0"/>
              </a:rPr>
              <a:t>Perceived injustice amongst employees leads to low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      employee satisfaction and hampers performance.</a:t>
            </a:r>
          </a:p>
          <a:p>
            <a:pPr eaLnBrk="1" hangingPunct="1">
              <a:buFontTx/>
              <a:buAutoNum type="arabicPeriod" startAt="2"/>
            </a:pPr>
            <a:r>
              <a:rPr lang="en-US" b="0">
                <a:latin typeface="Comic Sans MS" pitchFamily="66" charset="0"/>
              </a:rPr>
              <a:t>Call centers care, and prefer “fair” routing policies.</a:t>
            </a:r>
          </a:p>
          <a:p>
            <a:pPr eaLnBrk="1" hangingPunct="1"/>
            <a:r>
              <a:rPr lang="en-US" b="0">
                <a:latin typeface="Comic Sans MS" pitchFamily="66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Quality of Service is Important, but...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752600"/>
            <a:ext cx="32004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0099"/>
                </a:solidFill>
                <a:latin typeface="Comic Sans MS" pitchFamily="66" charset="0"/>
              </a:rPr>
              <a:t>So is employee satisfaction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76400"/>
            <a:ext cx="5343525" cy="4275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MONY@OAAGCONFUVWXYL45" val="2840"/>
  <p:tag name="DEFAULTDISPLAYSOURCE" val="\documentclass{article}\pagestyle{empty}&#10;\begin{document}&#10;&#10;\end{document}&#10;"/>
  <p:tag name="EMBEDFONTS" val="1"/>
  <p:tag name="FIRSTTOMMY@MQ1EOJWVASFKL7EV" val="2843"/>
  <p:tag name="FIRSTADMINISTRATOR@E6VMQ9QFUVWXY596" val="28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2  env TPENV1  fore 0  back 16777215  eqnno 2"/>
  <p:tag name="FILENAME" val="TP_tmp"/>
  <p:tag name="ORIGWIDTH" val="1"/>
  <p:tag name="PICTUREFILESIZE" val="1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3"/>
  <p:tag name="FILENAME" val="TP_tmp"/>
  <p:tag name="ORIGWIDTH" val="1"/>
  <p:tag name="PICTUREFILESIZE" val="19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2&gt;\mu_1  template TPT1  env TPENV1  fore 0  back 16777215  eqnno 1"/>
  <p:tag name="FILENAME" val="TP_tmp"/>
  <p:tag name="ORIGWIDTH" val="1"/>
  <p:tag name="PICTUREFILESIZE" val="256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1459</Words>
  <Application>Microsoft Office PowerPoint</Application>
  <PresentationFormat>On-screen Show (4:3)</PresentationFormat>
  <Paragraphs>288</Paragraphs>
  <Slides>39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Comic Sans MS</vt:lpstr>
      <vt:lpstr>cmmi10</vt:lpstr>
      <vt:lpstr>cmr7</vt:lpstr>
      <vt:lpstr>cmmi8</vt:lpstr>
      <vt:lpstr>cmr10</vt:lpstr>
      <vt:lpstr>cmmi7</vt:lpstr>
      <vt:lpstr>cmsy7</vt:lpstr>
      <vt:lpstr>cmsy10</vt:lpstr>
      <vt:lpstr>cmr5</vt:lpstr>
      <vt:lpstr>cmsy5</vt:lpstr>
      <vt:lpstr>cmex10</vt:lpstr>
      <vt:lpstr>cmmi5</vt:lpstr>
      <vt:lpstr>Symbol</vt:lpstr>
      <vt:lpstr>Mathematica1</vt:lpstr>
      <vt:lpstr>Calibri</vt:lpstr>
      <vt:lpstr>Default Design</vt:lpstr>
      <vt:lpstr>Equation</vt:lpstr>
      <vt:lpstr>Blind Fair Routing  in  Large-Scale Service Systems</vt:lpstr>
      <vt:lpstr>Motivation: Large Call Centers</vt:lpstr>
      <vt:lpstr>A Call Center</vt:lpstr>
      <vt:lpstr>Call Center Management: Why is it important?</vt:lpstr>
      <vt:lpstr>The Multiskill Queueing Model</vt:lpstr>
      <vt:lpstr>The Customer Optimization Problem</vt:lpstr>
      <vt:lpstr>The Fairness Issue</vt:lpstr>
      <vt:lpstr>Quality of Service is Important, but...</vt:lpstr>
      <vt:lpstr>So is employee satisfaction</vt:lpstr>
      <vt:lpstr>The Fairness Optimization Problem</vt:lpstr>
      <vt:lpstr>Slide 11</vt:lpstr>
      <vt:lpstr>Literature Review</vt:lpstr>
      <vt:lpstr>The Fairness Problem Solution Outline</vt:lpstr>
      <vt:lpstr>The Fairness Problem Solution Outline</vt:lpstr>
      <vt:lpstr>The QED Limit Regime</vt:lpstr>
      <vt:lpstr>Resource Pooling Assumption</vt:lpstr>
      <vt:lpstr>Asymptotically Efficiency Controls</vt:lpstr>
      <vt:lpstr>Determining the Approximating Problem</vt:lpstr>
      <vt:lpstr>Diffusion Control Problem (DCP)</vt:lpstr>
      <vt:lpstr>DCP Solution: Separability</vt:lpstr>
      <vt:lpstr>DCP Solution: Separability – two separate problems</vt:lpstr>
      <vt:lpstr>The DCP Solution: Separability</vt:lpstr>
      <vt:lpstr>Policy Translation: The TR-Gc Policy</vt:lpstr>
      <vt:lpstr>We conjecture that the TR-Gc policy is asymptotically optimal  BUT …</vt:lpstr>
      <vt:lpstr>The Fairness Problem Solution Outline</vt:lpstr>
      <vt:lpstr>The Longest Weighted Idleness FFIR-Gcµ Policy</vt:lpstr>
      <vt:lpstr>In order to advocate use of the FFIR-Gcµ Policy…</vt:lpstr>
      <vt:lpstr>Asymptotic Performance of LWI-Gc</vt:lpstr>
      <vt:lpstr>The One-Dimensional Limit Process</vt:lpstr>
      <vt:lpstr>The Fairness Problem Solution Outline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Fairness over time (Which is the appropriate fairness constraint?) </vt:lpstr>
      <vt:lpstr>Summary</vt:lpstr>
    </vt:vector>
  </TitlesOfParts>
  <Company>University of Southern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and Control of a Single Server Queue with Abandonments</dc:title>
  <dc:creator>Marshall School of Business</dc:creator>
  <cp:lastModifiedBy>Ward</cp:lastModifiedBy>
  <cp:revision>363</cp:revision>
  <dcterms:created xsi:type="dcterms:W3CDTF">2006-11-06T01:20:46Z</dcterms:created>
  <dcterms:modified xsi:type="dcterms:W3CDTF">2012-03-21T14:25:42Z</dcterms:modified>
</cp:coreProperties>
</file>