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80" r:id="rId6"/>
    <p:sldId id="281" r:id="rId7"/>
    <p:sldId id="316" r:id="rId8"/>
    <p:sldId id="287" r:id="rId9"/>
    <p:sldId id="289" r:id="rId10"/>
    <p:sldId id="290" r:id="rId11"/>
    <p:sldId id="294" r:id="rId12"/>
    <p:sldId id="295" r:id="rId13"/>
    <p:sldId id="296" r:id="rId14"/>
    <p:sldId id="297" r:id="rId15"/>
    <p:sldId id="298" r:id="rId16"/>
    <p:sldId id="300" r:id="rId17"/>
    <p:sldId id="260" r:id="rId18"/>
    <p:sldId id="301" r:id="rId19"/>
    <p:sldId id="302" r:id="rId20"/>
    <p:sldId id="317" r:id="rId21"/>
    <p:sldId id="263" r:id="rId22"/>
    <p:sldId id="304" r:id="rId23"/>
    <p:sldId id="305" r:id="rId24"/>
    <p:sldId id="306" r:id="rId25"/>
    <p:sldId id="308" r:id="rId26"/>
    <p:sldId id="307" r:id="rId27"/>
    <p:sldId id="309" r:id="rId28"/>
    <p:sldId id="311" r:id="rId29"/>
    <p:sldId id="310" r:id="rId30"/>
    <p:sldId id="313" r:id="rId31"/>
    <p:sldId id="312" r:id="rId32"/>
    <p:sldId id="275" r:id="rId33"/>
    <p:sldId id="314" r:id="rId34"/>
    <p:sldId id="276" r:id="rId35"/>
    <p:sldId id="277" r:id="rId36"/>
    <p:sldId id="278" r:id="rId37"/>
    <p:sldId id="315" r:id="rId38"/>
    <p:sldId id="265" r:id="rId39"/>
    <p:sldId id="272" r:id="rId40"/>
    <p:sldId id="273" r:id="rId41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35658914728682E-2"/>
          <c:y val="0.11941090696996209"/>
          <c:w val="0.89705198308544765"/>
          <c:h val="0.6797892971711868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-1</c:v>
                </c:pt>
                <c:pt idx="1">
                  <c:v>0</c:v>
                </c:pt>
                <c:pt idx="2">
                  <c:v>1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0.04</c:v>
                </c:pt>
                <c:pt idx="1">
                  <c:v>0.04</c:v>
                </c:pt>
                <c:pt idx="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1664"/>
        <c:axId val="34483584"/>
      </c:scatterChart>
      <c:valAx>
        <c:axId val="34481664"/>
        <c:scaling>
          <c:orientation val="minMax"/>
          <c:max val="1.5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i="0" dirty="0" err="1" smtClean="0">
                    <a:latin typeface="Times New Roman" pitchFamily="18" charset="0"/>
                    <a:cs typeface="Times New Roman" pitchFamily="18" charset="0"/>
                  </a:rPr>
                  <a:t>ast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i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64781496062992128"/>
              <c:y val="0.72200131233595799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4483584"/>
        <c:crosses val="autoZero"/>
        <c:crossBetween val="midCat"/>
        <c:majorUnit val="30"/>
        <c:minorUnit val="30"/>
      </c:valAx>
      <c:valAx>
        <c:axId val="34483584"/>
        <c:scaling>
          <c:orientation val="minMax"/>
          <c:max val="1"/>
          <c:min val="-0.30000000000000004"/>
        </c:scaling>
        <c:delete val="0"/>
        <c:axPos val="l"/>
        <c:numFmt formatCode="General" sourceLinked="1"/>
        <c:majorTickMark val="none"/>
        <c:minorTickMark val="none"/>
        <c:tickLblPos val="none"/>
        <c:crossAx val="3448166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35658914728682E-2"/>
          <c:y val="9.8247094113235844E-2"/>
          <c:w val="0.87390383493729951"/>
          <c:h val="0.566032370953630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-1.5</c:v>
                </c:pt>
                <c:pt idx="1">
                  <c:v>-0.5</c:v>
                </c:pt>
                <c:pt idx="2">
                  <c:v>0.5</c:v>
                </c:pt>
                <c:pt idx="3">
                  <c:v>1.5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0.05</c:v>
                </c:pt>
                <c:pt idx="2">
                  <c:v>0.05</c:v>
                </c:pt>
                <c:pt idx="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23776"/>
        <c:axId val="36205312"/>
      </c:scatterChart>
      <c:valAx>
        <c:axId val="34523776"/>
        <c:scaling>
          <c:orientation val="minMax"/>
          <c:max val="1.5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1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800" b="1" i="1" u="none" strike="noStrike" baseline="-25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1800" b="1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800" b="1" i="1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800" b="1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75400444736074657"/>
              <c:y val="0.59501687289088867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6205312"/>
        <c:crosses val="autoZero"/>
        <c:crossBetween val="midCat"/>
        <c:majorUnit val="30"/>
        <c:minorUnit val="30"/>
      </c:valAx>
      <c:valAx>
        <c:axId val="36205312"/>
        <c:scaling>
          <c:orientation val="minMax"/>
          <c:max val="1"/>
          <c:min val="-0.30000000000000004"/>
        </c:scaling>
        <c:delete val="0"/>
        <c:axPos val="l"/>
        <c:numFmt formatCode="General" sourceLinked="1"/>
        <c:majorTickMark val="none"/>
        <c:minorTickMark val="none"/>
        <c:tickLblPos val="none"/>
        <c:crossAx val="34523776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ko-KR" altLang="en-US" sz="2400"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836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0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8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6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6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727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8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5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2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65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774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374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0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4" Type="http://schemas.openxmlformats.org/officeDocument/2006/relationships/image" Target="../media/image1.jp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0.jpeg"/><Relationship Id="rId16" Type="http://schemas.openxmlformats.org/officeDocument/2006/relationships/image" Target="../media/image22.jp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5.jpg"/><Relationship Id="rId19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image" Target="../media/image9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8.gif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" Type="http://schemas.openxmlformats.org/officeDocument/2006/relationships/image" Target="../media/image10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5.jpg"/><Relationship Id="rId19" Type="http://schemas.openxmlformats.org/officeDocument/2006/relationships/image" Target="../media/image26.png"/><Relationship Id="rId4" Type="http://schemas.openxmlformats.org/officeDocument/2006/relationships/image" Target="../media/image1.jpg"/><Relationship Id="rId9" Type="http://schemas.openxmlformats.org/officeDocument/2006/relationships/image" Target="../media/image9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5" Type="http://schemas.openxmlformats.org/officeDocument/2006/relationships/image" Target="../media/image33.png"/><Relationship Id="rId2" Type="http://schemas.openxmlformats.org/officeDocument/2006/relationships/image" Target="../media/image10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24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31.png"/><Relationship Id="rId10" Type="http://schemas.openxmlformats.org/officeDocument/2006/relationships/image" Target="../media/image15.jpg"/><Relationship Id="rId19" Type="http://schemas.openxmlformats.org/officeDocument/2006/relationships/image" Target="../media/image26.png"/><Relationship Id="rId4" Type="http://schemas.openxmlformats.org/officeDocument/2006/relationships/image" Target="../media/image1.jpg"/><Relationship Id="rId9" Type="http://schemas.openxmlformats.org/officeDocument/2006/relationships/image" Target="../media/image9.png"/><Relationship Id="rId14" Type="http://schemas.openxmlformats.org/officeDocument/2006/relationships/image" Target="../media/image20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26" Type="http://schemas.openxmlformats.org/officeDocument/2006/relationships/image" Target="../media/image35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5" Type="http://schemas.openxmlformats.org/officeDocument/2006/relationships/image" Target="../media/image34.png"/><Relationship Id="rId2" Type="http://schemas.openxmlformats.org/officeDocument/2006/relationships/image" Target="../media/image10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24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31.png"/><Relationship Id="rId10" Type="http://schemas.openxmlformats.org/officeDocument/2006/relationships/image" Target="../media/image15.jpg"/><Relationship Id="rId19" Type="http://schemas.openxmlformats.org/officeDocument/2006/relationships/image" Target="../media/image26.png"/><Relationship Id="rId4" Type="http://schemas.openxmlformats.org/officeDocument/2006/relationships/image" Target="../media/image1.jpg"/><Relationship Id="rId9" Type="http://schemas.openxmlformats.org/officeDocument/2006/relationships/image" Target="../media/image9.png"/><Relationship Id="rId14" Type="http://schemas.openxmlformats.org/officeDocument/2006/relationships/image" Target="../media/image20.png"/><Relationship Id="rId2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3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153400" cy="1470025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2500" dirty="0" smtClean="0"/>
              <a:t>Distributed Storage for Intermittent Energy Sources: Control Design and Performance Limits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352800"/>
            <a:ext cx="7010400" cy="2819400"/>
          </a:xfrm>
        </p:spPr>
        <p:txBody>
          <a:bodyPr>
            <a:normAutofit/>
          </a:bodyPr>
          <a:lstStyle/>
          <a:p>
            <a:pPr algn="ctr"/>
            <a:r>
              <a:rPr lang="en-US" sz="2200" dirty="0" err="1" smtClean="0"/>
              <a:t>Yashodhan</a:t>
            </a:r>
            <a:r>
              <a:rPr lang="en-US" sz="2200" dirty="0" smtClean="0"/>
              <a:t> </a:t>
            </a:r>
            <a:r>
              <a:rPr lang="en-US" sz="2200" dirty="0" err="1" smtClean="0"/>
              <a:t>Kanoria</a:t>
            </a:r>
            <a:endParaRPr lang="en-US" sz="2200" dirty="0" smtClean="0"/>
          </a:p>
          <a:p>
            <a:pPr algn="ctr"/>
            <a:r>
              <a:rPr lang="en-US" sz="2200" dirty="0" smtClean="0"/>
              <a:t>Stanford University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Joint work with:</a:t>
            </a:r>
          </a:p>
          <a:p>
            <a:pPr algn="ctr"/>
            <a:r>
              <a:rPr lang="en-US" sz="2000" dirty="0" smtClean="0"/>
              <a:t>Andrea </a:t>
            </a:r>
            <a:r>
              <a:rPr lang="en-US" sz="2000" dirty="0" err="1" smtClean="0"/>
              <a:t>Montanari</a:t>
            </a:r>
            <a:r>
              <a:rPr lang="en-US" sz="2000" dirty="0" smtClean="0"/>
              <a:t>, David </a:t>
            </a:r>
            <a:r>
              <a:rPr lang="en-US" sz="2000" dirty="0" err="1" smtClean="0"/>
              <a:t>Tse</a:t>
            </a:r>
            <a:r>
              <a:rPr lang="en-US" sz="2000" dirty="0" smtClean="0"/>
              <a:t> and </a:t>
            </a:r>
            <a:r>
              <a:rPr lang="en-US" sz="2000" dirty="0" err="1" smtClean="0"/>
              <a:t>Baosen</a:t>
            </a:r>
            <a:r>
              <a:rPr lang="en-US" sz="2000" dirty="0" smtClean="0"/>
              <a:t> Zhang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3024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4220" y="13725"/>
            <a:ext cx="1798986" cy="497186"/>
            <a:chOff x="2545328" y="4688514"/>
            <a:chExt cx="2745681" cy="7588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28" y="4704322"/>
              <a:ext cx="290812" cy="697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1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46" y="4688514"/>
              <a:ext cx="528709" cy="7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ind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061" r="-148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27769" y="1524285"/>
            <a:ext cx="6475914" cy="3473536"/>
            <a:chOff x="627769" y="1524285"/>
            <a:chExt cx="6475914" cy="347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61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0"/>
            </p:cNvCxnSpPr>
            <p:nvPr/>
          </p:nvCxnSpPr>
          <p:spPr bwMode="auto">
            <a:xfrm flipV="1">
              <a:off x="1217963" y="3705988"/>
              <a:ext cx="383138" cy="3095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670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3"/>
            </p:cNvCxnSpPr>
            <p:nvPr/>
          </p:nvCxnSpPr>
          <p:spPr bwMode="auto">
            <a:xfrm>
              <a:off x="3361334" y="2439051"/>
              <a:ext cx="633687" cy="33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8" idx="2"/>
            </p:cNvCxnSpPr>
            <p:nvPr/>
          </p:nvCxnSpPr>
          <p:spPr bwMode="auto">
            <a:xfrm>
              <a:off x="5442442" y="1893617"/>
              <a:ext cx="471553" cy="195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0" idx="0"/>
            </p:cNvCxnSpPr>
            <p:nvPr/>
          </p:nvCxnSpPr>
          <p:spPr bwMode="auto">
            <a:xfrm flipV="1">
              <a:off x="6476669" y="4112055"/>
              <a:ext cx="627014" cy="5164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41" y="3962999"/>
            <a:ext cx="4155769" cy="25018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84" y="4126283"/>
            <a:ext cx="3395558" cy="22514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88656" y="1573190"/>
            <a:ext cx="6636604" cy="2421405"/>
            <a:chOff x="1088656" y="1573190"/>
            <a:chExt cx="6636604" cy="242140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56" y="3057351"/>
              <a:ext cx="493655" cy="49365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555" y="2176395"/>
              <a:ext cx="493655" cy="49365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720" y="1573190"/>
              <a:ext cx="493655" cy="49365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05" y="3500940"/>
              <a:ext cx="493655" cy="493655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97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4220" y="13725"/>
            <a:ext cx="1798986" cy="497186"/>
            <a:chOff x="2545328" y="4688514"/>
            <a:chExt cx="2745681" cy="7588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28" y="4704322"/>
              <a:ext cx="290812" cy="697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1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46" y="4688514"/>
              <a:ext cx="528709" cy="7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ind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061" r="-148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27769" y="1524285"/>
            <a:ext cx="6475914" cy="3473536"/>
            <a:chOff x="627769" y="1524285"/>
            <a:chExt cx="6475914" cy="347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61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0"/>
            </p:cNvCxnSpPr>
            <p:nvPr/>
          </p:nvCxnSpPr>
          <p:spPr bwMode="auto">
            <a:xfrm flipV="1">
              <a:off x="1217963" y="3705988"/>
              <a:ext cx="383138" cy="3095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670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3"/>
            </p:cNvCxnSpPr>
            <p:nvPr/>
          </p:nvCxnSpPr>
          <p:spPr bwMode="auto">
            <a:xfrm>
              <a:off x="3361334" y="2439051"/>
              <a:ext cx="633687" cy="33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8" idx="2"/>
            </p:cNvCxnSpPr>
            <p:nvPr/>
          </p:nvCxnSpPr>
          <p:spPr bwMode="auto">
            <a:xfrm>
              <a:off x="5442442" y="1893617"/>
              <a:ext cx="471553" cy="195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0" idx="0"/>
            </p:cNvCxnSpPr>
            <p:nvPr/>
          </p:nvCxnSpPr>
          <p:spPr bwMode="auto">
            <a:xfrm flipV="1">
              <a:off x="6476669" y="4112055"/>
              <a:ext cx="627014" cy="5164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29" y="4802539"/>
            <a:ext cx="751521" cy="751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0" y="496805"/>
            <a:ext cx="493655" cy="4936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727987" y="4836675"/>
                <a:ext cx="14848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ast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87" y="4836675"/>
                <a:ext cx="1484894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139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02377" y="1159145"/>
            <a:ext cx="7977314" cy="2797928"/>
            <a:chOff x="302377" y="1159145"/>
            <a:chExt cx="7977314" cy="27979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73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1282628" y="3379697"/>
              <a:ext cx="318473" cy="197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H="1">
              <a:off x="4067883" y="226758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695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 bwMode="auto">
            <a:xfrm flipH="1">
              <a:off x="6070113" y="159335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 bwMode="auto">
            <a:xfrm flipH="1">
              <a:off x="7176545" y="3536814"/>
              <a:ext cx="431255" cy="4202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01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4220" y="13725"/>
            <a:ext cx="1798986" cy="497186"/>
            <a:chOff x="2545328" y="4688514"/>
            <a:chExt cx="2745681" cy="7588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28" y="4704322"/>
              <a:ext cx="290812" cy="697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1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46" y="4688514"/>
              <a:ext cx="528709" cy="7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ind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061" r="-148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27769" y="1524285"/>
            <a:ext cx="6475914" cy="3473536"/>
            <a:chOff x="627769" y="1524285"/>
            <a:chExt cx="6475914" cy="347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61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0"/>
            </p:cNvCxnSpPr>
            <p:nvPr/>
          </p:nvCxnSpPr>
          <p:spPr bwMode="auto">
            <a:xfrm flipV="1">
              <a:off x="1217963" y="3705988"/>
              <a:ext cx="383138" cy="3095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670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3"/>
            </p:cNvCxnSpPr>
            <p:nvPr/>
          </p:nvCxnSpPr>
          <p:spPr bwMode="auto">
            <a:xfrm>
              <a:off x="3361334" y="2439051"/>
              <a:ext cx="633687" cy="33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8" idx="2"/>
            </p:cNvCxnSpPr>
            <p:nvPr/>
          </p:nvCxnSpPr>
          <p:spPr bwMode="auto">
            <a:xfrm>
              <a:off x="5442442" y="1893617"/>
              <a:ext cx="471553" cy="195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0" idx="0"/>
            </p:cNvCxnSpPr>
            <p:nvPr/>
          </p:nvCxnSpPr>
          <p:spPr bwMode="auto">
            <a:xfrm flipV="1">
              <a:off x="6476669" y="4112055"/>
              <a:ext cx="627014" cy="5164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0" y="496805"/>
            <a:ext cx="493655" cy="49365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2377" y="1159145"/>
            <a:ext cx="7977314" cy="2797928"/>
            <a:chOff x="302377" y="1159145"/>
            <a:chExt cx="7977314" cy="27979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73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1282628" y="3379697"/>
              <a:ext cx="318473" cy="197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H="1">
              <a:off x="4067883" y="226758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695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 bwMode="auto">
            <a:xfrm flipH="1">
              <a:off x="6070113" y="159335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 bwMode="auto">
            <a:xfrm flipH="1">
              <a:off x="7176545" y="3536814"/>
              <a:ext cx="431255" cy="4202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ast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5"/>
          <a:stretch/>
        </p:blipFill>
        <p:spPr>
          <a:xfrm>
            <a:off x="2059840" y="4216309"/>
            <a:ext cx="3810000" cy="234956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763151" y="2190162"/>
            <a:ext cx="5294818" cy="1804433"/>
            <a:chOff x="1763151" y="2190162"/>
            <a:chExt cx="5294818" cy="1804433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1763151" y="2870025"/>
              <a:ext cx="2187834" cy="7440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4170926" y="2878801"/>
              <a:ext cx="2859895" cy="1115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6059719" y="2217872"/>
              <a:ext cx="998250" cy="17126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157071" y="2190162"/>
              <a:ext cx="1743069" cy="623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674625" y="2076745"/>
            <a:ext cx="4629595" cy="1721587"/>
            <a:chOff x="2674625" y="2076745"/>
            <a:chExt cx="4629595" cy="17215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928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333" r="-992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8333" r="-992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/>
            <p:cNvGrpSpPr/>
            <p:nvPr/>
          </p:nvGrpSpPr>
          <p:grpSpPr>
            <a:xfrm rot="4200000">
              <a:off x="2914504" y="3139251"/>
              <a:ext cx="204929" cy="94867"/>
              <a:chOff x="1300575" y="5478165"/>
              <a:chExt cx="419615" cy="194251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 rot="4200000">
              <a:off x="4852734" y="2496253"/>
              <a:ext cx="204929" cy="94867"/>
              <a:chOff x="1300575" y="5478165"/>
              <a:chExt cx="419615" cy="194251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 rot="9000000">
              <a:off x="6468286" y="3061570"/>
              <a:ext cx="204929" cy="94867"/>
              <a:chOff x="1300575" y="5478165"/>
              <a:chExt cx="419615" cy="194251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 rot="6600000">
              <a:off x="5358169" y="3332404"/>
              <a:ext cx="204929" cy="94867"/>
              <a:chOff x="1300575" y="5478165"/>
              <a:chExt cx="419615" cy="194251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9" name="TextBox 78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68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4220" y="13725"/>
            <a:ext cx="1798986" cy="497186"/>
            <a:chOff x="2545328" y="4688514"/>
            <a:chExt cx="2745681" cy="7588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28" y="4704322"/>
              <a:ext cx="290812" cy="697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1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46" y="4688514"/>
              <a:ext cx="528709" cy="7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ind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061" r="-148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27769" y="1524285"/>
            <a:ext cx="6475914" cy="3473536"/>
            <a:chOff x="627769" y="1524285"/>
            <a:chExt cx="6475914" cy="347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61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0"/>
            </p:cNvCxnSpPr>
            <p:nvPr/>
          </p:nvCxnSpPr>
          <p:spPr bwMode="auto">
            <a:xfrm flipV="1">
              <a:off x="1217963" y="3705988"/>
              <a:ext cx="383138" cy="3095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670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3"/>
            </p:cNvCxnSpPr>
            <p:nvPr/>
          </p:nvCxnSpPr>
          <p:spPr bwMode="auto">
            <a:xfrm>
              <a:off x="3361334" y="2439051"/>
              <a:ext cx="633687" cy="33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8" idx="2"/>
            </p:cNvCxnSpPr>
            <p:nvPr/>
          </p:nvCxnSpPr>
          <p:spPr bwMode="auto">
            <a:xfrm>
              <a:off x="5442442" y="1893617"/>
              <a:ext cx="471553" cy="195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0" idx="0"/>
            </p:cNvCxnSpPr>
            <p:nvPr/>
          </p:nvCxnSpPr>
          <p:spPr bwMode="auto">
            <a:xfrm flipV="1">
              <a:off x="6476669" y="4112055"/>
              <a:ext cx="627014" cy="5164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0" y="496805"/>
            <a:ext cx="493655" cy="49365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2377" y="1159145"/>
            <a:ext cx="7977314" cy="2797928"/>
            <a:chOff x="302377" y="1159145"/>
            <a:chExt cx="7977314" cy="27979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73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1282628" y="3379697"/>
              <a:ext cx="318473" cy="197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H="1">
              <a:off x="4067883" y="226758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695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 bwMode="auto">
            <a:xfrm flipH="1">
              <a:off x="6070113" y="159335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 bwMode="auto">
            <a:xfrm flipH="1">
              <a:off x="7176545" y="3536814"/>
              <a:ext cx="431255" cy="4202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ast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763151" y="2190162"/>
            <a:ext cx="5294818" cy="1804433"/>
            <a:chOff x="1763151" y="2190162"/>
            <a:chExt cx="5294818" cy="1804433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1763151" y="2870025"/>
              <a:ext cx="2187834" cy="7440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4170926" y="2878801"/>
              <a:ext cx="2859895" cy="1115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6059719" y="2217872"/>
              <a:ext cx="998250" cy="17126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157071" y="2190162"/>
              <a:ext cx="1743069" cy="623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674625" y="2076745"/>
            <a:ext cx="4629595" cy="1721587"/>
            <a:chOff x="2674625" y="2076745"/>
            <a:chExt cx="4629595" cy="17215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928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r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992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333" r="-992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/>
            <p:cNvGrpSpPr/>
            <p:nvPr/>
          </p:nvGrpSpPr>
          <p:grpSpPr>
            <a:xfrm rot="4200000">
              <a:off x="2914504" y="3139251"/>
              <a:ext cx="204929" cy="94867"/>
              <a:chOff x="1300575" y="5478165"/>
              <a:chExt cx="419615" cy="194251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 rot="4200000">
              <a:off x="4852734" y="2496253"/>
              <a:ext cx="204929" cy="94867"/>
              <a:chOff x="1300575" y="5478165"/>
              <a:chExt cx="419615" cy="194251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 rot="9000000">
              <a:off x="6468286" y="3061570"/>
              <a:ext cx="204929" cy="94867"/>
              <a:chOff x="1300575" y="5478165"/>
              <a:chExt cx="419615" cy="194251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 rot="6600000">
              <a:off x="5358169" y="3332404"/>
              <a:ext cx="204929" cy="94867"/>
              <a:chOff x="1300575" y="5478165"/>
              <a:chExt cx="419615" cy="194251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5" name="Group 74"/>
          <p:cNvGrpSpPr/>
          <p:nvPr/>
        </p:nvGrpSpPr>
        <p:grpSpPr>
          <a:xfrm>
            <a:off x="1991570" y="2004012"/>
            <a:ext cx="6516273" cy="2791098"/>
            <a:chOff x="1991570" y="2004012"/>
            <a:chExt cx="6516273" cy="2791098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70" y="4225181"/>
              <a:ext cx="368778" cy="56992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43" y="3466231"/>
              <a:ext cx="368778" cy="5699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7859" y="2004012"/>
              <a:ext cx="368778" cy="56992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65" y="3785120"/>
              <a:ext cx="368778" cy="56992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7" b="13727"/>
          <a:stretch/>
        </p:blipFill>
        <p:spPr>
          <a:xfrm>
            <a:off x="1915675" y="4871005"/>
            <a:ext cx="3863942" cy="17010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88799" y="36331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15906" y="40050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75852" y="28244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41199" y="37855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268306" y="41574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228252" y="29768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47226" y="22891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60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4220" y="13725"/>
            <a:ext cx="1798986" cy="497186"/>
            <a:chOff x="2545328" y="4688514"/>
            <a:chExt cx="2745681" cy="7588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28" y="4704322"/>
              <a:ext cx="290812" cy="697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1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46" y="4688514"/>
              <a:ext cx="528709" cy="7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ind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061" r="-148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27769" y="1524285"/>
            <a:ext cx="6475914" cy="3473536"/>
            <a:chOff x="627769" y="1524285"/>
            <a:chExt cx="6475914" cy="347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61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0"/>
            </p:cNvCxnSpPr>
            <p:nvPr/>
          </p:nvCxnSpPr>
          <p:spPr bwMode="auto">
            <a:xfrm flipV="1">
              <a:off x="1217963" y="3705988"/>
              <a:ext cx="383138" cy="3095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670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3"/>
            </p:cNvCxnSpPr>
            <p:nvPr/>
          </p:nvCxnSpPr>
          <p:spPr bwMode="auto">
            <a:xfrm>
              <a:off x="3361334" y="2439051"/>
              <a:ext cx="633687" cy="33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8" idx="2"/>
            </p:cNvCxnSpPr>
            <p:nvPr/>
          </p:nvCxnSpPr>
          <p:spPr bwMode="auto">
            <a:xfrm>
              <a:off x="5442442" y="1893617"/>
              <a:ext cx="471553" cy="195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0" idx="0"/>
            </p:cNvCxnSpPr>
            <p:nvPr/>
          </p:nvCxnSpPr>
          <p:spPr bwMode="auto">
            <a:xfrm flipV="1">
              <a:off x="6476669" y="4112055"/>
              <a:ext cx="627014" cy="5164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0" y="496805"/>
            <a:ext cx="493655" cy="49365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2377" y="1159145"/>
            <a:ext cx="7977314" cy="2797928"/>
            <a:chOff x="302377" y="1159145"/>
            <a:chExt cx="7977314" cy="27979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73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1282628" y="3379697"/>
              <a:ext cx="318473" cy="197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H="1">
              <a:off x="4067883" y="226758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695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 bwMode="auto">
            <a:xfrm flipH="1">
              <a:off x="6070113" y="159335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 bwMode="auto">
            <a:xfrm flipH="1">
              <a:off x="7176545" y="3536814"/>
              <a:ext cx="431255" cy="4202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ast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763151" y="2190162"/>
            <a:ext cx="5294818" cy="1804433"/>
            <a:chOff x="1763151" y="2190162"/>
            <a:chExt cx="5294818" cy="1804433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1763151" y="2870025"/>
              <a:ext cx="2187834" cy="7440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4170926" y="2878801"/>
              <a:ext cx="2859895" cy="1115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6059719" y="2217872"/>
              <a:ext cx="998250" cy="17126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157071" y="2190162"/>
              <a:ext cx="1743069" cy="623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674625" y="2076745"/>
            <a:ext cx="4629595" cy="1721587"/>
            <a:chOff x="2674625" y="2076745"/>
            <a:chExt cx="4629595" cy="17215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928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r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992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333" r="-992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/>
            <p:cNvGrpSpPr/>
            <p:nvPr/>
          </p:nvGrpSpPr>
          <p:grpSpPr>
            <a:xfrm rot="4200000">
              <a:off x="2914504" y="3139251"/>
              <a:ext cx="204929" cy="94867"/>
              <a:chOff x="1300575" y="5478165"/>
              <a:chExt cx="419615" cy="194251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 rot="4200000">
              <a:off x="4852734" y="2496253"/>
              <a:ext cx="204929" cy="94867"/>
              <a:chOff x="1300575" y="5478165"/>
              <a:chExt cx="419615" cy="194251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 rot="9000000">
              <a:off x="6468286" y="3061570"/>
              <a:ext cx="204929" cy="94867"/>
              <a:chOff x="1300575" y="5478165"/>
              <a:chExt cx="419615" cy="194251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 rot="6600000">
              <a:off x="5358169" y="3332404"/>
              <a:ext cx="204929" cy="94867"/>
              <a:chOff x="1300575" y="5478165"/>
              <a:chExt cx="419615" cy="194251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5" name="Group 74"/>
          <p:cNvGrpSpPr/>
          <p:nvPr/>
        </p:nvGrpSpPr>
        <p:grpSpPr>
          <a:xfrm>
            <a:off x="1991570" y="2004012"/>
            <a:ext cx="6516273" cy="2791098"/>
            <a:chOff x="1991570" y="2004012"/>
            <a:chExt cx="6516273" cy="2791098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70" y="4225181"/>
              <a:ext cx="368778" cy="56992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43" y="3466231"/>
              <a:ext cx="368778" cy="5699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7859" y="2004012"/>
              <a:ext cx="368778" cy="56992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65" y="3785120"/>
              <a:ext cx="368778" cy="569929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746825" y="1806975"/>
            <a:ext cx="6475916" cy="2608199"/>
            <a:chOff x="1746825" y="1806975"/>
            <a:chExt cx="6475916" cy="2608199"/>
          </a:xfrm>
        </p:grpSpPr>
        <p:cxnSp>
          <p:nvCxnSpPr>
            <p:cNvPr id="81" name="Straight Arrow Connector 80"/>
            <p:cNvCxnSpPr/>
            <p:nvPr/>
          </p:nvCxnSpPr>
          <p:spPr bwMode="auto">
            <a:xfrm flipH="1">
              <a:off x="3810632" y="2905474"/>
              <a:ext cx="184389" cy="5607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1746825" y="3705988"/>
              <a:ext cx="429134" cy="5191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6089900" y="2153677"/>
              <a:ext cx="967959" cy="1353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7206726" y="4021269"/>
              <a:ext cx="932339" cy="488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763704" y="3056886"/>
                  <a:ext cx="1160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04" y="3056886"/>
                  <a:ext cx="1160061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8197" r="-680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825925" y="3652973"/>
                  <a:ext cx="1154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925" y="3652973"/>
                  <a:ext cx="1154740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8197" r="-687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009397" y="1806975"/>
                  <a:ext cx="1160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397" y="1806975"/>
                  <a:ext cx="1160061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t="-8197" r="-684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062680" y="4045842"/>
                  <a:ext cx="1160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680" y="4045842"/>
                  <a:ext cx="1160061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t="-8333" r="-68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46" y="5320080"/>
            <a:ext cx="495159" cy="765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830" y="5478165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pushed into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4572000" y="5388415"/>
                <a:ext cx="15442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ave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88415"/>
                <a:ext cx="1544205" cy="584775"/>
              </a:xfrm>
              <a:prstGeom prst="rect">
                <a:avLst/>
              </a:prstGeom>
              <a:blipFill rotWithShape="1">
                <a:blip r:embed="rId25"/>
                <a:stretch>
                  <a:fillRect t="-13542" r="-130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931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4220" y="13725"/>
            <a:ext cx="1798986" cy="497186"/>
            <a:chOff x="2545328" y="4688514"/>
            <a:chExt cx="2745681" cy="7588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28" y="4704322"/>
              <a:ext cx="290812" cy="697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57" y="4879050"/>
                  <a:ext cx="563200" cy="4697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11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46" y="4688514"/>
              <a:ext cx="528709" cy="7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ind</m:t>
                        </m:r>
                      </m:oMath>
                    </m:oMathPara>
                  </a14:m>
                  <a:endParaRPr lang="en-US" sz="20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87" y="4836675"/>
                  <a:ext cx="1563022" cy="610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061" r="-148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27769" y="1524285"/>
            <a:ext cx="6475914" cy="3473536"/>
            <a:chOff x="627769" y="1524285"/>
            <a:chExt cx="6475914" cy="347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61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0"/>
            </p:cNvCxnSpPr>
            <p:nvPr/>
          </p:nvCxnSpPr>
          <p:spPr bwMode="auto">
            <a:xfrm flipV="1">
              <a:off x="1217963" y="3705988"/>
              <a:ext cx="383138" cy="3095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670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3"/>
            </p:cNvCxnSpPr>
            <p:nvPr/>
          </p:nvCxnSpPr>
          <p:spPr bwMode="auto">
            <a:xfrm>
              <a:off x="3361334" y="2439051"/>
              <a:ext cx="633687" cy="33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8" idx="2"/>
            </p:cNvCxnSpPr>
            <p:nvPr/>
          </p:nvCxnSpPr>
          <p:spPr bwMode="auto">
            <a:xfrm>
              <a:off x="5442442" y="1893617"/>
              <a:ext cx="471553" cy="195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0" idx="0"/>
            </p:cNvCxnSpPr>
            <p:nvPr/>
          </p:nvCxnSpPr>
          <p:spPr bwMode="auto">
            <a:xfrm flipV="1">
              <a:off x="6476669" y="4112055"/>
              <a:ext cx="627014" cy="5164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0" y="496805"/>
            <a:ext cx="493655" cy="49365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2377" y="1159145"/>
            <a:ext cx="7977314" cy="2797928"/>
            <a:chOff x="302377" y="1159145"/>
            <a:chExt cx="7977314" cy="27979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77" y="2979587"/>
                  <a:ext cx="108042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734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1282628" y="3379697"/>
              <a:ext cx="318473" cy="197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460" y="1833375"/>
                  <a:ext cx="113704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H="1">
              <a:off x="4067883" y="226758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690" y="1159145"/>
                  <a:ext cx="113704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695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 bwMode="auto">
            <a:xfrm flipH="1">
              <a:off x="6070113" y="1593355"/>
              <a:ext cx="80247" cy="4829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ast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48" y="3136704"/>
                  <a:ext cx="113704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333" r="-698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 bwMode="auto">
            <a:xfrm flipH="1">
              <a:off x="7176545" y="3536814"/>
              <a:ext cx="431255" cy="4202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ast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090" y="510660"/>
                <a:ext cx="1223488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763151" y="2190162"/>
            <a:ext cx="5294818" cy="1804433"/>
            <a:chOff x="1763151" y="2190162"/>
            <a:chExt cx="5294818" cy="1804433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1763151" y="2870025"/>
              <a:ext cx="2187834" cy="7440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4170926" y="2878801"/>
              <a:ext cx="2859895" cy="1115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6059719" y="2217872"/>
              <a:ext cx="998250" cy="17126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157071" y="2190162"/>
              <a:ext cx="1743069" cy="623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674625" y="2076745"/>
            <a:ext cx="4629595" cy="1721587"/>
            <a:chOff x="2674625" y="2076745"/>
            <a:chExt cx="4629595" cy="17215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625" y="3287353"/>
                  <a:ext cx="85376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928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05" y="2076745"/>
                  <a:ext cx="859081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333" r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39" y="2680193"/>
                  <a:ext cx="85908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992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475" y="3429000"/>
                  <a:ext cx="859081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333" r="-992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/>
            <p:cNvGrpSpPr/>
            <p:nvPr/>
          </p:nvGrpSpPr>
          <p:grpSpPr>
            <a:xfrm rot="4200000">
              <a:off x="2914504" y="3139251"/>
              <a:ext cx="204929" cy="94867"/>
              <a:chOff x="1300575" y="5478165"/>
              <a:chExt cx="419615" cy="194251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oup 63"/>
            <p:cNvGrpSpPr/>
            <p:nvPr/>
          </p:nvGrpSpPr>
          <p:grpSpPr>
            <a:xfrm rot="4200000">
              <a:off x="4852734" y="2496253"/>
              <a:ext cx="204929" cy="94867"/>
              <a:chOff x="1300575" y="5478165"/>
              <a:chExt cx="419615" cy="194251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 rot="9000000">
              <a:off x="6468286" y="3061570"/>
              <a:ext cx="204929" cy="94867"/>
              <a:chOff x="1300575" y="5478165"/>
              <a:chExt cx="419615" cy="194251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 rot="6600000">
              <a:off x="5358169" y="3332404"/>
              <a:ext cx="204929" cy="94867"/>
              <a:chOff x="1300575" y="5478165"/>
              <a:chExt cx="419615" cy="194251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300575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H="1" flipV="1">
                <a:off x="1518392" y="5478165"/>
                <a:ext cx="201798" cy="19425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5" name="Group 74"/>
          <p:cNvGrpSpPr/>
          <p:nvPr/>
        </p:nvGrpSpPr>
        <p:grpSpPr>
          <a:xfrm>
            <a:off x="1991570" y="2004012"/>
            <a:ext cx="6516273" cy="2791098"/>
            <a:chOff x="1991570" y="2004012"/>
            <a:chExt cx="6516273" cy="2791098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70" y="4225181"/>
              <a:ext cx="368778" cy="56992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43" y="3466231"/>
              <a:ext cx="368778" cy="5699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7859" y="2004012"/>
              <a:ext cx="368778" cy="56992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65" y="3785120"/>
              <a:ext cx="368778" cy="569929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746825" y="1806975"/>
            <a:ext cx="6475916" cy="2608199"/>
            <a:chOff x="1746825" y="1806975"/>
            <a:chExt cx="6475916" cy="2608199"/>
          </a:xfrm>
        </p:grpSpPr>
        <p:cxnSp>
          <p:nvCxnSpPr>
            <p:cNvPr id="81" name="Straight Arrow Connector 80"/>
            <p:cNvCxnSpPr/>
            <p:nvPr/>
          </p:nvCxnSpPr>
          <p:spPr bwMode="auto">
            <a:xfrm flipH="1">
              <a:off x="3810632" y="2905474"/>
              <a:ext cx="184389" cy="5607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1746825" y="3705988"/>
              <a:ext cx="429134" cy="5191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6089900" y="2153677"/>
              <a:ext cx="967959" cy="1353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7206726" y="4021269"/>
              <a:ext cx="932339" cy="488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763704" y="3056886"/>
                  <a:ext cx="1160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04" y="3056886"/>
                  <a:ext cx="1160061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8197" r="-680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825925" y="3652973"/>
                  <a:ext cx="1154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925" y="3652973"/>
                  <a:ext cx="1154740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8197" r="-687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009397" y="1806975"/>
                  <a:ext cx="1160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397" y="1806975"/>
                  <a:ext cx="1160061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t="-8197" r="-684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062680" y="4045842"/>
                  <a:ext cx="11600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ave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680" y="4045842"/>
                  <a:ext cx="1160061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t="-8333" r="-68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36503" y="5067564"/>
                <a:ext cx="2169387" cy="129397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Control inputs: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ast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ave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03" y="5067564"/>
                <a:ext cx="2169387" cy="1293971"/>
              </a:xfrm>
              <a:prstGeom prst="round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4092515" y="5098690"/>
                <a:ext cx="3818865" cy="13268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Dependent variables: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Flows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Storage buffers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15" y="5098690"/>
                <a:ext cx="3818865" cy="1326888"/>
              </a:xfrm>
              <a:prstGeom prst="round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113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Storage capacity constraints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200" b="0" dirty="0" smtClean="0">
                <a:solidFill>
                  <a:schemeClr val="accent2"/>
                </a:solidFill>
              </a:rPr>
              <a:t>Hard constraint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Transmission constraints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accent2"/>
                </a:solidFill>
              </a:rPr>
              <a:t>Soft constraint</a:t>
            </a:r>
            <a:endParaRPr lang="en-US" sz="2200" b="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6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ast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200" dirty="0" smtClean="0"/>
                  <a:t> Cost </a:t>
                </a:r>
                <a:r>
                  <a:rPr lang="en-US" sz="2200" dirty="0" smtClean="0"/>
                  <a:t>of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fast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generation</a:t>
                </a:r>
                <a:br>
                  <a:rPr lang="en-US" sz="2200" dirty="0" smtClean="0">
                    <a:solidFill>
                      <a:srgbClr val="FF0000"/>
                    </a:solidFill>
                  </a:rPr>
                </a:b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2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/>
                  <a:t>(free </a:t>
                </a:r>
                <a:r>
                  <a:rPr lang="en-US" sz="2000" dirty="0" smtClean="0"/>
                  <a:t>disposal of energy)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200" dirty="0" smtClean="0"/>
                  <a:t> Cost </a:t>
                </a:r>
                <a:r>
                  <a:rPr lang="en-US" sz="2200" dirty="0" smtClean="0"/>
                  <a:t>of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violating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transmission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constraints</a:t>
                </a:r>
                <a:r>
                  <a:rPr lang="en-US" dirty="0" smtClean="0"/>
                  <a:t>	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200" dirty="0" smtClean="0"/>
              </a:p>
              <a:p>
                <a:pPr>
                  <a:lnSpc>
                    <a:spcPct val="150000"/>
                  </a:lnSpc>
                </a:pPr>
                <a:endParaRPr lang="en-US" sz="2200" dirty="0" smtClean="0"/>
              </a:p>
              <a:p>
                <a:endParaRPr lang="en-US" sz="2200" dirty="0" smtClean="0">
                  <a:solidFill>
                    <a:schemeClr val="accent6"/>
                  </a:solidFill>
                </a:endParaRPr>
              </a:p>
              <a:p>
                <a:r>
                  <a:rPr lang="en-US" sz="2200" dirty="0" smtClean="0">
                    <a:solidFill>
                      <a:schemeClr val="accent6"/>
                    </a:solidFill>
                  </a:rPr>
                  <a:t>Performance </a:t>
                </a:r>
                <a:r>
                  <a:rPr lang="en-US" sz="2200" dirty="0" smtClean="0">
                    <a:solidFill>
                      <a:schemeClr val="accent6"/>
                    </a:solidFill>
                  </a:rPr>
                  <a:t>criterion</a:t>
                </a:r>
                <a:r>
                  <a:rPr lang="en-US" sz="22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 + </m:t>
                    </m:r>
                    <m:sSub>
                      <m:sSubPr>
                        <m:ctrlPr>
                          <a:rPr lang="el-GR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5" t="-579" b="-6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029755" y="1602030"/>
            <a:ext cx="2743200" cy="1371600"/>
            <a:chOff x="5029200" y="1219200"/>
            <a:chExt cx="2743200" cy="13716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808808966"/>
                </p:ext>
              </p:extLst>
            </p:nvPr>
          </p:nvGraphicFramePr>
          <p:xfrm>
            <a:off x="5029200" y="1219200"/>
            <a:ext cx="27432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324600" y="202276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82300" y="3726175"/>
            <a:ext cx="2743200" cy="1600200"/>
            <a:chOff x="5867400" y="2971800"/>
            <a:chExt cx="2743200" cy="1600200"/>
          </a:xfrm>
        </p:grpSpPr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1351237701"/>
                </p:ext>
              </p:extLst>
            </p:nvPr>
          </p:nvGraphicFramePr>
          <p:xfrm>
            <a:off x="5867400" y="2971800"/>
            <a:ext cx="2743200" cy="1600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413406" y="378229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3761510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03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938"/>
            <a:ext cx="7772400" cy="762000"/>
          </a:xfrm>
        </p:spPr>
        <p:txBody>
          <a:bodyPr/>
          <a:lstStyle/>
          <a:p>
            <a:r>
              <a:rPr lang="en-US" dirty="0" smtClean="0"/>
              <a:t>What’s the issue?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3757"/>
          <a:stretch/>
        </p:blipFill>
        <p:spPr>
          <a:xfrm>
            <a:off x="6685930" y="2853780"/>
            <a:ext cx="453151" cy="688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1929"/>
          <a:stretch/>
        </p:blipFill>
        <p:spPr>
          <a:xfrm>
            <a:off x="6672582" y="1849235"/>
            <a:ext cx="479848" cy="847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1929"/>
          <a:stretch/>
        </p:blipFill>
        <p:spPr>
          <a:xfrm>
            <a:off x="6672582" y="1039451"/>
            <a:ext cx="479848" cy="847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3757"/>
          <a:stretch/>
        </p:blipFill>
        <p:spPr>
          <a:xfrm>
            <a:off x="6685930" y="3619339"/>
            <a:ext cx="453151" cy="6884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24464"/>
                <a:ext cx="7772400" cy="5540335"/>
              </a:xfrm>
            </p:spPr>
            <p:txBody>
              <a:bodyPr/>
              <a:lstStyle/>
              <a:p>
                <a:pPr fontAlgn="t">
                  <a:lnSpc>
                    <a:spcPct val="200000"/>
                  </a:lnSpc>
                </a:pPr>
                <a:r>
                  <a:rPr lang="en-US" dirty="0" smtClean="0"/>
                  <a:t>Centralized control problem</a:t>
                </a:r>
              </a:p>
              <a:p>
                <a:pPr fontAlgn="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/>
                      <m:t>𝐹</m:t>
                    </m:r>
                    <m:r>
                      <a:rPr lang="en-US"/>
                      <m:t>(</m:t>
                    </m:r>
                    <m:r>
                      <a:rPr lang="en-US"/>
                      <m:t>𝑡</m:t>
                    </m:r>
                    <m:r>
                      <a:rPr lang="en-US"/>
                      <m:t>)</m:t>
                    </m:r>
                  </m:oMath>
                </a14:m>
                <a:r>
                  <a:rPr lang="en-US" dirty="0"/>
                  <a:t>  is linear function of controls</a:t>
                </a:r>
              </a:p>
              <a:p>
                <a:pPr fontAlgn="auto">
                  <a:lnSpc>
                    <a:spcPct val="250000"/>
                  </a:lnSpc>
                </a:pPr>
                <a:r>
                  <a:rPr lang="en-US" dirty="0">
                    <a:solidFill>
                      <a:schemeClr val="accent2"/>
                    </a:solidFill>
                  </a:rPr>
                  <a:t>Storage constraints cause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thresholding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fontAlgn="t"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2"/>
                    </a:solidFill>
                  </a:rPr>
                  <a:t>Non-quadratic cost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function</a:t>
                </a:r>
              </a:p>
              <a:p>
                <a:pPr marL="0" indent="0" fontAlgn="t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 fontAlgn="t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Idea: Use surrogate cost function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sz="2000" dirty="0" smtClean="0"/>
                  <a:t>(drop storage constraints for now)</a:t>
                </a:r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24464"/>
                <a:ext cx="7772400" cy="5540335"/>
              </a:xfrm>
              <a:blipFill rotWithShape="1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63884" y="5154435"/>
                <a:ext cx="3187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2"/>
                          </a:solidFill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ast</m:t>
                          </m:r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/>
                          </a:solidFill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84" y="5154435"/>
                <a:ext cx="318759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333" r="-210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612975" y="359207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696080" y="5154434"/>
                <a:ext cx="1745585" cy="4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acc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/>
                          </a:solidFill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80" y="5154434"/>
                <a:ext cx="1745585" cy="481670"/>
              </a:xfrm>
              <a:prstGeom prst="rect">
                <a:avLst/>
              </a:prstGeom>
              <a:blipFill rotWithShape="1">
                <a:blip r:embed="rId5"/>
                <a:stretch>
                  <a:fillRect t="-5063" r="-6969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21165" y="282184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10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surrogate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‘State’ consisting of buffer sizes </a:t>
                </a:r>
              </a:p>
              <a:p>
                <a:r>
                  <a:rPr lang="en-US" dirty="0" smtClean="0"/>
                  <a:t>‘Noise’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ind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State and noise fully observed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Linear state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evolution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Quadratic cost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ind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is Gaussian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We have an LQG problem!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Can be solved numerically yielding control scheme</a:t>
                </a:r>
              </a:p>
              <a:p>
                <a:r>
                  <a:rPr lang="en-US" dirty="0" smtClean="0"/>
                  <a:t>Can be mapped back to original problem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811" b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870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renewables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Intermittent</a:t>
            </a:r>
          </a:p>
          <a:p>
            <a:r>
              <a:rPr lang="en-US" dirty="0" smtClean="0"/>
              <a:t>Intrinsically distributed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to manage?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24319"/>
              </p:ext>
            </p:extLst>
          </p:nvPr>
        </p:nvGraphicFramePr>
        <p:xfrm>
          <a:off x="1752600" y="3200400"/>
          <a:ext cx="5867400" cy="304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33700"/>
                <a:gridCol w="2933700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Strategy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Requirement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Spatial averaging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Transmission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Time averaging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Storage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Over-provisioning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Generation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Demand response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Signaling, incentives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424663" y="3962400"/>
            <a:ext cx="260188" cy="160020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101" y="4535269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Print" pitchFamily="2" charset="0"/>
                <a:ea typeface="Batang" pitchFamily="18" charset="-127"/>
                <a:cs typeface="Aharoni" pitchFamily="2" charset="-79"/>
              </a:rPr>
              <a:t>The </a:t>
            </a:r>
            <a:endParaRPr lang="en-US" dirty="0" smtClean="0">
              <a:solidFill>
                <a:srgbClr val="FF0000"/>
              </a:solidFill>
              <a:latin typeface="Segoe Print" pitchFamily="2" charset="0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Print" pitchFamily="2" charset="0"/>
                <a:ea typeface="Batang" pitchFamily="18" charset="-127"/>
                <a:cs typeface="Aharoni" pitchFamily="2" charset="-79"/>
              </a:rPr>
              <a:t>paper</a:t>
            </a:r>
            <a:endParaRPr lang="en-US" dirty="0">
              <a:solidFill>
                <a:srgbClr val="FF0000"/>
              </a:solidFill>
              <a:latin typeface="Segoe Print" pitchFamily="2" charset="0"/>
              <a:ea typeface="Batang" pitchFamily="18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1678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surrogate LQG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Is </a:t>
            </a:r>
            <a:r>
              <a:rPr lang="en-US" dirty="0"/>
              <a:t>the scheme </a:t>
            </a:r>
            <a:r>
              <a:rPr lang="en-US" dirty="0">
                <a:solidFill>
                  <a:srgbClr val="FF0000"/>
                </a:solidFill>
              </a:rPr>
              <a:t>any good?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Any </a:t>
            </a:r>
            <a:r>
              <a:rPr lang="en-US" dirty="0">
                <a:solidFill>
                  <a:srgbClr val="FF0000"/>
                </a:solidFill>
              </a:rPr>
              <a:t>insights</a:t>
            </a:r>
            <a:r>
              <a:rPr lang="en-US" dirty="0"/>
              <a:t> into roles of storage and transmission?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Transmission network is almost a tree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happens on an infinite line?</a:t>
            </a:r>
            <a:endParaRPr lang="en-US" dirty="0" smtClean="0"/>
          </a:p>
          <a:p>
            <a:r>
              <a:rPr lang="en-US" dirty="0" smtClean="0"/>
              <a:t>What about a </a:t>
            </a:r>
            <a:r>
              <a:rPr lang="en-US" dirty="0" smtClean="0"/>
              <a:t>two-dimensional </a:t>
            </a:r>
            <a:r>
              <a:rPr lang="en-US" dirty="0" smtClean="0"/>
              <a:t>grid?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networks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07399" y="4158167"/>
            <a:ext cx="3036916" cy="105678"/>
            <a:chOff x="1307399" y="3551007"/>
            <a:chExt cx="3036916" cy="105678"/>
          </a:xfrm>
        </p:grpSpPr>
        <p:grpSp>
          <p:nvGrpSpPr>
            <p:cNvPr id="22" name="Group 21"/>
            <p:cNvGrpSpPr/>
            <p:nvPr/>
          </p:nvGrpSpPr>
          <p:grpSpPr>
            <a:xfrm>
              <a:off x="1570920" y="3551007"/>
              <a:ext cx="2492252" cy="105678"/>
              <a:chOff x="1130288" y="3200400"/>
              <a:chExt cx="3594112" cy="1524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130288" y="3200400"/>
                <a:ext cx="172974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>
                <a:stCxn id="6" idx="6"/>
                <a:endCxn id="7" idx="2"/>
              </p:cNvCxnSpPr>
              <p:nvPr/>
            </p:nvCxnSpPr>
            <p:spPr bwMode="auto">
              <a:xfrm>
                <a:off x="1303262" y="3276600"/>
                <a:ext cx="5206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" name="Group 11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26718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3576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0434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45" name="Group 44"/>
            <p:cNvGrpSpPr/>
            <p:nvPr/>
          </p:nvGrpSpPr>
          <p:grpSpPr>
            <a:xfrm>
              <a:off x="1307399" y="3597732"/>
              <a:ext cx="169545" cy="17145"/>
              <a:chOff x="1219200" y="4529137"/>
              <a:chExt cx="423863" cy="42863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174770" y="3597732"/>
              <a:ext cx="169545" cy="17145"/>
              <a:chOff x="1219200" y="4529137"/>
              <a:chExt cx="423863" cy="42863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5343553" y="3274634"/>
            <a:ext cx="1960667" cy="1899951"/>
            <a:chOff x="4072242" y="1000360"/>
            <a:chExt cx="4901668" cy="4749878"/>
          </a:xfrm>
        </p:grpSpPr>
        <p:grpSp>
          <p:nvGrpSpPr>
            <p:cNvPr id="44" name="Group 43"/>
            <p:cNvGrpSpPr/>
            <p:nvPr/>
          </p:nvGrpSpPr>
          <p:grpSpPr>
            <a:xfrm>
              <a:off x="4072242" y="3353105"/>
              <a:ext cx="423863" cy="42863"/>
              <a:chOff x="1219200" y="4529137"/>
              <a:chExt cx="423863" cy="42863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 bwMode="auto">
            <a:xfrm>
              <a:off x="5203512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5484524" y="3373103"/>
              <a:ext cx="9162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4" name="Group 63"/>
            <p:cNvGrpSpPr/>
            <p:nvPr/>
          </p:nvGrpSpPr>
          <p:grpSpPr>
            <a:xfrm>
              <a:off x="6414655" y="3241005"/>
              <a:ext cx="1197288" cy="264195"/>
              <a:chOff x="6418548" y="4460205"/>
              <a:chExt cx="1197288" cy="264195"/>
            </a:xfrm>
          </p:grpSpPr>
          <p:sp>
            <p:nvSpPr>
              <p:cNvPr id="65" name="Oval 64"/>
              <p:cNvSpPr/>
              <p:nvPr/>
            </p:nvSpPr>
            <p:spPr bwMode="auto">
              <a:xfrm>
                <a:off x="6418548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6699560" y="459230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8" name="Oval 67"/>
            <p:cNvSpPr/>
            <p:nvPr/>
          </p:nvSpPr>
          <p:spPr bwMode="auto">
            <a:xfrm>
              <a:off x="7613075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7894087" y="3373103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737645" y="3366960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>
              <a:off x="4741807" y="3505200"/>
              <a:ext cx="3634636" cy="1665223"/>
              <a:chOff x="4741807" y="3519055"/>
              <a:chExt cx="3634636" cy="166522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39" name="Oval 38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6" name="Oval 55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3" name="Group 82"/>
            <p:cNvGrpSpPr/>
            <p:nvPr/>
          </p:nvGrpSpPr>
          <p:grpSpPr>
            <a:xfrm rot="10800000">
              <a:off x="4718259" y="1584277"/>
              <a:ext cx="3634636" cy="1665223"/>
              <a:chOff x="4741807" y="3519055"/>
              <a:chExt cx="3634636" cy="166522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96" name="Oval 95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5" name="Oval 84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8550047" y="3353105"/>
              <a:ext cx="423863" cy="42863"/>
              <a:chOff x="1219200" y="4529137"/>
              <a:chExt cx="423863" cy="42863"/>
            </a:xfrm>
          </p:grpSpPr>
          <p:sp>
            <p:nvSpPr>
              <p:cNvPr id="99" name="Oval 98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5400000">
              <a:off x="6354770" y="5516875"/>
              <a:ext cx="423863" cy="42863"/>
              <a:chOff x="1219200" y="4529137"/>
              <a:chExt cx="423863" cy="42863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5400000">
              <a:off x="6332382" y="1190860"/>
              <a:ext cx="423863" cy="42863"/>
              <a:chOff x="1219200" y="4529137"/>
              <a:chExt cx="423863" cy="42863"/>
            </a:xfrm>
          </p:grpSpPr>
          <p:sp>
            <p:nvSpPr>
              <p:cNvPr id="107" name="Oval 106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3421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Assume: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200" dirty="0" smtClean="0"/>
                  <a:t>Storage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200" dirty="0" smtClean="0"/>
                  <a:t>  at each node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200" dirty="0" smtClean="0"/>
                  <a:t>Capacity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 on each line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ind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iid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5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and 2-D grids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07399" y="4158167"/>
            <a:ext cx="3036916" cy="105678"/>
            <a:chOff x="1307399" y="3551007"/>
            <a:chExt cx="3036916" cy="105678"/>
          </a:xfrm>
        </p:grpSpPr>
        <p:grpSp>
          <p:nvGrpSpPr>
            <p:cNvPr id="22" name="Group 21"/>
            <p:cNvGrpSpPr/>
            <p:nvPr/>
          </p:nvGrpSpPr>
          <p:grpSpPr>
            <a:xfrm>
              <a:off x="1570920" y="3551007"/>
              <a:ext cx="2492252" cy="105678"/>
              <a:chOff x="1130288" y="3200400"/>
              <a:chExt cx="3594112" cy="1524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130288" y="3200400"/>
                <a:ext cx="172974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>
                <a:stCxn id="6" idx="6"/>
                <a:endCxn id="7" idx="2"/>
              </p:cNvCxnSpPr>
              <p:nvPr/>
            </p:nvCxnSpPr>
            <p:spPr bwMode="auto">
              <a:xfrm>
                <a:off x="1303262" y="3276600"/>
                <a:ext cx="5206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" name="Group 11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26718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3576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0434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45" name="Group 44"/>
            <p:cNvGrpSpPr/>
            <p:nvPr/>
          </p:nvGrpSpPr>
          <p:grpSpPr>
            <a:xfrm>
              <a:off x="1307399" y="3597732"/>
              <a:ext cx="169545" cy="17145"/>
              <a:chOff x="1219200" y="4529137"/>
              <a:chExt cx="423863" cy="42863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174770" y="3597732"/>
              <a:ext cx="169545" cy="17145"/>
              <a:chOff x="1219200" y="4529137"/>
              <a:chExt cx="423863" cy="42863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5343553" y="3274634"/>
            <a:ext cx="1960667" cy="1899951"/>
            <a:chOff x="4072242" y="1000360"/>
            <a:chExt cx="4901668" cy="4749878"/>
          </a:xfrm>
        </p:grpSpPr>
        <p:grpSp>
          <p:nvGrpSpPr>
            <p:cNvPr id="44" name="Group 43"/>
            <p:cNvGrpSpPr/>
            <p:nvPr/>
          </p:nvGrpSpPr>
          <p:grpSpPr>
            <a:xfrm>
              <a:off x="4072242" y="3353105"/>
              <a:ext cx="423863" cy="42863"/>
              <a:chOff x="1219200" y="4529137"/>
              <a:chExt cx="423863" cy="42863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 bwMode="auto">
            <a:xfrm>
              <a:off x="5203512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5484524" y="3373103"/>
              <a:ext cx="9162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4" name="Group 63"/>
            <p:cNvGrpSpPr/>
            <p:nvPr/>
          </p:nvGrpSpPr>
          <p:grpSpPr>
            <a:xfrm>
              <a:off x="6414655" y="3241005"/>
              <a:ext cx="1197288" cy="264195"/>
              <a:chOff x="6418548" y="4460205"/>
              <a:chExt cx="1197288" cy="264195"/>
            </a:xfrm>
          </p:grpSpPr>
          <p:sp>
            <p:nvSpPr>
              <p:cNvPr id="65" name="Oval 64"/>
              <p:cNvSpPr/>
              <p:nvPr/>
            </p:nvSpPr>
            <p:spPr bwMode="auto">
              <a:xfrm>
                <a:off x="6418548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6699560" y="459230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8" name="Oval 67"/>
            <p:cNvSpPr/>
            <p:nvPr/>
          </p:nvSpPr>
          <p:spPr bwMode="auto">
            <a:xfrm>
              <a:off x="7613075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7894087" y="3373103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737645" y="3366960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>
              <a:off x="4741807" y="3505200"/>
              <a:ext cx="3634636" cy="1665223"/>
              <a:chOff x="4741807" y="3519055"/>
              <a:chExt cx="3634636" cy="166522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39" name="Oval 38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6" name="Oval 55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3" name="Group 82"/>
            <p:cNvGrpSpPr/>
            <p:nvPr/>
          </p:nvGrpSpPr>
          <p:grpSpPr>
            <a:xfrm rot="10800000">
              <a:off x="4718259" y="1584277"/>
              <a:ext cx="3634636" cy="1665223"/>
              <a:chOff x="4741807" y="3519055"/>
              <a:chExt cx="3634636" cy="166522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96" name="Oval 95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5" name="Oval 84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8550047" y="3353105"/>
              <a:ext cx="423863" cy="42863"/>
              <a:chOff x="1219200" y="4529137"/>
              <a:chExt cx="423863" cy="42863"/>
            </a:xfrm>
          </p:grpSpPr>
          <p:sp>
            <p:nvSpPr>
              <p:cNvPr id="99" name="Oval 98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5400000">
              <a:off x="6354770" y="5516875"/>
              <a:ext cx="423863" cy="42863"/>
              <a:chOff x="1219200" y="4529137"/>
              <a:chExt cx="423863" cy="42863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5400000">
              <a:off x="6332382" y="1190860"/>
              <a:ext cx="423863" cy="42863"/>
              <a:chOff x="1219200" y="4529137"/>
              <a:chExt cx="423863" cy="42863"/>
            </a:xfrm>
          </p:grpSpPr>
          <p:sp>
            <p:nvSpPr>
              <p:cNvPr id="107" name="Oval 106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047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find,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for original problem</a:t>
                </a:r>
                <a:r>
                  <a:rPr lang="en-US" dirty="0" smtClean="0"/>
                  <a:t>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200" dirty="0" smtClean="0"/>
                  <a:t>Analytical expressions for cost of LQG-based schemes</a:t>
                </a:r>
                <a:endParaRPr lang="en-US" sz="22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200" dirty="0" smtClean="0"/>
                  <a:t>Fundamental limits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LQG is near optimal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5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1-D and 2-D grids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07399" y="4158167"/>
            <a:ext cx="3036916" cy="105678"/>
            <a:chOff x="1307399" y="3551007"/>
            <a:chExt cx="3036916" cy="105678"/>
          </a:xfrm>
        </p:grpSpPr>
        <p:grpSp>
          <p:nvGrpSpPr>
            <p:cNvPr id="22" name="Group 21"/>
            <p:cNvGrpSpPr/>
            <p:nvPr/>
          </p:nvGrpSpPr>
          <p:grpSpPr>
            <a:xfrm>
              <a:off x="1570920" y="3551007"/>
              <a:ext cx="2492252" cy="105678"/>
              <a:chOff x="1130288" y="3200400"/>
              <a:chExt cx="3594112" cy="1524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130288" y="3200400"/>
                <a:ext cx="172974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>
                <a:stCxn id="6" idx="6"/>
                <a:endCxn id="7" idx="2"/>
              </p:cNvCxnSpPr>
              <p:nvPr/>
            </p:nvCxnSpPr>
            <p:spPr bwMode="auto">
              <a:xfrm>
                <a:off x="1303262" y="3276600"/>
                <a:ext cx="5206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" name="Group 11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26718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3576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0434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45" name="Group 44"/>
            <p:cNvGrpSpPr/>
            <p:nvPr/>
          </p:nvGrpSpPr>
          <p:grpSpPr>
            <a:xfrm>
              <a:off x="1307399" y="3597732"/>
              <a:ext cx="169545" cy="17145"/>
              <a:chOff x="1219200" y="4529137"/>
              <a:chExt cx="423863" cy="42863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174770" y="3597732"/>
              <a:ext cx="169545" cy="17145"/>
              <a:chOff x="1219200" y="4529137"/>
              <a:chExt cx="423863" cy="42863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5343553" y="3274634"/>
            <a:ext cx="1960667" cy="1899951"/>
            <a:chOff x="4072242" y="1000360"/>
            <a:chExt cx="4901668" cy="4749878"/>
          </a:xfrm>
        </p:grpSpPr>
        <p:grpSp>
          <p:nvGrpSpPr>
            <p:cNvPr id="44" name="Group 43"/>
            <p:cNvGrpSpPr/>
            <p:nvPr/>
          </p:nvGrpSpPr>
          <p:grpSpPr>
            <a:xfrm>
              <a:off x="4072242" y="3353105"/>
              <a:ext cx="423863" cy="42863"/>
              <a:chOff x="1219200" y="4529137"/>
              <a:chExt cx="423863" cy="42863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 bwMode="auto">
            <a:xfrm>
              <a:off x="5203512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5484524" y="3373103"/>
              <a:ext cx="9162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4" name="Group 63"/>
            <p:cNvGrpSpPr/>
            <p:nvPr/>
          </p:nvGrpSpPr>
          <p:grpSpPr>
            <a:xfrm>
              <a:off x="6414655" y="3241005"/>
              <a:ext cx="1197288" cy="264195"/>
              <a:chOff x="6418548" y="4460205"/>
              <a:chExt cx="1197288" cy="264195"/>
            </a:xfrm>
          </p:grpSpPr>
          <p:sp>
            <p:nvSpPr>
              <p:cNvPr id="65" name="Oval 64"/>
              <p:cNvSpPr/>
              <p:nvPr/>
            </p:nvSpPr>
            <p:spPr bwMode="auto">
              <a:xfrm>
                <a:off x="6418548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6699560" y="459230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8" name="Oval 67"/>
            <p:cNvSpPr/>
            <p:nvPr/>
          </p:nvSpPr>
          <p:spPr bwMode="auto">
            <a:xfrm>
              <a:off x="7613075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7894087" y="3373103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737645" y="3366960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>
              <a:off x="4741807" y="3505200"/>
              <a:ext cx="3634636" cy="1665223"/>
              <a:chOff x="4741807" y="3519055"/>
              <a:chExt cx="3634636" cy="166522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39" name="Oval 38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6" name="Oval 55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3" name="Group 82"/>
            <p:cNvGrpSpPr/>
            <p:nvPr/>
          </p:nvGrpSpPr>
          <p:grpSpPr>
            <a:xfrm rot="10800000">
              <a:off x="4718259" y="1584277"/>
              <a:ext cx="3634636" cy="1665223"/>
              <a:chOff x="4741807" y="3519055"/>
              <a:chExt cx="3634636" cy="166522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96" name="Oval 95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5" name="Oval 84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8550047" y="3353105"/>
              <a:ext cx="423863" cy="42863"/>
              <a:chOff x="1219200" y="4529137"/>
              <a:chExt cx="423863" cy="42863"/>
            </a:xfrm>
          </p:grpSpPr>
          <p:sp>
            <p:nvSpPr>
              <p:cNvPr id="99" name="Oval 98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5400000">
              <a:off x="6354770" y="5516875"/>
              <a:ext cx="423863" cy="42863"/>
              <a:chOff x="1219200" y="4529137"/>
              <a:chExt cx="423863" cy="42863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5400000">
              <a:off x="6332382" y="1190860"/>
              <a:ext cx="423863" cy="42863"/>
              <a:chOff x="1219200" y="4529137"/>
              <a:chExt cx="423863" cy="42863"/>
            </a:xfrm>
          </p:grpSpPr>
          <p:sp>
            <p:nvSpPr>
              <p:cNvPr id="107" name="Oval 106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3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132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0391045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0391045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" y="4339740"/>
            <a:ext cx="7772400" cy="12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14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5953322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5953322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" y="4339740"/>
            <a:ext cx="7772400" cy="12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1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631493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631493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5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0847604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0847604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344315" y="3626902"/>
            <a:ext cx="1746156" cy="105678"/>
            <a:chOff x="1249499" y="3551007"/>
            <a:chExt cx="1746156" cy="105678"/>
          </a:xfrm>
        </p:grpSpPr>
        <p:grpSp>
          <p:nvGrpSpPr>
            <p:cNvPr id="7" name="Group 6"/>
            <p:cNvGrpSpPr/>
            <p:nvPr/>
          </p:nvGrpSpPr>
          <p:grpSpPr>
            <a:xfrm>
              <a:off x="1576372" y="3551007"/>
              <a:ext cx="1246388" cy="105678"/>
              <a:chOff x="1138150" y="3200400"/>
              <a:chExt cx="1797435" cy="1524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1381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stCxn id="16" idx="6"/>
                <a:endCxn id="17" idx="2"/>
              </p:cNvCxnSpPr>
              <p:nvPr/>
            </p:nvCxnSpPr>
            <p:spPr bwMode="auto">
              <a:xfrm>
                <a:off x="1295400" y="3276600"/>
                <a:ext cx="5285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8" name="Straight Connector 27"/>
              <p:cNvCxnSpPr/>
              <p:nvPr/>
            </p:nvCxnSpPr>
            <p:spPr bwMode="auto">
              <a:xfrm>
                <a:off x="2671851" y="3276600"/>
                <a:ext cx="2637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249499" y="3597732"/>
              <a:ext cx="93345" cy="17145"/>
              <a:chOff x="1409700" y="4529137"/>
              <a:chExt cx="233363" cy="42863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29023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785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384410" y="3608500"/>
              <a:ext cx="182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4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54723737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54723737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344315" y="3626902"/>
            <a:ext cx="1746156" cy="105678"/>
            <a:chOff x="1249499" y="3551007"/>
            <a:chExt cx="1746156" cy="105678"/>
          </a:xfrm>
        </p:grpSpPr>
        <p:grpSp>
          <p:nvGrpSpPr>
            <p:cNvPr id="7" name="Group 6"/>
            <p:cNvGrpSpPr/>
            <p:nvPr/>
          </p:nvGrpSpPr>
          <p:grpSpPr>
            <a:xfrm>
              <a:off x="1576372" y="3551007"/>
              <a:ext cx="1246388" cy="105678"/>
              <a:chOff x="1138150" y="3200400"/>
              <a:chExt cx="1797435" cy="1524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1381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stCxn id="16" idx="6"/>
                <a:endCxn id="17" idx="2"/>
              </p:cNvCxnSpPr>
              <p:nvPr/>
            </p:nvCxnSpPr>
            <p:spPr bwMode="auto">
              <a:xfrm>
                <a:off x="1295400" y="3276600"/>
                <a:ext cx="5285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8" name="Straight Connector 27"/>
              <p:cNvCxnSpPr/>
              <p:nvPr/>
            </p:nvCxnSpPr>
            <p:spPr bwMode="auto">
              <a:xfrm>
                <a:off x="2671851" y="3276600"/>
                <a:ext cx="2637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249499" y="3597732"/>
              <a:ext cx="93345" cy="17145"/>
              <a:chOff x="1409700" y="4529137"/>
              <a:chExt cx="233363" cy="42863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29023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785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384410" y="3608500"/>
              <a:ext cx="182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6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8962393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accent6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accent6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8962393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344315" y="3626902"/>
            <a:ext cx="1746156" cy="105678"/>
            <a:chOff x="1249499" y="3551007"/>
            <a:chExt cx="1746156" cy="105678"/>
          </a:xfrm>
        </p:grpSpPr>
        <p:grpSp>
          <p:nvGrpSpPr>
            <p:cNvPr id="7" name="Group 6"/>
            <p:cNvGrpSpPr/>
            <p:nvPr/>
          </p:nvGrpSpPr>
          <p:grpSpPr>
            <a:xfrm>
              <a:off x="1576372" y="3551007"/>
              <a:ext cx="1246388" cy="105678"/>
              <a:chOff x="1138150" y="3200400"/>
              <a:chExt cx="1797435" cy="1524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1381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stCxn id="16" idx="6"/>
                <a:endCxn id="17" idx="2"/>
              </p:cNvCxnSpPr>
              <p:nvPr/>
            </p:nvCxnSpPr>
            <p:spPr bwMode="auto">
              <a:xfrm>
                <a:off x="1295400" y="3276600"/>
                <a:ext cx="5285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8" name="Straight Connector 27"/>
              <p:cNvCxnSpPr/>
              <p:nvPr/>
            </p:nvCxnSpPr>
            <p:spPr bwMode="auto">
              <a:xfrm>
                <a:off x="2671851" y="3276600"/>
                <a:ext cx="2637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249499" y="3597732"/>
              <a:ext cx="93345" cy="17145"/>
              <a:chOff x="1409700" y="4529137"/>
              <a:chExt cx="233363" cy="42863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29023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785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384410" y="3608500"/>
              <a:ext cx="182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8804" y="3626902"/>
            <a:ext cx="1746156" cy="436968"/>
            <a:chOff x="6468804" y="3626902"/>
            <a:chExt cx="1746156" cy="436968"/>
          </a:xfrm>
        </p:grpSpPr>
        <p:grpSp>
          <p:nvGrpSpPr>
            <p:cNvPr id="33" name="Group 32"/>
            <p:cNvGrpSpPr/>
            <p:nvPr/>
          </p:nvGrpSpPr>
          <p:grpSpPr>
            <a:xfrm>
              <a:off x="6468804" y="3626902"/>
              <a:ext cx="1746156" cy="105678"/>
              <a:chOff x="1249499" y="3551007"/>
              <a:chExt cx="1746156" cy="10567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576372" y="3551007"/>
                <a:ext cx="1246388" cy="105678"/>
                <a:chOff x="1138150" y="3200400"/>
                <a:chExt cx="1797435" cy="1524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1381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18239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3" name="Straight Connector 42"/>
                <p:cNvCxnSpPr>
                  <a:stCxn id="41" idx="6"/>
                  <a:endCxn id="42" idx="2"/>
                </p:cNvCxnSpPr>
                <p:nvPr/>
              </p:nvCxnSpPr>
              <p:spPr bwMode="auto">
                <a:xfrm>
                  <a:off x="129540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1986050" y="3200400"/>
                  <a:ext cx="680950" cy="152400"/>
                  <a:chOff x="1986050" y="3200400"/>
                  <a:chExt cx="680950" cy="152400"/>
                </a:xfrm>
              </p:grpSpPr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2509750" y="3200400"/>
                    <a:ext cx="157250" cy="152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9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1986050" y="3276600"/>
                    <a:ext cx="52855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5" name="Straight Connector 44"/>
                <p:cNvCxnSpPr/>
                <p:nvPr/>
              </p:nvCxnSpPr>
              <p:spPr bwMode="auto">
                <a:xfrm>
                  <a:off x="2671851" y="3276600"/>
                  <a:ext cx="26373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249499" y="3597732"/>
                <a:ext cx="93345" cy="17145"/>
                <a:chOff x="1409700" y="4529137"/>
                <a:chExt cx="233363" cy="42863"/>
              </a:xfrm>
            </p:grpSpPr>
            <p:sp>
              <p:nvSpPr>
                <p:cNvPr id="39" name="Oval 38"/>
                <p:cNvSpPr/>
                <p:nvPr/>
              </p:nvSpPr>
              <p:spPr bwMode="auto">
                <a:xfrm>
                  <a:off x="1409700" y="4529137"/>
                  <a:ext cx="42863" cy="4286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1600200" y="4529137"/>
                  <a:ext cx="42863" cy="4286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 bwMode="auto">
              <a:xfrm>
                <a:off x="2902310" y="3597732"/>
                <a:ext cx="17145" cy="171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978510" y="3597732"/>
                <a:ext cx="17145" cy="171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>
                <a:off x="1384410" y="3608500"/>
                <a:ext cx="1828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336" y="3782142"/>
              <a:ext cx="179948" cy="2781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352" y="3780765"/>
              <a:ext cx="179948" cy="2781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577" y="3785769"/>
              <a:ext cx="179948" cy="278101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92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renewables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Intermittent</a:t>
            </a:r>
          </a:p>
          <a:p>
            <a:r>
              <a:rPr lang="en-US" dirty="0" smtClean="0"/>
              <a:t>Intrinsically distributed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to manage?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41583"/>
              </p:ext>
            </p:extLst>
          </p:nvPr>
        </p:nvGraphicFramePr>
        <p:xfrm>
          <a:off x="1752600" y="3200400"/>
          <a:ext cx="5867400" cy="304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33700"/>
                <a:gridCol w="2933700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Strategy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Requirement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Spatial averaging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Transmission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Time averaging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Storage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Over-provisioning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Generation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Demand response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Signaling, incentives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424663" y="3962401"/>
            <a:ext cx="260188" cy="98450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007" y="4112055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Print" pitchFamily="2" charset="0"/>
                <a:ea typeface="Batang" pitchFamily="18" charset="-127"/>
                <a:cs typeface="Aharoni" pitchFamily="2" charset="-79"/>
              </a:rPr>
              <a:t>This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Print" pitchFamily="2" charset="0"/>
                <a:ea typeface="Batang" pitchFamily="18" charset="-127"/>
                <a:cs typeface="Aharoni" pitchFamily="2" charset="-79"/>
              </a:rPr>
              <a:t>talk</a:t>
            </a:r>
            <a:endParaRPr lang="en-US" dirty="0">
              <a:solidFill>
                <a:srgbClr val="FF0000"/>
              </a:solidFill>
              <a:latin typeface="Segoe Print" pitchFamily="2" charset="0"/>
              <a:ea typeface="Batang" pitchFamily="18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4044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0489580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0489580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344315" y="3626902"/>
            <a:ext cx="1746156" cy="105678"/>
            <a:chOff x="1249499" y="3551007"/>
            <a:chExt cx="1746156" cy="105678"/>
          </a:xfrm>
        </p:grpSpPr>
        <p:grpSp>
          <p:nvGrpSpPr>
            <p:cNvPr id="7" name="Group 6"/>
            <p:cNvGrpSpPr/>
            <p:nvPr/>
          </p:nvGrpSpPr>
          <p:grpSpPr>
            <a:xfrm>
              <a:off x="1576372" y="3551007"/>
              <a:ext cx="1246388" cy="105678"/>
              <a:chOff x="1138150" y="3200400"/>
              <a:chExt cx="1797435" cy="1524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1381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stCxn id="16" idx="6"/>
                <a:endCxn id="17" idx="2"/>
              </p:cNvCxnSpPr>
              <p:nvPr/>
            </p:nvCxnSpPr>
            <p:spPr bwMode="auto">
              <a:xfrm>
                <a:off x="1295400" y="3276600"/>
                <a:ext cx="5285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8" name="Straight Connector 27"/>
              <p:cNvCxnSpPr/>
              <p:nvPr/>
            </p:nvCxnSpPr>
            <p:spPr bwMode="auto">
              <a:xfrm>
                <a:off x="2671851" y="3276600"/>
                <a:ext cx="2637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249499" y="3597732"/>
              <a:ext cx="93345" cy="17145"/>
              <a:chOff x="1409700" y="4529137"/>
              <a:chExt cx="233363" cy="42863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29023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785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384410" y="3608500"/>
              <a:ext cx="182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8804" y="3626902"/>
            <a:ext cx="1746156" cy="436968"/>
            <a:chOff x="6468804" y="3626902"/>
            <a:chExt cx="1746156" cy="436968"/>
          </a:xfrm>
        </p:grpSpPr>
        <p:grpSp>
          <p:nvGrpSpPr>
            <p:cNvPr id="33" name="Group 32"/>
            <p:cNvGrpSpPr/>
            <p:nvPr/>
          </p:nvGrpSpPr>
          <p:grpSpPr>
            <a:xfrm>
              <a:off x="6468804" y="3626902"/>
              <a:ext cx="1746156" cy="105678"/>
              <a:chOff x="1249499" y="3551007"/>
              <a:chExt cx="1746156" cy="10567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576372" y="3551007"/>
                <a:ext cx="1246388" cy="105678"/>
                <a:chOff x="1138150" y="3200400"/>
                <a:chExt cx="1797435" cy="1524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1381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18239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3" name="Straight Connector 42"/>
                <p:cNvCxnSpPr>
                  <a:stCxn id="41" idx="6"/>
                  <a:endCxn id="42" idx="2"/>
                </p:cNvCxnSpPr>
                <p:nvPr/>
              </p:nvCxnSpPr>
              <p:spPr bwMode="auto">
                <a:xfrm>
                  <a:off x="129540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1986050" y="3200400"/>
                  <a:ext cx="680950" cy="152400"/>
                  <a:chOff x="1986050" y="3200400"/>
                  <a:chExt cx="680950" cy="152400"/>
                </a:xfrm>
              </p:grpSpPr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2509750" y="3200400"/>
                    <a:ext cx="157250" cy="152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9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1986050" y="3276600"/>
                    <a:ext cx="52855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5" name="Straight Connector 44"/>
                <p:cNvCxnSpPr/>
                <p:nvPr/>
              </p:nvCxnSpPr>
              <p:spPr bwMode="auto">
                <a:xfrm>
                  <a:off x="2671851" y="3276600"/>
                  <a:ext cx="26373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249499" y="3597732"/>
                <a:ext cx="93345" cy="17145"/>
                <a:chOff x="1409700" y="4529137"/>
                <a:chExt cx="233363" cy="42863"/>
              </a:xfrm>
            </p:grpSpPr>
            <p:sp>
              <p:nvSpPr>
                <p:cNvPr id="39" name="Oval 38"/>
                <p:cNvSpPr/>
                <p:nvPr/>
              </p:nvSpPr>
              <p:spPr bwMode="auto">
                <a:xfrm>
                  <a:off x="1409700" y="4529137"/>
                  <a:ext cx="42863" cy="4286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1600200" y="4529137"/>
                  <a:ext cx="42863" cy="4286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 bwMode="auto">
              <a:xfrm>
                <a:off x="2902310" y="3597732"/>
                <a:ext cx="17145" cy="171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978510" y="3597732"/>
                <a:ext cx="17145" cy="171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>
                <a:off x="1384410" y="3608500"/>
                <a:ext cx="1828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336" y="3782142"/>
              <a:ext cx="179948" cy="2781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352" y="3780765"/>
              <a:ext cx="179948" cy="2781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577" y="3785769"/>
              <a:ext cx="179948" cy="278101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1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3275467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3275467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344315" y="3626902"/>
            <a:ext cx="1746156" cy="105678"/>
            <a:chOff x="1249499" y="3551007"/>
            <a:chExt cx="1746156" cy="105678"/>
          </a:xfrm>
        </p:grpSpPr>
        <p:grpSp>
          <p:nvGrpSpPr>
            <p:cNvPr id="7" name="Group 6"/>
            <p:cNvGrpSpPr/>
            <p:nvPr/>
          </p:nvGrpSpPr>
          <p:grpSpPr>
            <a:xfrm>
              <a:off x="1576372" y="3551007"/>
              <a:ext cx="1246388" cy="105678"/>
              <a:chOff x="1138150" y="3200400"/>
              <a:chExt cx="1797435" cy="1524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1381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stCxn id="16" idx="6"/>
                <a:endCxn id="17" idx="2"/>
              </p:cNvCxnSpPr>
              <p:nvPr/>
            </p:nvCxnSpPr>
            <p:spPr bwMode="auto">
              <a:xfrm>
                <a:off x="1295400" y="3276600"/>
                <a:ext cx="5285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8" name="Straight Connector 27"/>
              <p:cNvCxnSpPr/>
              <p:nvPr/>
            </p:nvCxnSpPr>
            <p:spPr bwMode="auto">
              <a:xfrm>
                <a:off x="2671851" y="3276600"/>
                <a:ext cx="2637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249499" y="3597732"/>
              <a:ext cx="93345" cy="17145"/>
              <a:chOff x="1409700" y="4529137"/>
              <a:chExt cx="233363" cy="42863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29023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78510" y="3597732"/>
              <a:ext cx="17145" cy="171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384410" y="3608500"/>
              <a:ext cx="182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/>
              <p:cNvSpPr txBox="1">
                <a:spLocks/>
              </p:cNvSpPr>
              <p:nvPr/>
            </p:nvSpPr>
            <p:spPr bwMode="auto">
              <a:xfrm>
                <a:off x="685800" y="4339740"/>
                <a:ext cx="7772400" cy="121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ctr">
                  <a:lnSpc>
                    <a:spcPct val="2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together works best!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339740"/>
                <a:ext cx="7772400" cy="1214320"/>
              </a:xfrm>
              <a:prstGeom prst="rect">
                <a:avLst/>
              </a:prstGeom>
              <a:blipFill rotWithShape="1">
                <a:blip r:embed="rId8"/>
                <a:stretch>
                  <a:fillRect b="-417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8804" y="3626902"/>
            <a:ext cx="1746156" cy="436968"/>
            <a:chOff x="6468804" y="3626902"/>
            <a:chExt cx="1746156" cy="436968"/>
          </a:xfrm>
        </p:grpSpPr>
        <p:grpSp>
          <p:nvGrpSpPr>
            <p:cNvPr id="33" name="Group 32"/>
            <p:cNvGrpSpPr/>
            <p:nvPr/>
          </p:nvGrpSpPr>
          <p:grpSpPr>
            <a:xfrm>
              <a:off x="6468804" y="3626902"/>
              <a:ext cx="1746156" cy="105678"/>
              <a:chOff x="1249499" y="3551007"/>
              <a:chExt cx="1746156" cy="10567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576372" y="3551007"/>
                <a:ext cx="1246388" cy="105678"/>
                <a:chOff x="1138150" y="3200400"/>
                <a:chExt cx="1797435" cy="1524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1381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18239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3" name="Straight Connector 42"/>
                <p:cNvCxnSpPr>
                  <a:stCxn id="41" idx="6"/>
                  <a:endCxn id="42" idx="2"/>
                </p:cNvCxnSpPr>
                <p:nvPr/>
              </p:nvCxnSpPr>
              <p:spPr bwMode="auto">
                <a:xfrm>
                  <a:off x="129540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1986050" y="3200400"/>
                  <a:ext cx="680950" cy="152400"/>
                  <a:chOff x="1986050" y="3200400"/>
                  <a:chExt cx="680950" cy="152400"/>
                </a:xfrm>
              </p:grpSpPr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2509750" y="3200400"/>
                    <a:ext cx="157250" cy="152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9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1986050" y="3276600"/>
                    <a:ext cx="52855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5" name="Straight Connector 44"/>
                <p:cNvCxnSpPr/>
                <p:nvPr/>
              </p:nvCxnSpPr>
              <p:spPr bwMode="auto">
                <a:xfrm>
                  <a:off x="2671851" y="3276600"/>
                  <a:ext cx="26373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249499" y="3597732"/>
                <a:ext cx="93345" cy="17145"/>
                <a:chOff x="1409700" y="4529137"/>
                <a:chExt cx="233363" cy="42863"/>
              </a:xfrm>
            </p:grpSpPr>
            <p:sp>
              <p:nvSpPr>
                <p:cNvPr id="39" name="Oval 38"/>
                <p:cNvSpPr/>
                <p:nvPr/>
              </p:nvSpPr>
              <p:spPr bwMode="auto">
                <a:xfrm>
                  <a:off x="1409700" y="4529137"/>
                  <a:ext cx="42863" cy="4286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1600200" y="4529137"/>
                  <a:ext cx="42863" cy="4286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 bwMode="auto">
              <a:xfrm>
                <a:off x="2902310" y="3597732"/>
                <a:ext cx="17145" cy="171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978510" y="3597732"/>
                <a:ext cx="17145" cy="171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>
                <a:off x="1384410" y="3608500"/>
                <a:ext cx="1828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336" y="3782142"/>
              <a:ext cx="179948" cy="2781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352" y="3780765"/>
              <a:ext cx="179948" cy="2781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577" y="3785769"/>
              <a:ext cx="179948" cy="278101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6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49961153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49961153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" y="4339740"/>
            <a:ext cx="7772400" cy="12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4547287" y="3523252"/>
            <a:ext cx="1390823" cy="1347753"/>
            <a:chOff x="4072242" y="1000360"/>
            <a:chExt cx="4901668" cy="4749878"/>
          </a:xfrm>
        </p:grpSpPr>
        <p:grpSp>
          <p:nvGrpSpPr>
            <p:cNvPr id="51" name="Group 50"/>
            <p:cNvGrpSpPr/>
            <p:nvPr/>
          </p:nvGrpSpPr>
          <p:grpSpPr>
            <a:xfrm>
              <a:off x="4072242" y="3353105"/>
              <a:ext cx="423863" cy="42863"/>
              <a:chOff x="1219200" y="4529137"/>
              <a:chExt cx="423863" cy="42863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 bwMode="auto">
            <a:xfrm>
              <a:off x="5203512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484524" y="3373103"/>
              <a:ext cx="9162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" name="Group 53"/>
            <p:cNvGrpSpPr/>
            <p:nvPr/>
          </p:nvGrpSpPr>
          <p:grpSpPr>
            <a:xfrm>
              <a:off x="6414655" y="3241005"/>
              <a:ext cx="1197288" cy="264195"/>
              <a:chOff x="6418548" y="4460205"/>
              <a:chExt cx="1197288" cy="264195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6418548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 bwMode="auto">
              <a:xfrm>
                <a:off x="6699560" y="459230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" name="Oval 54"/>
            <p:cNvSpPr/>
            <p:nvPr/>
          </p:nvSpPr>
          <p:spPr bwMode="auto">
            <a:xfrm>
              <a:off x="7613075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7894087" y="3373103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737645" y="3366960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Group 57"/>
            <p:cNvGrpSpPr/>
            <p:nvPr/>
          </p:nvGrpSpPr>
          <p:grpSpPr>
            <a:xfrm>
              <a:off x="4741807" y="3505200"/>
              <a:ext cx="3634636" cy="1665223"/>
              <a:chOff x="4741807" y="3519055"/>
              <a:chExt cx="3634636" cy="166522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7" name="Oval 86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oup 58"/>
            <p:cNvGrpSpPr/>
            <p:nvPr/>
          </p:nvGrpSpPr>
          <p:grpSpPr>
            <a:xfrm rot="10800000">
              <a:off x="4718259" y="1584277"/>
              <a:ext cx="3634636" cy="1665223"/>
              <a:chOff x="4741807" y="3519055"/>
              <a:chExt cx="3634636" cy="1665223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84" name="Oval 83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3" name="Oval 72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0" name="Group 59"/>
            <p:cNvGrpSpPr/>
            <p:nvPr/>
          </p:nvGrpSpPr>
          <p:grpSpPr>
            <a:xfrm>
              <a:off x="8550047" y="3353105"/>
              <a:ext cx="423863" cy="42863"/>
              <a:chOff x="1219200" y="4529137"/>
              <a:chExt cx="423863" cy="42863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5400000">
              <a:off x="6354770" y="5516875"/>
              <a:ext cx="423863" cy="42863"/>
              <a:chOff x="1219200" y="4529137"/>
              <a:chExt cx="423863" cy="42863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5400000">
              <a:off x="6332382" y="1190860"/>
              <a:ext cx="423863" cy="42863"/>
              <a:chOff x="1219200" y="4529137"/>
              <a:chExt cx="423863" cy="42863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5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6555989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6555989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" y="4339740"/>
            <a:ext cx="7772400" cy="12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324534" y="3656685"/>
            <a:ext cx="109041" cy="1056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4547287" y="3523252"/>
            <a:ext cx="1390823" cy="1347753"/>
            <a:chOff x="4072242" y="1000360"/>
            <a:chExt cx="4901668" cy="4749878"/>
          </a:xfrm>
        </p:grpSpPr>
        <p:grpSp>
          <p:nvGrpSpPr>
            <p:cNvPr id="51" name="Group 50"/>
            <p:cNvGrpSpPr/>
            <p:nvPr/>
          </p:nvGrpSpPr>
          <p:grpSpPr>
            <a:xfrm>
              <a:off x="4072242" y="3353105"/>
              <a:ext cx="423863" cy="42863"/>
              <a:chOff x="1219200" y="4529137"/>
              <a:chExt cx="423863" cy="42863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 bwMode="auto">
            <a:xfrm>
              <a:off x="5203512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484524" y="3373103"/>
              <a:ext cx="9162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" name="Group 53"/>
            <p:cNvGrpSpPr/>
            <p:nvPr/>
          </p:nvGrpSpPr>
          <p:grpSpPr>
            <a:xfrm>
              <a:off x="6414655" y="3241005"/>
              <a:ext cx="1197288" cy="264195"/>
              <a:chOff x="6418548" y="4460205"/>
              <a:chExt cx="1197288" cy="264195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6418548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 bwMode="auto">
              <a:xfrm>
                <a:off x="6699560" y="459230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" name="Oval 54"/>
            <p:cNvSpPr/>
            <p:nvPr/>
          </p:nvSpPr>
          <p:spPr bwMode="auto">
            <a:xfrm>
              <a:off x="7613075" y="3241005"/>
              <a:ext cx="272603" cy="26419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7894087" y="3373103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737645" y="3366960"/>
              <a:ext cx="4650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Group 57"/>
            <p:cNvGrpSpPr/>
            <p:nvPr/>
          </p:nvGrpSpPr>
          <p:grpSpPr>
            <a:xfrm>
              <a:off x="4741807" y="3505200"/>
              <a:ext cx="3634636" cy="1665223"/>
              <a:chOff x="4741807" y="3519055"/>
              <a:chExt cx="3634636" cy="166522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7" name="Oval 86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oup 58"/>
            <p:cNvGrpSpPr/>
            <p:nvPr/>
          </p:nvGrpSpPr>
          <p:grpSpPr>
            <a:xfrm rot="10800000">
              <a:off x="4718259" y="1584277"/>
              <a:ext cx="3634636" cy="1665223"/>
              <a:chOff x="4741807" y="3519055"/>
              <a:chExt cx="3634636" cy="1665223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84" name="Oval 83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3" name="Oval 72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7911380" y="4601755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4741807" y="4581280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>
                <a:off x="6326594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>
                <a:off x="7527059" y="4951747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5400000">
                <a:off x="5098419" y="4937892"/>
                <a:ext cx="465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0" name="Group 59"/>
            <p:cNvGrpSpPr/>
            <p:nvPr/>
          </p:nvGrpSpPr>
          <p:grpSpPr>
            <a:xfrm>
              <a:off x="8550047" y="3353105"/>
              <a:ext cx="423863" cy="42863"/>
              <a:chOff x="1219200" y="4529137"/>
              <a:chExt cx="423863" cy="42863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5400000">
              <a:off x="6354770" y="5516875"/>
              <a:ext cx="423863" cy="42863"/>
              <a:chOff x="1219200" y="4529137"/>
              <a:chExt cx="423863" cy="42863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5400000">
              <a:off x="6332382" y="1190860"/>
              <a:ext cx="423863" cy="42863"/>
              <a:chOff x="1219200" y="4529137"/>
              <a:chExt cx="423863" cy="42863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1219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14097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1600200" y="4529137"/>
                <a:ext cx="42863" cy="4286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0" y="3822330"/>
            <a:ext cx="179948" cy="2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5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8477788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𝝈</m:t>
                                        </m:r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𝛔</m:t>
                                </m:r>
                                <m:r>
                                  <a:rPr lang="en-US" sz="1800" b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𝐞𝐱𝐩</m:t>
                                </m:r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𝑪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𝝈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8477788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" y="4339740"/>
            <a:ext cx="7772400" cy="12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2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Averaging over 2-D much more effective than 1-D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7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01697236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𝛔</m:t>
                                </m:r>
                                <m:r>
                                  <a:rPr lang="en-US" sz="1800" b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𝐞𝐱𝐩</m:t>
                                </m:r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𝑪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𝝈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𝛔</m:t>
                                </m:r>
                                <m:r>
                                  <a:rPr lang="en-US" sz="1800" b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𝐞𝐱𝐩</m:t>
                                </m:r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𝑪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𝝈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bg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bg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bg2">
                                                    <a:lumMod val="20000"/>
                                                    <a:lumOff val="8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01697236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/>
              <p:cNvSpPr txBox="1">
                <a:spLocks/>
              </p:cNvSpPr>
              <p:nvPr/>
            </p:nvSpPr>
            <p:spPr bwMode="auto">
              <a:xfrm>
                <a:off x="929040" y="4036160"/>
                <a:ext cx="7741290" cy="1821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lnSpc>
                    <a:spcPct val="2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seems to provide extra dimension for averaging!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Intuition: Time is like extra spatial dimension</a:t>
                </a:r>
                <a:endParaRPr lang="en-US" sz="22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040" y="4036160"/>
                <a:ext cx="7741290" cy="1821480"/>
              </a:xfrm>
              <a:prstGeom prst="rect">
                <a:avLst/>
              </a:prstGeom>
              <a:blipFill rotWithShape="1">
                <a:blip r:embed="rId8"/>
                <a:stretch>
                  <a:fillRect l="-9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936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20035741"/>
                  </p:ext>
                </p:extLst>
              </p:nvPr>
            </p:nvGraphicFramePr>
            <p:xfrm>
              <a:off x="853145" y="1535899"/>
              <a:ext cx="7515455" cy="187274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dirty="0" smtClean="0">
                              <a:solidFill>
                                <a:schemeClr val="tx2"/>
                              </a:solidFill>
                            </a:rPr>
                            <a:t>??</a:t>
                          </a:r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20035741"/>
                  </p:ext>
                </p:extLst>
              </p:nvPr>
            </p:nvGraphicFramePr>
            <p:xfrm>
              <a:off x="853145" y="1535899"/>
              <a:ext cx="7515455" cy="187274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70690" r="-24909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70690" r="-96275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dirty="0" smtClean="0">
                              <a:solidFill>
                                <a:schemeClr val="tx2"/>
                              </a:solidFill>
                            </a:rPr>
                            <a:t>??</a:t>
                          </a:r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" y="4339740"/>
            <a:ext cx="7772400" cy="12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6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= 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𝐚𝐬𝐭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𝑭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1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9984848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</a:t>
                          </a:r>
                          <a:r>
                            <a:rPr lang="en-US" sz="2000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Only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𝑪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18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9984848"/>
                  </p:ext>
                </p:extLst>
              </p:nvPr>
            </p:nvGraphicFramePr>
            <p:xfrm>
              <a:off x="853145" y="1535899"/>
              <a:ext cx="7515455" cy="18783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651"/>
                    <a:gridCol w="1672729"/>
                    <a:gridCol w="2125060"/>
                    <a:gridCol w="2051015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9333" r="-24909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9333" r="-96275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9333" b="-312000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1-D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70690" r="-249091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70690" r="-96275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70690" b="-101724"/>
                          </a:stretch>
                        </a:blipFill>
                      </a:tcPr>
                    </a:tc>
                  </a:tr>
                  <a:tr h="7133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dirty="0" smtClean="0"/>
                            <a:t>2-D</a:t>
                          </a:r>
                          <a:r>
                            <a:rPr lang="en-US" sz="2000" baseline="0" dirty="0" smtClean="0"/>
                            <a:t> grid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636" t="-169231" r="-249091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7307" t="-169231" r="-96275" b="-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7262" t="-169231" b="-8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Storage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Transmission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𝑊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ind</m:t>
                      </m:r>
                      <m:r>
                        <a:rPr lang="en-US" sz="19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40" y="-11106"/>
                <a:ext cx="2102050" cy="1000274"/>
              </a:xfrm>
              <a:prstGeom prst="rect">
                <a:avLst/>
              </a:prstGeom>
              <a:blipFill rotWithShape="1">
                <a:blip r:embed="rId7"/>
                <a:stretch>
                  <a:fillRect l="-2899" t="-2439" r="-579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" y="4339740"/>
            <a:ext cx="7772400" cy="12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05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2-D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200" dirty="0" smtClean="0">
                    <a:solidFill>
                      <a:schemeClr val="accent2"/>
                    </a:solidFill>
                  </a:rPr>
                  <a:t>Square of side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/>
                      </a:rPr>
                      <m:t>𝑙</m:t>
                    </m:r>
                  </m:oMath>
                </a14:m>
                <a:endParaRPr lang="en-US" sz="220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3360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1-D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200" dirty="0" smtClean="0">
                    <a:solidFill>
                      <a:schemeClr val="accent2"/>
                    </a:solidFill>
                  </a:rPr>
                  <a:t>Segment of length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𝑙</m:t>
                    </m:r>
                  </m:oMath>
                </a14:m>
                <a:endParaRPr lang="en-US" sz="2200" i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5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/>
              <a:t>a</a:t>
            </a:r>
            <a:r>
              <a:rPr lang="en-US" dirty="0" smtClean="0"/>
              <a:t>veraging </a:t>
            </a:r>
            <a:r>
              <a:rPr lang="en-US" dirty="0" smtClean="0"/>
              <a:t>is much easier in 2-D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1273908" y="2442365"/>
            <a:ext cx="2486800" cy="455370"/>
            <a:chOff x="1273908" y="2062890"/>
            <a:chExt cx="2486800" cy="455370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1566204" y="2062890"/>
              <a:ext cx="1898836" cy="45537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73908" y="2260792"/>
              <a:ext cx="2486800" cy="105678"/>
              <a:chOff x="1138150" y="3200400"/>
              <a:chExt cx="3586250" cy="1524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1381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8239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stCxn id="16" idx="6"/>
                <a:endCxn id="17" idx="2"/>
              </p:cNvCxnSpPr>
              <p:nvPr/>
            </p:nvCxnSpPr>
            <p:spPr bwMode="auto">
              <a:xfrm>
                <a:off x="1295400" y="3276600"/>
                <a:ext cx="52855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19860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6718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357650" y="3200400"/>
                <a:ext cx="680950" cy="152400"/>
                <a:chOff x="1986050" y="3200400"/>
                <a:chExt cx="680950" cy="152400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2509750" y="3200400"/>
                  <a:ext cx="15725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1986050" y="3276600"/>
                  <a:ext cx="52855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" name="Oval 22"/>
              <p:cNvSpPr/>
              <p:nvPr/>
            </p:nvSpPr>
            <p:spPr bwMode="auto">
              <a:xfrm>
                <a:off x="4567150" y="3200400"/>
                <a:ext cx="157250" cy="15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 bwMode="auto">
            <a:xfrm>
              <a:off x="3281785" y="2318285"/>
              <a:ext cx="36651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9" name="Picture 1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0" y="4249022"/>
            <a:ext cx="3292030" cy="19551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48385" y="1800875"/>
            <a:ext cx="1808515" cy="1815750"/>
            <a:chOff x="5648385" y="1800875"/>
            <a:chExt cx="1808515" cy="1815750"/>
          </a:xfrm>
        </p:grpSpPr>
        <p:sp>
          <p:nvSpPr>
            <p:cNvPr id="104" name="Rounded Rectangle 103"/>
            <p:cNvSpPr/>
            <p:nvPr/>
          </p:nvSpPr>
          <p:spPr bwMode="auto">
            <a:xfrm>
              <a:off x="5819189" y="1986995"/>
              <a:ext cx="1457321" cy="143914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011143" y="2652992"/>
              <a:ext cx="109041" cy="10567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123548" y="2705831"/>
              <a:ext cx="366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7" name="Group 36"/>
            <p:cNvGrpSpPr/>
            <p:nvPr/>
          </p:nvGrpSpPr>
          <p:grpSpPr>
            <a:xfrm>
              <a:off x="6495600" y="2652992"/>
              <a:ext cx="478915" cy="105678"/>
              <a:chOff x="6418548" y="4460205"/>
              <a:chExt cx="1197288" cy="264195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6418548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>
                <a:off x="6699560" y="459230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" name="Oval 37"/>
            <p:cNvSpPr/>
            <p:nvPr/>
          </p:nvSpPr>
          <p:spPr bwMode="auto">
            <a:xfrm>
              <a:off x="6974968" y="2652992"/>
              <a:ext cx="109041" cy="10567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11143" y="2758670"/>
              <a:ext cx="1075636" cy="482138"/>
              <a:chOff x="5203512" y="3519055"/>
              <a:chExt cx="2689091" cy="120534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6418548" y="4460205"/>
                <a:ext cx="1197288" cy="264195"/>
                <a:chOff x="6418548" y="4460205"/>
                <a:chExt cx="1197288" cy="264195"/>
              </a:xfrm>
            </p:grpSpPr>
            <p:sp>
              <p:nvSpPr>
                <p:cNvPr id="81" name="Oval 80"/>
                <p:cNvSpPr/>
                <p:nvPr/>
              </p:nvSpPr>
              <p:spPr bwMode="auto">
                <a:xfrm>
                  <a:off x="6418548" y="4460205"/>
                  <a:ext cx="272603" cy="26419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 bwMode="auto">
                <a:xfrm>
                  <a:off x="6699560" y="4592303"/>
                  <a:ext cx="91627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7620000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5203512" y="4447310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 bwMode="auto">
              <a:xfrm>
                <a:off x="5484524" y="457940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4875862" y="397719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5400000">
                <a:off x="6095062" y="3991048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5400000">
                <a:off x="7300406" y="398412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5" name="Group 54"/>
            <p:cNvGrpSpPr/>
            <p:nvPr/>
          </p:nvGrpSpPr>
          <p:grpSpPr>
            <a:xfrm rot="10800000">
              <a:off x="6121285" y="2174252"/>
              <a:ext cx="478915" cy="105678"/>
              <a:chOff x="6418548" y="4460205"/>
              <a:chExt cx="1197288" cy="264195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6418548" y="4460205"/>
                <a:ext cx="272603" cy="26419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 bwMode="auto">
              <a:xfrm>
                <a:off x="6699560" y="4592303"/>
                <a:ext cx="9162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Oval 55"/>
            <p:cNvSpPr/>
            <p:nvPr/>
          </p:nvSpPr>
          <p:spPr bwMode="auto">
            <a:xfrm rot="10800000">
              <a:off x="6010578" y="2174252"/>
              <a:ext cx="109041" cy="10567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rot="10800000">
              <a:off x="6977173" y="2179410"/>
              <a:ext cx="109041" cy="10567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10800000">
              <a:off x="6607299" y="2232249"/>
              <a:ext cx="366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rot="16200000">
              <a:off x="6850764" y="2473135"/>
              <a:ext cx="366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>
              <a:off x="6363084" y="2467593"/>
              <a:ext cx="366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>
              <a:off x="5880946" y="2470363"/>
              <a:ext cx="366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4" name="Group 93"/>
            <p:cNvGrpSpPr/>
            <p:nvPr/>
          </p:nvGrpSpPr>
          <p:grpSpPr>
            <a:xfrm>
              <a:off x="7083155" y="2249010"/>
              <a:ext cx="373745" cy="952305"/>
              <a:chOff x="7083155" y="2249010"/>
              <a:chExt cx="373745" cy="952305"/>
            </a:xfrm>
          </p:grpSpPr>
          <p:cxnSp>
            <p:nvCxnSpPr>
              <p:cNvPr id="88" name="Straight Connector 87"/>
              <p:cNvCxnSpPr/>
              <p:nvPr/>
            </p:nvCxnSpPr>
            <p:spPr bwMode="auto">
              <a:xfrm>
                <a:off x="7083155" y="2249010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7090390" y="2718235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7090390" y="3201315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1" name="Straight Connector 90"/>
            <p:cNvCxnSpPr/>
            <p:nvPr/>
          </p:nvCxnSpPr>
          <p:spPr bwMode="auto">
            <a:xfrm>
              <a:off x="5648385" y="2235155"/>
              <a:ext cx="36651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5648385" y="2711615"/>
              <a:ext cx="36651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5648385" y="3180840"/>
              <a:ext cx="36651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9" name="Group 98"/>
            <p:cNvGrpSpPr/>
            <p:nvPr/>
          </p:nvGrpSpPr>
          <p:grpSpPr>
            <a:xfrm>
              <a:off x="6076045" y="3242880"/>
              <a:ext cx="966160" cy="373745"/>
              <a:chOff x="6076045" y="3255229"/>
              <a:chExt cx="966160" cy="373745"/>
            </a:xfrm>
          </p:grpSpPr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6858950" y="3438484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6375870" y="3445719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5892790" y="3445719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Group 99"/>
            <p:cNvGrpSpPr/>
            <p:nvPr/>
          </p:nvGrpSpPr>
          <p:grpSpPr>
            <a:xfrm>
              <a:off x="6069425" y="1800875"/>
              <a:ext cx="966160" cy="373745"/>
              <a:chOff x="6076045" y="3255229"/>
              <a:chExt cx="966160" cy="373745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 rot="5400000">
                <a:off x="6858950" y="3438484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>
                <a:off x="6375870" y="3445719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5892790" y="3445719"/>
                <a:ext cx="36651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90" y="4304608"/>
            <a:ext cx="3604260" cy="1454277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 bwMode="auto">
          <a:xfrm>
            <a:off x="3768105" y="2704380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1080830" y="2697760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oup 77"/>
          <p:cNvGrpSpPr/>
          <p:nvPr/>
        </p:nvGrpSpPr>
        <p:grpSpPr>
          <a:xfrm>
            <a:off x="4040735" y="2697760"/>
            <a:ext cx="169545" cy="17145"/>
            <a:chOff x="1219200" y="4529137"/>
            <a:chExt cx="423863" cy="42863"/>
          </a:xfrm>
        </p:grpSpPr>
        <p:sp>
          <p:nvSpPr>
            <p:cNvPr id="79" name="Oval 78"/>
            <p:cNvSpPr/>
            <p:nvPr/>
          </p:nvSpPr>
          <p:spPr bwMode="auto">
            <a:xfrm>
              <a:off x="1219200" y="4529137"/>
              <a:ext cx="42863" cy="42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409700" y="4529137"/>
              <a:ext cx="42863" cy="42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00200" y="4529137"/>
              <a:ext cx="42863" cy="42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35390" y="2701090"/>
            <a:ext cx="169545" cy="17145"/>
            <a:chOff x="1219200" y="4529137"/>
            <a:chExt cx="423863" cy="42863"/>
          </a:xfrm>
        </p:grpSpPr>
        <p:sp>
          <p:nvSpPr>
            <p:cNvPr id="87" name="Oval 86"/>
            <p:cNvSpPr/>
            <p:nvPr/>
          </p:nvSpPr>
          <p:spPr bwMode="auto">
            <a:xfrm>
              <a:off x="1219200" y="4529137"/>
              <a:ext cx="42863" cy="42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1409700" y="4529137"/>
              <a:ext cx="42863" cy="42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1600200" y="4529137"/>
              <a:ext cx="42863" cy="42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497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9200"/>
            <a:ext cx="7908635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Gaussian </a:t>
            </a:r>
            <a:r>
              <a:rPr lang="en-US" dirty="0" smtClean="0"/>
              <a:t>assumption </a:t>
            </a:r>
            <a:r>
              <a:rPr lang="en-US" dirty="0" smtClean="0"/>
              <a:t>optimistic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But </a:t>
            </a:r>
            <a:r>
              <a:rPr lang="en-US" dirty="0" smtClean="0"/>
              <a:t>key insights should remain valid: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2-D averaging much better than 1-D</a:t>
            </a:r>
            <a:endParaRPr lang="en-US" sz="2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  <a:r>
              <a:rPr lang="en-US" sz="2200" dirty="0" smtClean="0">
                <a:solidFill>
                  <a:srgbClr val="FF0000"/>
                </a:solidFill>
              </a:rPr>
              <a:t>facilitates averaging over extra </a:t>
            </a:r>
            <a:r>
              <a:rPr lang="en-US" sz="2200" dirty="0" smtClean="0">
                <a:solidFill>
                  <a:srgbClr val="FF0000"/>
                </a:solidFill>
              </a:rPr>
              <a:t>dimension</a:t>
            </a:r>
            <a:endParaRPr lang="en-US" sz="2200" b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In the paper</a:t>
            </a:r>
            <a:r>
              <a:rPr lang="en-US" sz="2200" dirty="0" smtClean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 A little overprovisioning can go a long way</a:t>
            </a:r>
            <a:endParaRPr lang="en-US" sz="2200" b="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11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257800"/>
          </a:xfrm>
        </p:spPr>
        <p:txBody>
          <a:bodyPr/>
          <a:lstStyle/>
          <a:p>
            <a:r>
              <a:rPr lang="en-US" dirty="0" smtClean="0"/>
              <a:t>Optimal control of grid with transmission and storage?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Infrastructure improvement:</a:t>
            </a:r>
          </a:p>
          <a:p>
            <a:pPr lvl="1"/>
            <a:r>
              <a:rPr lang="en-US" sz="2200" dirty="0" smtClean="0"/>
              <a:t>New </a:t>
            </a:r>
            <a:r>
              <a:rPr lang="en-US" sz="2200" dirty="0" smtClean="0">
                <a:solidFill>
                  <a:srgbClr val="FF0000"/>
                </a:solidFill>
              </a:rPr>
              <a:t>transmission</a:t>
            </a:r>
            <a:r>
              <a:rPr lang="en-US" sz="2200" dirty="0" smtClean="0"/>
              <a:t> line? Upgrade in existing line?</a:t>
            </a:r>
          </a:p>
          <a:p>
            <a:pPr lvl="1"/>
            <a:r>
              <a:rPr lang="en-US" sz="2200" dirty="0" smtClean="0"/>
              <a:t>New </a:t>
            </a:r>
            <a:r>
              <a:rPr lang="en-US" sz="2200" dirty="0" smtClean="0">
                <a:solidFill>
                  <a:srgbClr val="FF0000"/>
                </a:solidFill>
              </a:rPr>
              <a:t>storage</a:t>
            </a:r>
            <a:r>
              <a:rPr lang="en-US" sz="2200" dirty="0" smtClean="0"/>
              <a:t> facility?</a:t>
            </a:r>
          </a:p>
          <a:p>
            <a:pPr lvl="1"/>
            <a:r>
              <a:rPr lang="en-US" sz="2200" dirty="0" smtClean="0"/>
              <a:t>New </a:t>
            </a:r>
            <a:r>
              <a:rPr lang="en-US" sz="2200" dirty="0" smtClean="0">
                <a:solidFill>
                  <a:srgbClr val="FF0000"/>
                </a:solidFill>
              </a:rPr>
              <a:t>generation</a:t>
            </a:r>
            <a:r>
              <a:rPr lang="en-US" sz="2200" dirty="0" smtClean="0"/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/>
              <a:t>Which will help more? </a:t>
            </a:r>
          </a:p>
          <a:p>
            <a:pPr marL="457200" lvl="1" indent="0">
              <a:buNone/>
            </a:pPr>
            <a:r>
              <a:rPr lang="en-US" sz="2400" dirty="0" smtClean="0"/>
              <a:t>How to optimally allocate budget?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315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062890"/>
            <a:ext cx="7772400" cy="150018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Thank you!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1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Control design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chemeClr val="accent2"/>
                </a:solidFill>
              </a:rPr>
              <a:t>discrete time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Analytical insights</a:t>
            </a:r>
            <a:r>
              <a:rPr lang="en-US" dirty="0" smtClean="0"/>
              <a:t> quantifying benefits of storage, transmission and overprovisioning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9077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81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35" y="4263845"/>
            <a:ext cx="1141475" cy="1540991"/>
          </a:xfrm>
          <a:prstGeom prst="rect">
            <a:avLst/>
          </a:prstGeom>
        </p:spPr>
      </p:pic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1004935" y="4946900"/>
            <a:ext cx="7361816" cy="15300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=  Electric load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70" y="3641792"/>
            <a:ext cx="393530" cy="5312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10" y="2299608"/>
            <a:ext cx="393530" cy="5312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85" y="1531625"/>
            <a:ext cx="393530" cy="5312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05" y="4187950"/>
            <a:ext cx="393530" cy="531265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3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40" y="3869477"/>
            <a:ext cx="796778" cy="1912268"/>
          </a:xfrm>
          <a:prstGeom prst="rect">
            <a:avLst/>
          </a:prstGeom>
        </p:spPr>
      </p:pic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1142669" y="4946900"/>
            <a:ext cx="7224081" cy="15300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=  Renewable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70" y="3641792"/>
            <a:ext cx="393530" cy="5312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10" y="2299608"/>
            <a:ext cx="393530" cy="5312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85" y="1531625"/>
            <a:ext cx="393530" cy="5312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05" y="4187950"/>
            <a:ext cx="393530" cy="531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3691015"/>
            <a:ext cx="195510" cy="469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80" y="2330627"/>
            <a:ext cx="195510" cy="469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45" y="1573190"/>
            <a:ext cx="195510" cy="469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00" y="4236135"/>
            <a:ext cx="195510" cy="4692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69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0953" y="1531625"/>
            <a:ext cx="6175582" cy="3187590"/>
            <a:chOff x="900953" y="1531625"/>
            <a:chExt cx="6175582" cy="3187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670" y="3641792"/>
              <a:ext cx="393530" cy="53126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310" y="2299608"/>
              <a:ext cx="393530" cy="53126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685" y="1531625"/>
              <a:ext cx="393530" cy="53126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005" y="4187950"/>
              <a:ext cx="393530" cy="5312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53" y="3691015"/>
              <a:ext cx="195510" cy="4692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680" y="2330627"/>
              <a:ext cx="195510" cy="4692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045" y="1573190"/>
              <a:ext cx="195510" cy="4692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900" y="4236135"/>
              <a:ext cx="195510" cy="469225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/>
        </p:nvSpPr>
        <p:spPr bwMode="auto">
          <a:xfrm>
            <a:off x="1570920" y="3551006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64840" y="275049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00640" y="3930482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83814" y="2062890"/>
            <a:ext cx="206086" cy="18157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45328" y="4688514"/>
            <a:ext cx="2861517" cy="732936"/>
            <a:chOff x="2545328" y="4688514"/>
            <a:chExt cx="2861517" cy="73293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28" y="4704322"/>
              <a:ext cx="290812" cy="69794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836140" y="487905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−</a:t>
              </a:r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46" y="4688514"/>
              <a:ext cx="528709" cy="7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27987" y="4836675"/>
                  <a:ext cx="16788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ind</m:t>
                        </m:r>
                      </m:oMath>
                    </m:oMathPara>
                  </a14:m>
                  <a:endParaRPr lang="en-US" sz="32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87" y="4836675"/>
                  <a:ext cx="1678858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3542" r="-1236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27769" y="1524285"/>
            <a:ext cx="6475914" cy="3473536"/>
            <a:chOff x="627769" y="1524285"/>
            <a:chExt cx="6475914" cy="3473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9" y="4015525"/>
                  <a:ext cx="11803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61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0"/>
            </p:cNvCxnSpPr>
            <p:nvPr/>
          </p:nvCxnSpPr>
          <p:spPr bwMode="auto">
            <a:xfrm flipV="1">
              <a:off x="1217963" y="3705988"/>
              <a:ext cx="383138" cy="3095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959" y="2254385"/>
                  <a:ext cx="118537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670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3"/>
            </p:cNvCxnSpPr>
            <p:nvPr/>
          </p:nvCxnSpPr>
          <p:spPr bwMode="auto">
            <a:xfrm>
              <a:off x="3361334" y="2439051"/>
              <a:ext cx="633687" cy="33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011" y="1524285"/>
                  <a:ext cx="15108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8" idx="2"/>
            </p:cNvCxnSpPr>
            <p:nvPr/>
          </p:nvCxnSpPr>
          <p:spPr bwMode="auto">
            <a:xfrm>
              <a:off x="5442442" y="1893617"/>
              <a:ext cx="471553" cy="1958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𝑊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ind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814" y="4628489"/>
                  <a:ext cx="1185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0" idx="0"/>
            </p:cNvCxnSpPr>
            <p:nvPr/>
          </p:nvCxnSpPr>
          <p:spPr bwMode="auto">
            <a:xfrm flipV="1">
              <a:off x="6476669" y="4112055"/>
              <a:ext cx="627014" cy="5164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6" name="TextBox 55"/>
          <p:cNvSpPr txBox="1"/>
          <p:nvPr/>
        </p:nvSpPr>
        <p:spPr>
          <a:xfrm>
            <a:off x="1536399" y="3480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63506" y="38526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3452" y="26720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42426" y="1984399"/>
            <a:ext cx="24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82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KANORIA@KLEHPIQVBVWYY57I" val="3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fonts,amsmath,amsthm,amscd,dsfont,mathrsfs,multirow,booktabs}&#10;\usepackage[usenames,dvipsnames]{color}&#10;&#10;\def\tp{\tilde{p}}&#10;\def\G{{\sf G}}&#10;\def\tT{\widetilde{\sf T}}&#10;\def\c{{\sf c }}&#10;\def\U{{\sf U}}&#10;\def\root{{\phi}}&#10;\def\poly{\operatorname{poly}}&#10;\def\eps{{\varepsilon}}&#10;\def\D{{\mathcal{D}}}&#10;&#10;\def\Esp{E^{\rm sp}}&#10;\def\Et{E^{\rm t}}&#10;\def\prob{{\mathbb P}}&#10;\def\integers{{\mathbb Z}}&#10;\def\naturals{{\mathbb N}}&#10;\def\E{{\mathbb E}} %expectation&#10;\def\Var{{\textup{Var}}}&#10;\def\whp{w.h.p.\hskip2pt}&#10;\def\Whp{W.h.p.}&#10;\def\const{C}&#10;\def\nbr{\partial}&#10;\def\Ev{{\sf E}}&#10;\def\Re{\operatorname{Re}}&#10;\def\C{\mathcal{C}}&#10;\def\barphi{{\mathbf{\phi}}}&#10;\def\barp{{\mathbf{p}}}&#10;\def\tbarp{{\tilde{\mathbf{p}}}}&#10;\def\tp{{\tilde{p}}}&#10;\def\barf{{\mathbf{f}}}&#10;\def\bartheta{{\overline{\theta}}}&#10;\def\Tc{{T_{\rm c}}}&#10;\def\one{\mathbf{1}}&#10;\def\policy{\Pi}&#10;\def\partition{\mathcal{P}}&#10;\def\stat{\pi}  %stationary distribution&#10;\def\reals{\mathbb{R}}&#10;\def\complex{\mathbb{C}}&#10;\def\tsigma{{\tilde{\sigma}}}&#10;\def\Z{{\mathbb{Z}}}&#10;\def\const{{\kappa}}&#10;\def\hp{{\hat{p}}}&#10;\def\hU{{\widehat{U}}}&#10;\def\sign{{\operatorname{\text{sign}}}}&#10;\def\hsigma{{\widehat{\sigma}}}&#10;\def\dE{\vec{E}}&#10;\def\di{{\partial i}}&#10;\def\dv{{\partial v}}&#10;\def\Phys{{\sf Phys}}&#10;\def\normal{{\sf N}}&#10;\def\ve{\varepsilon}&#10;\def\cC{{\cal C}}&#10;\def\cS{{\cal S}}&#10;\def\cA{{\cal A}}&#10;\def\utheta{\underline{\theta}}&#10;\def\Cov{{\rm Cov}}&#10;\def\Var{{\rm Var}}&#10;\def\cL{{\cal L}}&#10;\def\Tr{{\rm Tr}}&#10;\def\hth{\hat{\theta}}&#10;\def\de{{\rm d}}&#10;\def\oD{\overline{B}}&#10;\def\oF{\overline{F}}&#10;\def\oW{\overline{W}}&#10;\def\htheta{\hat{\theta}}&#10;\def\Ftail{{\sf F}}&#10;\def\etot{\varepsilon_{\rm tot}}&#10;\def\K{{\cal K}}&#10;&#10;\newcommand\T{\rule{0pt}{2.6ex}}&#10;\newcommand\B{\rule[-1ex]{0pt}{0pt}}&#10;&#10;\newcommand{\bd}{\mathbf}&#10;&#10;\def\F{{\mathcal F}}&#10;\def\Z{{\mathcal Z}}&#10;\def\B{{\mathcal B}}&#10;\def\W{{\mathcal W}}&#10;\def\Y{{\mathcal Y}}&#10;&#10;%mapping to spacetime grid&#10;\def\hV{{\widehat{V}}}&#10;\def\hE{{\widehat{E}}}&#10;\def\hF{{\widehat{F}}}&#10;\def\hC{{\widehat{C}}}&#10;&#10;\def\bb{{\bf b}}&#10;\definecolor{DarkGray}{rgb}{.2,0.2,0.2}&#10;\newcommand{\ra}[1]{\renewcommand{\arraystretch}{#1}}&#10;\pagestyle{empty}&#10;\begin{document}&#10;%\begin{table*}&#10;\ra{1.2}&#10;\begin{tabular}{lll}&#10;&amp;Std. dev\hskip-3pt&amp;$= \sigma \sqrt{l}$\\&#10;&amp;Cut size\hskip-3pt&amp;= $2C$\\&#10;&amp;&amp;\\&#10;$\Rightarrow$ &amp; \multicolumn{2}{c}{Can only average over}\\&#10;&amp;\multicolumn{2}{c}{$ l \lesssim \frac{C^2}{\sigma^2}$}&#10;\end{tabular}&#10;&#10;%\end{table*}&#10;&#10;\end{document} 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fonts,amsmath,amsthm,amscd,dsfont,mathrsfs,multirow,booktabs}&#10;\usepackage[usenames,dvipsnames]{color}&#10;&#10;\def\tp{\tilde{p}}&#10;\def\G{{\sf G}}&#10;\def\tT{\widetilde{\sf T}}&#10;\def\c{{\sf c }}&#10;\def\U{{\sf U}}&#10;\def\root{{\phi}}&#10;\def\poly{\operatorname{poly}}&#10;\def\eps{{\varepsilon}}&#10;\def\D{{\mathcal{D}}}&#10;&#10;\def\Esp{E^{\rm sp}}&#10;\def\Et{E^{\rm t}}&#10;\def\prob{{\mathbb P}}&#10;\def\integers{{\mathbb Z}}&#10;\def\naturals{{\mathbb N}}&#10;\def\E{{\mathbb E}} %expectation&#10;\def\Var{{\textup{Var}}}&#10;\def\whp{w.h.p.\hskip2pt}&#10;\def\Whp{W.h.p.}&#10;\def\const{C}&#10;\def\nbr{\partial}&#10;\def\Ev{{\sf E}}&#10;\def\Re{\operatorname{Re}}&#10;\def\C{\mathcal{C}}&#10;\def\barphi{{\mathbf{\phi}}}&#10;\def\barp{{\mathbf{p}}}&#10;\def\tbarp{{\tilde{\mathbf{p}}}}&#10;\def\tp{{\tilde{p}}}&#10;\def\barf{{\mathbf{f}}}&#10;\def\bartheta{{\overline{\theta}}}&#10;\def\Tc{{T_{\rm c}}}&#10;\def\one{\mathbf{1}}&#10;\def\policy{\Pi}&#10;\def\partition{\mathcal{P}}&#10;\def\stat{\pi}  %stationary distribution&#10;\def\reals{\mathbb{R}}&#10;\def\complex{\mathbb{C}}&#10;\def\tsigma{{\tilde{\sigma}}}&#10;\def\Z{{\mathbb{Z}}}&#10;\def\const{{\kappa}}&#10;\def\hp{{\hat{p}}}&#10;\def\hU{{\widehat{U}}}&#10;\def\sign{{\operatorname{\text{sign}}}}&#10;\def\hsigma{{\widehat{\sigma}}}&#10;\def\dE{\vec{E}}&#10;\def\di{{\partial i}}&#10;\def\dv{{\partial v}}&#10;\def\Phys{{\sf Phys}}&#10;\def\normal{{\sf N}}&#10;\def\ve{\varepsilon}&#10;\def\cC{{\cal C}}&#10;\def\cS{{\cal S}}&#10;\def\cA{{\cal A}}&#10;\def\utheta{\underline{\theta}}&#10;\def\Cov{{\rm Cov}}&#10;\def\Var{{\rm Var}}&#10;\def\cL{{\cal L}}&#10;\def\Tr{{\rm Tr}}&#10;\def\hth{\hat{\theta}}&#10;\def\de{{\rm d}}&#10;\def\oD{\overline{B}}&#10;\def\oF{\overline{F}}&#10;\def\oW{\overline{W}}&#10;\def\htheta{\hat{\theta}}&#10;\def\Ftail{{\sf F}}&#10;\def\etot{\varepsilon_{\rm tot}}&#10;\def\K{{\cal K}}&#10;&#10;\newcommand\T{\rule{0pt}{2.6ex}}&#10;\newcommand\B{\rule[-1ex]{0pt}{0pt}}&#10;&#10;\newcommand{\bd}{\mathbf}&#10;&#10;\def\F{{\mathcal F}}&#10;\def\Z{{\mathcal Z}}&#10;\def\B{{\mathcal B}}&#10;\def\W{{\mathcal W}}&#10;\def\Y{{\mathcal Y}}&#10;&#10;%mapping to spacetime grid&#10;\def\hV{{\widehat{V}}}&#10;\def\hE{{\widehat{E}}}&#10;\def\hF{{\widehat{F}}}&#10;\def\hC{{\widehat{C}}}&#10;&#10;\def\bb{{\bf b}}&#10;\definecolor{DarkGray}{rgb}{.2,0.2,0.2}&#10;\newcommand{\ra}[1]{\renewcommand{\arraystretch}{#1}}&#10;\pagestyle{empty}&#10;\begin{document}&#10;%\begin{table*}&#10;\ra{1.2}&#10;\begin{tabular}{lll}&#10;&amp;Std. dev\hskip-3pt&amp;$= \sigma l$\\&#10;&amp;Cut size\hskip-3pt&amp;= $4Cl$\\&#10;&amp;\multicolumn{2}{l}{\color{red} Both scale together!}\\&#10;$\Rightarrow$ &amp; \multicolumn{2}{c}{Can average over large $l$.}\\&#10;&amp; &amp;&#10;\end{tabular}&#10;&#10;%\end{table*}&#10;&#10;\end{document} "/>
  <p:tag name="IGUANATEXSIZE" val="22"/>
</p:tagLst>
</file>

<file path=ppt/theme/theme1.xml><?xml version="1.0" encoding="utf-8"?>
<a:theme xmlns:a="http://schemas.openxmlformats.org/drawingml/2006/main" name="JobTalk3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6277</TotalTime>
  <Words>2479</Words>
  <Application>Microsoft Office PowerPoint</Application>
  <PresentationFormat>On-screen Show (4:3)</PresentationFormat>
  <Paragraphs>516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JobTalk3</vt:lpstr>
      <vt:lpstr>Distributed Storage for Intermittent Energy Sources: Control Design and Performance Limits</vt:lpstr>
      <vt:lpstr>The challenge of renewables</vt:lpstr>
      <vt:lpstr>The challenge of renewables</vt:lpstr>
      <vt:lpstr>Questions?</vt:lpstr>
      <vt:lpstr>Our contribution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Constraints</vt:lpstr>
      <vt:lpstr>Cost function</vt:lpstr>
      <vt:lpstr>What’s the issue?</vt:lpstr>
      <vt:lpstr>The surrogate problem</vt:lpstr>
      <vt:lpstr>The surrogate LQG problem</vt:lpstr>
      <vt:lpstr>Specific networks</vt:lpstr>
      <vt:lpstr>1-D and 2-D grids</vt:lpstr>
      <vt:lpstr>1-D and 2-D grids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Results  〖ε = ε〗_Fast+ε_F</vt:lpstr>
      <vt:lpstr>Spatial averaging is much easier in 2-D</vt:lpstr>
      <vt:lpstr>Conclusions and future work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Storage for Intermittent Energy Sources: Control Design and Performance Limits</dc:title>
  <dc:creator>Toshiba-User</dc:creator>
  <cp:lastModifiedBy>Toshiba-User</cp:lastModifiedBy>
  <cp:revision>124</cp:revision>
  <dcterms:created xsi:type="dcterms:W3CDTF">2011-09-24T19:32:36Z</dcterms:created>
  <dcterms:modified xsi:type="dcterms:W3CDTF">2011-09-29T04:30:42Z</dcterms:modified>
</cp:coreProperties>
</file>