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332" r:id="rId2"/>
    <p:sldId id="258" r:id="rId3"/>
    <p:sldId id="259" r:id="rId4"/>
    <p:sldId id="260" r:id="rId5"/>
    <p:sldId id="360" r:id="rId6"/>
    <p:sldId id="261" r:id="rId7"/>
    <p:sldId id="262" r:id="rId8"/>
    <p:sldId id="263" r:id="rId9"/>
    <p:sldId id="264" r:id="rId10"/>
    <p:sldId id="265"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361" r:id="rId24"/>
    <p:sldId id="280" r:id="rId25"/>
    <p:sldId id="281" r:id="rId26"/>
    <p:sldId id="291" r:id="rId27"/>
    <p:sldId id="286" r:id="rId28"/>
    <p:sldId id="287" r:id="rId29"/>
    <p:sldId id="283" r:id="rId30"/>
    <p:sldId id="335" r:id="rId31"/>
    <p:sldId id="336" r:id="rId32"/>
    <p:sldId id="284" r:id="rId33"/>
    <p:sldId id="285" r:id="rId34"/>
    <p:sldId id="290" r:id="rId35"/>
    <p:sldId id="289" r:id="rId36"/>
    <p:sldId id="292" r:id="rId37"/>
    <p:sldId id="293" r:id="rId38"/>
    <p:sldId id="348" r:id="rId39"/>
    <p:sldId id="296" r:id="rId40"/>
    <p:sldId id="297" r:id="rId41"/>
    <p:sldId id="299" r:id="rId42"/>
    <p:sldId id="300" r:id="rId43"/>
    <p:sldId id="301" r:id="rId44"/>
    <p:sldId id="302" r:id="rId45"/>
    <p:sldId id="322" r:id="rId46"/>
    <p:sldId id="304" r:id="rId47"/>
    <p:sldId id="306" r:id="rId48"/>
    <p:sldId id="350" r:id="rId49"/>
    <p:sldId id="312" r:id="rId50"/>
    <p:sldId id="345" r:id="rId51"/>
    <p:sldId id="311" r:id="rId52"/>
    <p:sldId id="333" r:id="rId53"/>
    <p:sldId id="338" r:id="rId54"/>
    <p:sldId id="313" r:id="rId55"/>
    <p:sldId id="314" r:id="rId56"/>
    <p:sldId id="342" r:id="rId57"/>
    <p:sldId id="303" r:id="rId58"/>
    <p:sldId id="334" r:id="rId59"/>
    <p:sldId id="346" r:id="rId60"/>
    <p:sldId id="318" r:id="rId61"/>
    <p:sldId id="319" r:id="rId62"/>
    <p:sldId id="320" r:id="rId63"/>
    <p:sldId id="321" r:id="rId64"/>
    <p:sldId id="357" r:id="rId65"/>
    <p:sldId id="358" r:id="rId66"/>
    <p:sldId id="359" r:id="rId67"/>
    <p:sldId id="323" r:id="rId68"/>
    <p:sldId id="351" r:id="rId69"/>
    <p:sldId id="343" r:id="rId70"/>
    <p:sldId id="324" r:id="rId71"/>
    <p:sldId id="325" r:id="rId72"/>
    <p:sldId id="352" r:id="rId73"/>
    <p:sldId id="341" r:id="rId74"/>
    <p:sldId id="362" r:id="rId75"/>
    <p:sldId id="339" r:id="rId76"/>
    <p:sldId id="328" r:id="rId77"/>
    <p:sldId id="329" r:id="rId78"/>
    <p:sldId id="340" r:id="rId79"/>
    <p:sldId id="347" r:id="rId80"/>
    <p:sldId id="331" r:id="rId81"/>
    <p:sldId id="330" r:id="rId82"/>
    <p:sldId id="354" r:id="rId83"/>
    <p:sldId id="355" r:id="rId84"/>
    <p:sldId id="356" r:id="rId85"/>
    <p:sldId id="344"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928"/>
    <a:srgbClr val="D18247"/>
    <a:srgbClr val="D9AA35"/>
    <a:srgbClr val="EB63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82167" autoAdjust="0"/>
  </p:normalViewPr>
  <p:slideViewPr>
    <p:cSldViewPr>
      <p:cViewPr varScale="1">
        <p:scale>
          <a:sx n="51" d="100"/>
          <a:sy n="51" d="100"/>
        </p:scale>
        <p:origin x="-85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F958E5F-F021-4AE0-A56D-F51494DF2CB7}" type="datetimeFigureOut">
              <a:rPr lang="en-US"/>
              <a:pPr>
                <a:defRPr/>
              </a:pPr>
              <a:t>7/13/2010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0B513EF-3563-4754-975B-3130F92C22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ncbi.nlm.nih.gov/entrez/query.fcgi?cmd=Retrieve&amp;db=pubmed&amp;dopt=Abstract&amp;list_uids=15480363" TargetMode="External"/><Relationship Id="rId3" Type="http://schemas.openxmlformats.org/officeDocument/2006/relationships/hyperlink" Target="http://en.wikipedia.org/wiki/Heart_disease" TargetMode="External"/><Relationship Id="rId7" Type="http://schemas.openxmlformats.org/officeDocument/2006/relationships/hyperlink" Target="http://en.wikipedia.org/wiki/Metabolic_syndrom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Diabetes_mellitus" TargetMode="External"/><Relationship Id="rId5" Type="http://schemas.openxmlformats.org/officeDocument/2006/relationships/hyperlink" Target="http://en.wikipedia.org/wiki/Insulin_resistance" TargetMode="External"/><Relationship Id="rId4" Type="http://schemas.openxmlformats.org/officeDocument/2006/relationships/hyperlink" Target="http://en.wikipedia.org/wiki/Hypertension"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en.wikipedia.org/wiki/United_States_Secretary_of_Health_and_Human_Service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topics.nytimes.com/top/reference/timestopics/organizations/a/american_academy_of_pediatrics/index.html?inline=nyt-org"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topics.nytimes.com/top/news/business/companies/nbc_universal/index.html?inline=nyt-org"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topics.nytimes.com/top/reference/timestopics/organizations/a/american_academy_of_pediatrics/index.html?inline=nyt-org" TargetMode="External"/><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hyperlink" Target="http://topics.nytimes.com/top/news/business/companies/nbc_universal/index.html?inline=nyt-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Adolescent Medicine Specialist in Washington Heights, the population is primarily Hispanic form the DR, Audubon patients age 11-21, &gt; 30% overweight/obese</a:t>
            </a:r>
          </a:p>
        </p:txBody>
      </p:sp>
      <p:sp>
        <p:nvSpPr>
          <p:cNvPr id="4" name="Slide Number Placeholder 3"/>
          <p:cNvSpPr>
            <a:spLocks noGrp="1"/>
          </p:cNvSpPr>
          <p:nvPr>
            <p:ph type="sldNum" sz="quarter" idx="5"/>
          </p:nvPr>
        </p:nvSpPr>
        <p:spPr/>
        <p:txBody>
          <a:bodyPr/>
          <a:lstStyle/>
          <a:p>
            <a:pPr>
              <a:defRPr/>
            </a:pPr>
            <a:fld id="{DA8BE229-6A8F-4C60-ABD0-B90DBCA19F8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children aged 2–5 years, prevalence increased from 5.0% to 12.4%; for those aged 6–11 years, prevalence increased from 6.5% to 17.0%; and for those aged 12–19 years, prevalence increased from 5.0% to 17.6%.</a:t>
            </a:r>
            <a:r>
              <a:rPr lang="en-US" baseline="30000" smtClean="0"/>
              <a:t> NHANES</a:t>
            </a:r>
            <a:r>
              <a:rPr lang="en-US" smtClean="0"/>
              <a:t> CDC</a:t>
            </a:r>
          </a:p>
          <a:p>
            <a:pPr eaLnBrk="1" hangingPunct="1">
              <a:spcBef>
                <a:spcPct val="0"/>
              </a:spcBef>
            </a:pPr>
            <a:r>
              <a:rPr lang="en-US" b="1" i="1" smtClean="0"/>
              <a:t>National Health and Nutrition Examination Survey</a:t>
            </a:r>
            <a:r>
              <a:rPr lang="en-US" smtClean="0"/>
              <a:t> </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46980E-E2B4-40EA-BA9E-DFF42B38E8E0}" type="slidenum">
              <a:rPr lang="en-US"/>
              <a:pPr fontAlgn="base">
                <a:spcBef>
                  <a:spcPct val="0"/>
                </a:spcBef>
                <a:spcAft>
                  <a:spcPct val="0"/>
                </a:spcAft>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Using a sample of 20,000 adolescents (Add Health data), this study examined the influences of community poverty and race/ethnicity on adolescent obesity.The prevalence of obesity is significantly higher in poor communities than in affluent communities; and it is higher among African Americans, Hispanics and Native Americans than among Whites. The interaction between race/ethnicity and community poverty indicates that race/ethnicity moderates the influence of community poverty on the prevalence of obesity. Although the prevalence of obesity is higher among minorities than among Whites, the influence of community poverty is stronger for Whites than for minorities.</a:t>
            </a:r>
          </a:p>
          <a:p>
            <a:endParaRPr lang="en-US" smtClean="0"/>
          </a:p>
          <a:p>
            <a:r>
              <a:rPr lang="en-US" smtClean="0"/>
              <a:t>social factors including poverty and a lower level of education have been linked to obesity. One reason for this may be that high-calorie processed foods cost less and are easier to find and prepare than healthier foods, such as fresh vegetables and fruits. Other reasons may include inadequate access to safe recreation places or the cost of gym memberships, limiting opportunities for physical activity. However, the link between low socioeconomic status and obesity has not been conclusively established, and recent research shows that obesity is also increasing among high-income groups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4C573-D0B7-4A78-8DBA-BFA74EE1F1D7}" type="slidenum">
              <a:rPr lang="en-US"/>
              <a:pPr fontAlgn="base">
                <a:spcBef>
                  <a:spcPct val="0"/>
                </a:spcBef>
                <a:spcAft>
                  <a:spcPct val="0"/>
                </a:spcAft>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New York Times 2010</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C4DD06-0487-402B-B217-3538AB00BE25}" type="slidenum">
              <a:rPr lang="en-US"/>
              <a:pPr fontAlgn="base">
                <a:spcBef>
                  <a:spcPct val="0"/>
                </a:spcBef>
                <a:spcAft>
                  <a:spcPct val="0"/>
                </a:spcAft>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79571F-2984-48D0-8C7D-F0EC3F68F07B}" type="slidenum">
              <a:rPr lang="en-US"/>
              <a:pPr fontAlgn="base">
                <a:spcBef>
                  <a:spcPct val="0"/>
                </a:spcBef>
                <a:spcAft>
                  <a:spcPct val="0"/>
                </a:spcAft>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leptin, ghrelin, adiponectin are hormones that influence appetite, satiety and fat distribution</a:t>
            </a:r>
          </a:p>
          <a:p>
            <a:pPr eaLnBrk="1" hangingPunct="1">
              <a:spcBef>
                <a:spcPct val="0"/>
              </a:spcBef>
            </a:pPr>
            <a:endParaRPr lang="en-US" smtClean="0"/>
          </a:p>
          <a:p>
            <a:pPr eaLnBrk="1" hangingPunct="1">
              <a:spcBef>
                <a:spcPct val="0"/>
              </a:spcBef>
            </a:pPr>
            <a:r>
              <a:rPr lang="en-US" smtClean="0"/>
              <a:t>Leptin binds to neuropeptide Y (NPY) neurons in the arcuate nucleus, in such a way that decreases the activity of these neurons. Leptin signals to the brain that the body has had enough to eat, or satiety. Obese people have an unusually high circulating concentration of leptin.</a:t>
            </a:r>
            <a:r>
              <a:rPr lang="en-US" baseline="30000" smtClean="0"/>
              <a:t>[26]</a:t>
            </a:r>
            <a:r>
              <a:rPr lang="en-US" smtClean="0"/>
              <a:t> These people are said to be resistant to the effects of leptin</a:t>
            </a:r>
          </a:p>
          <a:p>
            <a:pPr eaLnBrk="1" hangingPunct="1">
              <a:spcBef>
                <a:spcPct val="0"/>
              </a:spcBef>
            </a:pPr>
            <a:endParaRPr lang="en-US" smtClean="0"/>
          </a:p>
          <a:p>
            <a:pPr eaLnBrk="1" hangingPunct="1">
              <a:spcBef>
                <a:spcPct val="0"/>
              </a:spcBef>
            </a:pPr>
            <a:r>
              <a:rPr lang="en-US" smtClean="0"/>
              <a:t>Ghrelin has emerged as the first circulating hunger hormone</a:t>
            </a:r>
          </a:p>
          <a:p>
            <a:pPr eaLnBrk="1" hangingPunct="1">
              <a:spcBef>
                <a:spcPct val="0"/>
              </a:spcBef>
            </a:pPr>
            <a:endParaRPr lang="en-US" smtClean="0"/>
          </a:p>
          <a:p>
            <a:pPr eaLnBrk="1" hangingPunct="1">
              <a:spcBef>
                <a:spcPct val="0"/>
              </a:spcBef>
            </a:pPr>
            <a:r>
              <a:rPr lang="en-US" smtClean="0"/>
              <a:t>Levels of adiponectin , secreted from adipose, are inversely correlated with body fat percentage low levels ass w/ developing DM and the metabolic syndrome</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8F774B-38B7-407E-9433-EDE66AA04CC9}" type="slidenum">
              <a:rPr lang="en-US"/>
              <a:pPr fontAlgn="base">
                <a:spcBef>
                  <a:spcPct val="0"/>
                </a:spcBef>
                <a:spcAft>
                  <a:spcPct val="0"/>
                </a:spcAft>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48F397-7427-4830-A34B-45215FFB0F98}" type="slidenum">
              <a:rPr lang="en-US"/>
              <a:pPr fontAlgn="base">
                <a:spcBef>
                  <a:spcPct val="0"/>
                </a:spcBef>
                <a:spcAft>
                  <a:spcPct val="0"/>
                </a:spcAft>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D4FD818-F6EF-4E18-941B-28B4B393BF0C}"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C3F6F3-0683-4325-B13A-18845A4FB1EA}" type="slidenum">
              <a:rPr lang="en-US"/>
              <a:pPr fontAlgn="base">
                <a:spcBef>
                  <a:spcPct val="0"/>
                </a:spcBef>
                <a:spcAft>
                  <a:spcPct val="0"/>
                </a:spcAft>
                <a:defRPr/>
              </a:pPr>
              <a:t>24</a:t>
            </a:fld>
            <a:endParaRPr lang="en-US"/>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eaLnBrk="1" hangingPunct="1">
              <a:lnSpc>
                <a:spcPct val="90000"/>
              </a:lnSpc>
              <a:spcBef>
                <a:spcPct val="0"/>
              </a:spcBef>
            </a:pPr>
            <a:r>
              <a:rPr lang="en-US" sz="1000" smtClean="0"/>
              <a:t>Nutrition Research: A review of the literature Human Obesity Gene Map Consortium counts over 240 genes that are able to modulate body weight and adiposity.  Predisposition for females to be overweight in all age groups </a:t>
            </a:r>
          </a:p>
          <a:p>
            <a:pPr lvl="1" eaLnBrk="1" hangingPunct="1">
              <a:lnSpc>
                <a:spcPct val="90000"/>
              </a:lnSpc>
              <a:spcBef>
                <a:spcPct val="0"/>
              </a:spcBef>
            </a:pPr>
            <a:r>
              <a:rPr lang="en-US" smtClean="0"/>
              <a:t>Genes which were selected for over many millenia would favor the storage of excess calories as fat in service of reproductive integrity (better able to breastfeed, more fertile). This environment allows stronger expression of those genes leading to increased fatness at an earlier age. </a:t>
            </a:r>
            <a:endParaRPr lang="en-US" sz="1000" smtClean="0"/>
          </a:p>
          <a:p>
            <a:pPr lvl="1" eaLnBrk="1" hangingPunct="1">
              <a:lnSpc>
                <a:spcPct val="90000"/>
              </a:lnSpc>
              <a:spcBef>
                <a:spcPct val="0"/>
              </a:spcBef>
            </a:pPr>
            <a:endParaRPr lang="en-US" sz="1000" smtClean="0"/>
          </a:p>
          <a:p>
            <a:pPr lvl="1" eaLnBrk="1" hangingPunct="1">
              <a:lnSpc>
                <a:spcPct val="90000"/>
              </a:lnSpc>
              <a:spcBef>
                <a:spcPct val="0"/>
              </a:spcBef>
            </a:pPr>
            <a:r>
              <a:rPr lang="en-US" sz="1000" smtClean="0"/>
              <a:t>Flaws with Thrifty Gene Hypothesis: Famines are too infrequent and involve insufficient mortality to select for thrifty genes, no evidence that fat people survive famines better than lean people and modern hunter gather populations do not indicate that between famines they fatten up and hence suggest that they did not inherit the thrifty gene. Also, many of the populations that have developed obesity and DM appeared to have no discernible h/o famine or starvation for example pacific islanders whose tropical islands had luxuriant vegetation all year round and waters full of fish</a:t>
            </a:r>
          </a:p>
          <a:p>
            <a:pPr lvl="1" eaLnBrk="1" hangingPunct="1">
              <a:lnSpc>
                <a:spcPct val="90000"/>
              </a:lnSpc>
              <a:spcBef>
                <a:spcPct val="0"/>
              </a:spcBef>
            </a:pPr>
            <a:endParaRPr lang="en-US" sz="1000" smtClean="0"/>
          </a:p>
          <a:p>
            <a:pPr lvl="1" eaLnBrk="1" hangingPunct="1">
              <a:lnSpc>
                <a:spcPct val="90000"/>
              </a:lnSpc>
              <a:spcBef>
                <a:spcPct val="0"/>
              </a:spcBef>
            </a:pPr>
            <a:endParaRPr lang="en-US" sz="1000" smtClean="0"/>
          </a:p>
          <a:p>
            <a:pPr lvl="1" eaLnBrk="1" hangingPunct="1">
              <a:lnSpc>
                <a:spcPct val="90000"/>
              </a:lnSpc>
              <a:spcBef>
                <a:spcPct val="0"/>
              </a:spcBef>
            </a:pPr>
            <a:r>
              <a:rPr lang="en-US" sz="1000" smtClean="0"/>
              <a:t>Set Point- Can loose up to 7-9% body weight but most regain weight within 5 years. </a:t>
            </a:r>
          </a:p>
          <a:p>
            <a:pPr lvl="1" eaLnBrk="1" hangingPunct="1">
              <a:lnSpc>
                <a:spcPct val="90000"/>
              </a:lnSpc>
              <a:spcBef>
                <a:spcPct val="0"/>
              </a:spcBef>
            </a:pPr>
            <a:r>
              <a:rPr lang="en-US" sz="1000" smtClean="0"/>
              <a:t>Set Point: we self regulate intake</a:t>
            </a:r>
          </a:p>
          <a:p>
            <a:pPr lvl="1" eaLnBrk="1" hangingPunct="1">
              <a:lnSpc>
                <a:spcPct val="90000"/>
              </a:lnSpc>
              <a:spcBef>
                <a:spcPct val="0"/>
              </a:spcBef>
            </a:pPr>
            <a:endParaRPr lang="en-US" sz="1000" smtClean="0"/>
          </a:p>
          <a:p>
            <a:pPr lvl="1" eaLnBrk="1" hangingPunct="1">
              <a:lnSpc>
                <a:spcPct val="90000"/>
              </a:lnSpc>
              <a:spcBef>
                <a:spcPct val="0"/>
              </a:spcBef>
            </a:pPr>
            <a:r>
              <a:rPr lang="en-US" sz="1000" smtClean="0"/>
              <a:t>Hormonal conditions: usually associated w/ short stature</a:t>
            </a:r>
          </a:p>
          <a:p>
            <a:pPr lvl="1" eaLnBrk="1" hangingPunct="1">
              <a:lnSpc>
                <a:spcPct val="90000"/>
              </a:lnSpc>
              <a:spcBef>
                <a:spcPct val="0"/>
              </a:spcBef>
            </a:pPr>
            <a:r>
              <a:rPr lang="en-US" sz="1000" smtClean="0"/>
              <a:t>Thyroid disease</a:t>
            </a:r>
          </a:p>
          <a:p>
            <a:pPr lvl="1" eaLnBrk="1" hangingPunct="1">
              <a:lnSpc>
                <a:spcPct val="90000"/>
              </a:lnSpc>
              <a:spcBef>
                <a:spcPct val="0"/>
              </a:spcBef>
            </a:pPr>
            <a:r>
              <a:rPr lang="en-US" sz="1000" smtClean="0"/>
              <a:t>Cushing’s disease</a:t>
            </a:r>
          </a:p>
          <a:p>
            <a:pPr lvl="1" eaLnBrk="1" hangingPunct="1">
              <a:lnSpc>
                <a:spcPct val="90000"/>
              </a:lnSpc>
              <a:spcBef>
                <a:spcPct val="0"/>
              </a:spcBef>
            </a:pPr>
            <a:r>
              <a:rPr lang="en-US" sz="1000" smtClean="0"/>
              <a:t>Growth Hormone Deficiency</a:t>
            </a:r>
          </a:p>
          <a:p>
            <a:pPr lvl="1" eaLnBrk="1" hangingPunct="1">
              <a:lnSpc>
                <a:spcPct val="90000"/>
              </a:lnSpc>
              <a:spcBef>
                <a:spcPct val="0"/>
              </a:spcBef>
            </a:pPr>
            <a:r>
              <a:rPr lang="en-US" sz="1000" smtClean="0"/>
              <a:t>Acquired Hypothalamic Lesions (Infections, vascular malformations, neoplasms and trauma)</a:t>
            </a:r>
          </a:p>
          <a:p>
            <a:pPr lvl="1" eaLnBrk="1" hangingPunct="1">
              <a:lnSpc>
                <a:spcPct val="90000"/>
              </a:lnSpc>
              <a:spcBef>
                <a:spcPct val="0"/>
              </a:spcBef>
            </a:pPr>
            <a:endParaRPr lang="en-US" sz="1000" smtClean="0"/>
          </a:p>
          <a:p>
            <a:pPr eaLnBrk="1" hangingPunct="1">
              <a:lnSpc>
                <a:spcPct val="90000"/>
              </a:lnSpc>
              <a:spcBef>
                <a:spcPct val="0"/>
              </a:spcBef>
            </a:pPr>
            <a:r>
              <a:rPr lang="en-US" sz="1000" smtClean="0"/>
              <a:t>Syndromes </a:t>
            </a:r>
          </a:p>
          <a:p>
            <a:pPr lvl="1" eaLnBrk="1" hangingPunct="1">
              <a:lnSpc>
                <a:spcPct val="90000"/>
              </a:lnSpc>
              <a:spcBef>
                <a:spcPct val="0"/>
              </a:spcBef>
            </a:pPr>
            <a:r>
              <a:rPr lang="en-US" sz="1000" smtClean="0"/>
              <a:t>Prader-Willi (short stature, small hands and feet, mental retardation and cryptorchidism)</a:t>
            </a:r>
          </a:p>
          <a:p>
            <a:pPr lvl="1" eaLnBrk="1" hangingPunct="1">
              <a:lnSpc>
                <a:spcPct val="90000"/>
              </a:lnSpc>
              <a:spcBef>
                <a:spcPct val="0"/>
              </a:spcBef>
            </a:pPr>
            <a:r>
              <a:rPr lang="en-US" sz="1000" smtClean="0"/>
              <a:t>Bardet-Biedl (retinitis pigmentosa, mental retardation, polydactaly and hypothalamic hypogonadism)</a:t>
            </a:r>
          </a:p>
          <a:p>
            <a:pPr lvl="1" eaLnBrk="1" hangingPunct="1">
              <a:lnSpc>
                <a:spcPct val="90000"/>
              </a:lnSpc>
              <a:spcBef>
                <a:spcPct val="0"/>
              </a:spcBef>
            </a:pPr>
            <a:r>
              <a:rPr lang="en-US" sz="1000" smtClean="0"/>
              <a:t>Cohen (Mental retardation, microcephaly, short stature, dysmorphic features)</a:t>
            </a:r>
            <a:endParaRPr lang="en-US" sz="1400" smtClean="0"/>
          </a:p>
          <a:p>
            <a:pPr lvl="1" eaLnBrk="1" hangingPunct="1">
              <a:lnSpc>
                <a:spcPct val="90000"/>
              </a:lnSpc>
              <a:spcBef>
                <a:spcPct val="0"/>
              </a:spcBef>
            </a:pPr>
            <a:r>
              <a:rPr lang="en-US" sz="1000" smtClean="0"/>
              <a:t>Set Point- Can loose up to 7-9% body weight but most regain weight within 5 years. </a:t>
            </a:r>
          </a:p>
          <a:p>
            <a:pPr lvl="1" eaLnBrk="1" hangingPunct="1">
              <a:lnSpc>
                <a:spcPct val="90000"/>
              </a:lnSpc>
              <a:spcBef>
                <a:spcPct val="0"/>
              </a:spcBef>
            </a:pPr>
            <a:endParaRPr lang="en-US" sz="1000" smtClean="0"/>
          </a:p>
          <a:p>
            <a:pPr eaLnBrk="1" hangingPunct="1">
              <a:lnSpc>
                <a:spcPct val="90000"/>
              </a:lnSpc>
              <a:spcBef>
                <a:spcPct val="0"/>
              </a:spcBef>
            </a:pPr>
            <a:endParaRPr lang="en-US" sz="1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D6E80F-B020-47CA-8FDF-F6D47B888680}" type="slidenum">
              <a:rPr lang="en-US"/>
              <a:pPr fontAlgn="base">
                <a:spcBef>
                  <a:spcPct val="0"/>
                </a:spcBef>
                <a:spcAft>
                  <a:spcPct val="0"/>
                </a:spcAft>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074C5A-81EF-405D-A5B2-22363E114371}" type="slidenum">
              <a:rPr lang="en-US"/>
              <a:pPr fontAlgn="base">
                <a:spcBef>
                  <a:spcPct val="0"/>
                </a:spcBef>
                <a:spcAft>
                  <a:spcPct val="0"/>
                </a:spcAft>
                <a:defRPr/>
              </a:pPr>
              <a:t>2</a:t>
            </a:fld>
            <a:endParaRPr lang="en-US"/>
          </a:p>
        </p:txBody>
      </p:sp>
      <p:sp>
        <p:nvSpPr>
          <p:cNvPr id="204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1ABCBD-4187-42B1-A586-4806ECF9A20C}" type="slidenum">
              <a:rPr lang="en-US"/>
              <a:pPr fontAlgn="base">
                <a:spcBef>
                  <a:spcPct val="0"/>
                </a:spcBef>
                <a:spcAft>
                  <a:spcPct val="0"/>
                </a:spcAft>
                <a:defRPr/>
              </a:pPr>
              <a:t>26</a:t>
            </a:fld>
            <a:endParaRPr lang="en-US"/>
          </a:p>
        </p:txBody>
      </p:sp>
      <p:sp>
        <p:nvSpPr>
          <p:cNvPr id="634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Increased fast food consumption ass with increased body weight Tabacchi</a:t>
            </a:r>
          </a:p>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BE14C1-A112-4D13-8BC0-F03E86C282A8}" type="slidenum">
              <a:rPr lang="en-US"/>
              <a:pPr fontAlgn="base">
                <a:spcBef>
                  <a:spcPct val="0"/>
                </a:spcBef>
                <a:spcAft>
                  <a:spcPct val="0"/>
                </a:spcAft>
                <a:defRPr/>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CCC4BA-DD31-4209-B3D6-B25C5C98C5C2}" type="slidenum">
              <a:rPr lang="en-US"/>
              <a:pPr fontAlgn="base">
                <a:spcBef>
                  <a:spcPct val="0"/>
                </a:spcBef>
                <a:spcAft>
                  <a:spcPct val="0"/>
                </a:spcAft>
                <a:defRPr/>
              </a:pPr>
              <a:t>28</a:t>
            </a:fld>
            <a:endParaRPr lang="en-US"/>
          </a:p>
        </p:txBody>
      </p:sp>
      <p:sp>
        <p:nvSpPr>
          <p:cNvPr id="675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One pound equals 3500 calories</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56130B-0962-4271-95E2-FF686DA673AE}" type="slidenum">
              <a:rPr lang="en-US"/>
              <a:pPr fontAlgn="base">
                <a:spcBef>
                  <a:spcPct val="0"/>
                </a:spcBef>
                <a:spcAft>
                  <a:spcPct val="0"/>
                </a:spcAft>
                <a:defRPr/>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Sharon P. Fowler, MPH, and colleagues at the University of Texas Health Science Center</a:t>
            </a: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5E36BA-98D7-49C2-8FD6-57BB3DA2A2D4}" type="slidenum">
              <a:rPr lang="en-US"/>
              <a:pPr fontAlgn="base">
                <a:spcBef>
                  <a:spcPct val="0"/>
                </a:spcBef>
                <a:spcAft>
                  <a:spcPct val="0"/>
                </a:spcAft>
                <a:defRPr/>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900" smtClean="0"/>
              <a:t>Fowler's team looked at seven to eight years of data on 1,550 Mexican-American and non-Hispanic white Americans aged 25 to 64. Of the 622 study participants who were of normal weight at the beginning of the study, about a third became overweight or obese</a:t>
            </a:r>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9B3D93-3A55-4C8A-9D3C-708B0CE0C70A}" type="slidenum">
              <a:rPr lang="en-US"/>
              <a:pPr fontAlgn="base">
                <a:spcBef>
                  <a:spcPct val="0"/>
                </a:spcBef>
                <a:spcAft>
                  <a:spcPct val="0"/>
                </a:spcAft>
                <a:defRPr/>
              </a:pPr>
              <a:t>32</a:t>
            </a:fld>
            <a:endParaRPr lang="en-US"/>
          </a:p>
        </p:txBody>
      </p:sp>
      <p:sp>
        <p:nvSpPr>
          <p:cNvPr id="757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Alliance for a healthier generation AHA/Clinton Foundation Nationally, 83% of elementary schools, 97% of middle/junior high schools, and 99% of high schools sell food and beverages through vending machines, school stores, or a la carte in the cafeteria</a:t>
            </a:r>
          </a:p>
          <a:p>
            <a:pPr eaLnBrk="1" hangingPunct="1">
              <a:spcBef>
                <a:spcPct val="0"/>
              </a:spcBef>
            </a:pPr>
            <a:endParaRPr lang="en-US" smtClean="0"/>
          </a:p>
          <a:p>
            <a:pPr eaLnBrk="1" hangingPunct="1">
              <a:spcBef>
                <a:spcPct val="0"/>
              </a:spcBef>
            </a:pPr>
            <a:r>
              <a:rPr lang="en-US" smtClean="0"/>
              <a:t>Additionally, from 1978 to 1998, average daily soft drink consumption almost doubled among adolescent females, increasing from 6 ounces to 11 ounces, and almost tripled among adolescent males, from 7 ounces to 19 ounces.</a:t>
            </a:r>
            <a:r>
              <a:rPr lang="en-US" baseline="30000" smtClean="0"/>
              <a:t>11, 15</a:t>
            </a:r>
            <a:br>
              <a:rPr lang="en-US" baseline="30000" smtClean="0"/>
            </a:br>
            <a:r>
              <a:rPr lang="en-US" baseline="30000" smtClean="0"/>
              <a:t> </a:t>
            </a:r>
            <a:r>
              <a:rPr lang="en-US" smtClean="0"/>
              <a:t> </a:t>
            </a:r>
          </a:p>
          <a:p>
            <a:pPr eaLnBrk="1" hangingPunct="1">
              <a:spcBef>
                <a:spcPct val="0"/>
              </a:spcBef>
            </a:pPr>
            <a:endParaRPr lang="en-US" smtClean="0"/>
          </a:p>
          <a:p>
            <a:pPr eaLnBrk="1" hangingPunct="1">
              <a:spcBef>
                <a:spcPct val="0"/>
              </a:spcBef>
            </a:pPr>
            <a:r>
              <a:rPr lang="en-US" smtClean="0"/>
              <a:t> </a:t>
            </a:r>
          </a:p>
          <a:p>
            <a:pPr eaLnBrk="1" hangingPunct="1">
              <a:spcBef>
                <a:spcPct val="0"/>
              </a:spcBef>
            </a:pPr>
            <a:r>
              <a:rPr lang="en-US" smtClean="0"/>
              <a:t>32.7% of elementary schools, 71.3% of middle schools, and 89.4% of high schools had either a vending machine or a school store, canteen, or snack bar where students could purchase foods or beverages. School Health Policy and Program Study 2006</a:t>
            </a:r>
          </a:p>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86798B4-745A-4140-AEC2-77E5AB93EB2A}" type="slidenum">
              <a:rPr lang="en-US" smtClean="0"/>
              <a:pPr>
                <a:defRPr/>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ED804F-99AA-4DC0-826F-98975F9E37EE}" type="slidenum">
              <a:rPr lang="en-US"/>
              <a:pPr fontAlgn="base">
                <a:spcBef>
                  <a:spcPct val="0"/>
                </a:spcBef>
                <a:spcAft>
                  <a:spcPct val="0"/>
                </a:spcAft>
                <a:defRPr/>
              </a:pPr>
              <a:t>34</a:t>
            </a:fld>
            <a:endParaRPr lang="en-US"/>
          </a:p>
        </p:txBody>
      </p:sp>
      <p:sp>
        <p:nvSpPr>
          <p:cNvPr id="798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It's been estimated that for every additional hour of television that adolescents watch each week </a:t>
            </a:r>
            <a:br>
              <a:rPr lang="en-US" smtClean="0"/>
            </a:br>
            <a:r>
              <a:rPr lang="en-US" smtClean="0"/>
              <a:t>above the average, obesity rises about two percent</a:t>
            </a:r>
          </a:p>
          <a:p>
            <a:pPr eaLnBrk="1" hangingPunct="1">
              <a:spcBef>
                <a:spcPct val="0"/>
              </a:spcBef>
            </a:pPr>
            <a:r>
              <a:rPr lang="en-US" smtClean="0"/>
              <a:t>Limit TV to under 2 hours/day</a:t>
            </a:r>
          </a:p>
          <a:p>
            <a:pPr eaLnBrk="1" hangingPunct="1">
              <a:spcBef>
                <a:spcPct val="0"/>
              </a:spcBef>
            </a:pPr>
            <a:r>
              <a:rPr lang="en-US" smtClean="0"/>
              <a:t>Nurses Health Survey</a:t>
            </a:r>
          </a:p>
          <a:p>
            <a:pPr eaLnBrk="1" hangingPunct="1">
              <a:spcBef>
                <a:spcPct val="0"/>
              </a:spcBef>
            </a:pPr>
            <a:endParaRPr lang="en-US" smtClean="0"/>
          </a:p>
          <a:p>
            <a:pPr eaLnBrk="1" hangingPunct="1">
              <a:spcBef>
                <a:spcPct val="0"/>
              </a:spcBef>
            </a:pPr>
            <a:r>
              <a:rPr lang="en-US" smtClean="0"/>
              <a:t>Prevalence of food and beverage brands in movies 1996-2005 energy dense nutrient poor foods frequent in movies so in addition movies are an imp source of advertising to children</a:t>
            </a:r>
          </a:p>
          <a:p>
            <a:pPr eaLnBrk="1" hangingPunct="1">
              <a:spcBef>
                <a:spcPct val="0"/>
              </a:spcBef>
            </a:pPr>
            <a:r>
              <a:rPr lang="en-US" smtClean="0"/>
              <a:t>Sutherland et al Pediatrics 2010</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EF5A42-235C-408D-9BC1-37FFA9225502}" type="slidenum">
              <a:rPr lang="en-US"/>
              <a:pPr fontAlgn="base">
                <a:spcBef>
                  <a:spcPct val="0"/>
                </a:spcBef>
                <a:spcAft>
                  <a:spcPct val="0"/>
                </a:spcAft>
                <a:defRPr/>
              </a:pPr>
              <a:t>35</a:t>
            </a:fld>
            <a:endParaRPr lang="en-US"/>
          </a:p>
        </p:txBody>
      </p:sp>
      <p:sp>
        <p:nvSpPr>
          <p:cNvPr id="819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Standardized curves, 200 developed by the National Center for Health Statistics, CDC &amp; AAP</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756F57-AB99-4B4F-966B-0109AD3FFF92}"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3E50BB-F092-4F94-941D-3A821676FD20}" type="slidenum">
              <a:rPr lang="en-US"/>
              <a:pPr fontAlgn="base">
                <a:spcBef>
                  <a:spcPct val="0"/>
                </a:spcBef>
                <a:spcAft>
                  <a:spcPct val="0"/>
                </a:spcAft>
                <a:defRPr/>
              </a:pPr>
              <a:t>36</a:t>
            </a:fld>
            <a:endParaRPr lang="en-US"/>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Obese children and adolescents are more likely to become obese as adults.</a:t>
            </a:r>
            <a:r>
              <a:rPr lang="en-US" baseline="30000" smtClean="0"/>
              <a:t> </a:t>
            </a:r>
            <a:r>
              <a:rPr lang="en-US" smtClean="0"/>
              <a:t>For example, one study found that approximately 80% of children who were overweight at aged 10–15 years were obese adults at age 25 years.</a:t>
            </a:r>
            <a:r>
              <a:rPr lang="en-US" baseline="30000" smtClean="0"/>
              <a:t>3</a:t>
            </a:r>
            <a:r>
              <a:rPr lang="en-US" smtClean="0"/>
              <a:t> Another study found that 25% of obese adults were overweight as children.</a:t>
            </a:r>
            <a:r>
              <a:rPr lang="en-US" baseline="30000" smtClean="0"/>
              <a:t>5</a:t>
            </a:r>
            <a:r>
              <a:rPr lang="en-US" smtClean="0"/>
              <a:t> The latter study also found that if overweight begins before 8 years of age, obesity in adulthood is likely to be more severe.</a:t>
            </a:r>
          </a:p>
          <a:p>
            <a:pPr eaLnBrk="1" hangingPunct="1">
              <a:spcBef>
                <a:spcPct val="0"/>
              </a:spcBef>
            </a:pPr>
            <a:r>
              <a:rPr lang="en-US" smtClean="0"/>
              <a:t>CDC</a:t>
            </a:r>
          </a:p>
          <a:p>
            <a:pPr eaLnBrk="1" hangingPunct="1">
              <a:spcBef>
                <a:spcPct val="0"/>
              </a:spcBef>
            </a:pPr>
            <a:endParaRPr lang="en-US" smtClean="0"/>
          </a:p>
          <a:p>
            <a:pPr eaLnBrk="1" hangingPunct="1">
              <a:spcBef>
                <a:spcPct val="0"/>
              </a:spcBef>
            </a:pPr>
            <a:r>
              <a:rPr lang="en-US" smtClean="0"/>
              <a:t>There is a clear association between childhood adiposity and early pubertal development. Women with a h/o early menarche &lt; 11.9 years have a fivefold increased risk of obesity. ? If risk due to their prepubertal weight status or is it directly exacerbated by earlier pubertal development. Early puberty ass w/ increased adult BMI, waist circumference, Increased CV risk, metabolic syndrome, increased risk premenopausal breast CA. According to this review , the relationship of obesity to puberty is not clear. Childhood obesity and the timing of puberty M. Lynn Ahmed Trends in Endocrinology and Metabolism July 2009</a:t>
            </a:r>
          </a:p>
          <a:p>
            <a:pPr eaLnBrk="1" hangingPunct="1">
              <a:spcBef>
                <a:spcPct val="0"/>
              </a:spcBef>
            </a:pPr>
            <a:endParaRPr lang="en-US" smtClean="0"/>
          </a:p>
          <a:p>
            <a:pPr eaLnBrk="1" hangingPunct="1">
              <a:spcBef>
                <a:spcPct val="0"/>
              </a:spcBef>
            </a:pPr>
            <a:r>
              <a:rPr lang="en-US" smtClean="0"/>
              <a:t>Early pubertal onset predicts a central fat mass distribution  in young adult males Diabetes Journal Pubertal timing is independent predictor of central adiposity in young adult males 11/06</a:t>
            </a:r>
          </a:p>
          <a:p>
            <a:pPr eaLnBrk="1" hangingPunct="1">
              <a:spcBef>
                <a:spcPct val="0"/>
              </a:spcBef>
            </a:pPr>
            <a:endParaRPr lang="en-US" smtClean="0"/>
          </a:p>
          <a:p>
            <a:pPr eaLnBrk="1" hangingPunct="1">
              <a:spcBef>
                <a:spcPct val="0"/>
              </a:spcBef>
            </a:pPr>
            <a:r>
              <a:rPr lang="en-US" smtClean="0"/>
              <a:t>Parental obesity more than doubles the risk of adult obesity among both obese and non obese children younger than 10 years of age</a:t>
            </a:r>
          </a:p>
          <a:p>
            <a:pPr lvl="1" eaLnBrk="1" hangingPunct="1">
              <a:spcBef>
                <a:spcPct val="0"/>
              </a:spcBef>
            </a:pPr>
            <a:r>
              <a:rPr lang="en-US" sz="1000" smtClean="0"/>
              <a:t>An obese two year old is two times more likely to become an obese adult than a non-obese two year old</a:t>
            </a:r>
          </a:p>
          <a:p>
            <a:pPr lvl="1" eaLnBrk="1" hangingPunct="1">
              <a:spcBef>
                <a:spcPct val="0"/>
              </a:spcBef>
            </a:pPr>
            <a:r>
              <a:rPr lang="en-US" sz="1000" smtClean="0"/>
              <a:t>25% of obese preschool children become obese adults</a:t>
            </a:r>
          </a:p>
          <a:p>
            <a:pPr lvl="1" eaLnBrk="1" hangingPunct="1">
              <a:spcBef>
                <a:spcPct val="0"/>
              </a:spcBef>
            </a:pPr>
            <a:r>
              <a:rPr lang="en-US" sz="1000" smtClean="0"/>
              <a:t>50% of obese six year olds become obese adults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3C0ABC-08BF-48E7-8894-ADC806634491}" type="slidenum">
              <a:rPr lang="en-US"/>
              <a:pPr fontAlgn="base">
                <a:spcBef>
                  <a:spcPct val="0"/>
                </a:spcBef>
                <a:spcAft>
                  <a:spcPct val="0"/>
                </a:spcAft>
                <a:defRPr/>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ACAB4561-66F1-4537-9861-8B081E0241E8}" type="slidenum">
              <a:rPr lang="en-US" sz="1200">
                <a:latin typeface="+mn-lt"/>
              </a:rPr>
              <a:pPr algn="r">
                <a:defRPr/>
              </a:pPr>
              <a:t>38</a:t>
            </a:fld>
            <a:endParaRPr lang="en-US" sz="1200">
              <a:latin typeface="+mn-lt"/>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endParaRPr lang="en-US" sz="8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189EC4-E6E1-4473-BD31-62F660622F36}" type="slidenum">
              <a:rPr lang="en-US"/>
              <a:pPr fontAlgn="base">
                <a:spcBef>
                  <a:spcPct val="0"/>
                </a:spcBef>
                <a:spcAft>
                  <a:spcPct val="0"/>
                </a:spcAft>
                <a:defRPr/>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Mean age on diagnosis 13-14 at time of puberty</a:t>
            </a:r>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8A1704-B393-480B-B6F7-A6AE5497994E}" type="slidenum">
              <a:rPr lang="en-US"/>
              <a:pPr fontAlgn="base">
                <a:spcBef>
                  <a:spcPct val="0"/>
                </a:spcBef>
                <a:spcAft>
                  <a:spcPct val="0"/>
                </a:spcAft>
                <a:defRPr/>
              </a:pPr>
              <a:t>40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A2D38A-CB2C-40F7-8669-43DFDAD17DAF}" type="slidenum">
              <a:rPr lang="en-US"/>
              <a:pPr fontAlgn="base">
                <a:spcBef>
                  <a:spcPct val="0"/>
                </a:spcBef>
                <a:spcAft>
                  <a:spcPct val="0"/>
                </a:spcAft>
                <a:defRPr/>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71B45B-0A36-4FB6-A4C1-9B93B70C4266}" type="slidenum">
              <a:rPr lang="en-US"/>
              <a:pPr fontAlgn="base">
                <a:spcBef>
                  <a:spcPct val="0"/>
                </a:spcBef>
                <a:spcAft>
                  <a:spcPct val="0"/>
                </a:spcAft>
                <a:defRPr/>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DPP, 3,234 study participants were overweight and had pre-diabetes, participants where from 27 clinical centers around the United States</a:t>
            </a:r>
          </a:p>
        </p:txBody>
      </p:sp>
      <p:sp>
        <p:nvSpPr>
          <p:cNvPr id="1310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4C89A6-44B5-4D33-A2ED-E2E48623202B}" type="slidenum">
              <a:rPr lang="en-US"/>
              <a:pPr fontAlgn="base">
                <a:spcBef>
                  <a:spcPct val="0"/>
                </a:spcBef>
                <a:spcAft>
                  <a:spcPct val="0"/>
                </a:spcAft>
                <a:defRPr/>
              </a:pPr>
              <a:t>45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LDL&lt;110  elevated&gt;130 Chol Satinis for teens &gt; 10 w/ LDL levels &gt; 190</a:t>
            </a:r>
          </a:p>
          <a:p>
            <a:pPr eaLnBrk="1" hangingPunct="1">
              <a:spcBef>
                <a:spcPct val="0"/>
              </a:spcBef>
            </a:pPr>
            <a:r>
              <a:rPr lang="en-US" smtClean="0"/>
              <a:t>Elevated Blood Pressure: defined average systolic &amp; diastolic BP &gt; 95</a:t>
            </a:r>
            <a:r>
              <a:rPr lang="en-US" baseline="30000" smtClean="0"/>
              <a:t>th</a:t>
            </a:r>
            <a:r>
              <a:rPr lang="en-US" smtClean="0"/>
              <a:t> %ile for age, sex, &amp; height</a:t>
            </a:r>
          </a:p>
          <a:p>
            <a:pPr eaLnBrk="1" hangingPunct="1">
              <a:lnSpc>
                <a:spcPct val="80000"/>
              </a:lnSpc>
              <a:spcBef>
                <a:spcPct val="0"/>
              </a:spcBef>
            </a:pPr>
            <a:r>
              <a:rPr lang="en-US" smtClean="0"/>
              <a:t>		</a:t>
            </a:r>
            <a:r>
              <a:rPr lang="en-US" sz="1100" smtClean="0"/>
              <a:t>Seen in 20-30% of 5 - 11 yr, BMI &gt; 85</a:t>
            </a:r>
            <a:r>
              <a:rPr lang="en-US" sz="1100" baseline="30000" smtClean="0"/>
              <a:t>th</a:t>
            </a:r>
            <a:r>
              <a:rPr lang="en-US" sz="1100" smtClean="0"/>
              <a:t> percentile</a:t>
            </a:r>
          </a:p>
          <a:p>
            <a:pPr eaLnBrk="1" hangingPunct="1">
              <a:lnSpc>
                <a:spcPct val="80000"/>
              </a:lnSpc>
              <a:spcBef>
                <a:spcPct val="0"/>
              </a:spcBef>
            </a:pPr>
            <a:r>
              <a:rPr lang="en-US" sz="1100" smtClean="0"/>
              <a:t>			</a:t>
            </a:r>
            <a:r>
              <a:rPr lang="en-US" sz="1000" smtClean="0"/>
              <a:t>Figueroa-Colon, et al.</a:t>
            </a:r>
            <a:r>
              <a:rPr lang="en-US" sz="900" smtClean="0"/>
              <a:t> </a:t>
            </a:r>
            <a:r>
              <a:rPr lang="en-US" sz="1000" smtClean="0"/>
              <a:t>South Med J.1997</a:t>
            </a:r>
          </a:p>
          <a:p>
            <a:pPr eaLnBrk="1" hangingPunct="1">
              <a:lnSpc>
                <a:spcPct val="80000"/>
              </a:lnSpc>
              <a:spcBef>
                <a:spcPct val="0"/>
              </a:spcBef>
            </a:pPr>
            <a:r>
              <a:rPr lang="en-US" smtClean="0"/>
              <a:t>Obese adolescents account for 50% of cases of hypertension in this age group; prevalence increases with increasing age and BMI	 </a:t>
            </a:r>
          </a:p>
          <a:p>
            <a:pPr eaLnBrk="1" hangingPunct="1">
              <a:lnSpc>
                <a:spcPct val="80000"/>
              </a:lnSpc>
              <a:spcBef>
                <a:spcPct val="0"/>
              </a:spcBef>
            </a:pPr>
            <a:r>
              <a:rPr lang="en-US" sz="1000" smtClean="0"/>
              <a:t>			Figueroa-Colon, et al</a:t>
            </a:r>
            <a:r>
              <a:rPr lang="en-US" smtClean="0"/>
              <a:t>. </a:t>
            </a:r>
            <a:r>
              <a:rPr lang="en-US" sz="1000" smtClean="0"/>
              <a:t>South Med J.1997</a:t>
            </a:r>
          </a:p>
          <a:p>
            <a:pPr eaLnBrk="1" hangingPunct="1">
              <a:lnSpc>
                <a:spcPct val="80000"/>
              </a:lnSpc>
              <a:spcBef>
                <a:spcPct val="0"/>
              </a:spcBef>
            </a:pPr>
            <a:endParaRPr lang="en-US" sz="1000" smtClean="0"/>
          </a:p>
          <a:p>
            <a:pPr eaLnBrk="1" hangingPunct="1">
              <a:lnSpc>
                <a:spcPct val="80000"/>
              </a:lnSpc>
              <a:spcBef>
                <a:spcPct val="0"/>
              </a:spcBef>
            </a:pPr>
            <a:r>
              <a:rPr lang="en-US" smtClean="0"/>
              <a:t>Teenagers who are obese show signs of artery damage that may increase their risk of heart attack and stroke later in life, according to a study in Circulation: Journal of the American Heart Association. </a:t>
            </a:r>
          </a:p>
          <a:p>
            <a:pPr eaLnBrk="1" hangingPunct="1">
              <a:spcBef>
                <a:spcPct val="0"/>
              </a:spcBef>
            </a:pPr>
            <a:r>
              <a:rPr lang="en-US" smtClean="0"/>
              <a:t>      </a:t>
            </a:r>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77297C-E76C-41F0-B0F9-B5AD4F64D15A}" type="slidenum">
              <a:rPr lang="en-US"/>
              <a:pPr fontAlgn="base">
                <a:spcBef>
                  <a:spcPct val="0"/>
                </a:spcBef>
                <a:spcAft>
                  <a:spcPct val="0"/>
                </a:spcAft>
                <a:defRPr/>
              </a:pPr>
              <a:t>46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r>
              <a:rPr lang="en-US" smtClean="0"/>
              <a:t>On ultrasound a fatty liver shows up as a brighter-than-normal image. Other ways of obtaining images of the liver include a CT or MRI scan. Both tests</a:t>
            </a:r>
          </a:p>
          <a:p>
            <a:pPr marL="0" lvl="1"/>
            <a:r>
              <a:rPr lang="en-US" smtClean="0"/>
              <a:t>are, however, more expensive than ultrasound and do not provide any extra useful information. Unfortunately, neither the blood tests nor the ultrasound scan can reliably distinguish between simple fatty liver, NASH or NASH with cirrhosis. Accurate staging of the disease and</a:t>
            </a:r>
          </a:p>
          <a:p>
            <a:pPr marL="0" lvl="1"/>
            <a:r>
              <a:rPr lang="en-US" smtClean="0"/>
              <a:t>exclusion of other conditions that cause abnormal liver enzymes, requires a sample of liver tissue to be examined under the microscope. This sample is obtained by liver biopsy. </a:t>
            </a:r>
          </a:p>
          <a:p>
            <a:pPr marL="0" lvl="1"/>
            <a:endParaRPr lang="en-US" smtClean="0"/>
          </a:p>
          <a:p>
            <a:pPr marL="0" lvl="1"/>
            <a:r>
              <a:rPr lang="en-US" smtClean="0"/>
              <a:t>Insulin resistance seems to play a key role leading to altered glucose and lipid metabolism and ultimately ending in hepatic steatosis which can then progress to NASH </a:t>
            </a:r>
            <a:r>
              <a:rPr lang="en-US" sz="2000" smtClean="0"/>
              <a:t>Nonalcoholic Steatohepatitis Peeples,P AMSTAR 2008</a:t>
            </a:r>
          </a:p>
          <a:p>
            <a:pPr marL="0" lvl="1" eaLnBrk="1" hangingPunct="1">
              <a:spcBef>
                <a:spcPct val="0"/>
              </a:spcBef>
            </a:pPr>
            <a:endParaRPr lang="en-US" sz="2000" smtClean="0"/>
          </a:p>
          <a:p>
            <a:pPr marL="0" lvl="1" eaLnBrk="1" hangingPunct="1">
              <a:spcBef>
                <a:spcPct val="0"/>
              </a:spcBef>
            </a:pPr>
            <a:r>
              <a:rPr lang="en-US" sz="2000" smtClean="0"/>
              <a:t>Prevalence 10-20% Pediatrics 2007</a:t>
            </a:r>
          </a:p>
          <a:p>
            <a:pPr eaLnBrk="1" hangingPunct="1">
              <a:lnSpc>
                <a:spcPct val="80000"/>
              </a:lnSpc>
              <a:spcBef>
                <a:spcPct val="0"/>
              </a:spcBef>
            </a:pPr>
            <a:r>
              <a:rPr lang="en-US" sz="2000" smtClean="0"/>
              <a:t>10-30% of obese children , 50 - 75% of morbidly obese</a:t>
            </a:r>
          </a:p>
          <a:p>
            <a:pPr eaLnBrk="1" hangingPunct="1">
              <a:lnSpc>
                <a:spcPct val="80000"/>
              </a:lnSpc>
              <a:spcBef>
                <a:spcPct val="0"/>
              </a:spcBef>
            </a:pPr>
            <a:r>
              <a:rPr lang="en-US" sz="2000" smtClean="0"/>
              <a:t>Strongly associated with Obesity &amp; Insulin Resistance</a:t>
            </a:r>
            <a:endParaRPr lang="en-US" sz="1800" smtClean="0"/>
          </a:p>
          <a:p>
            <a:pPr eaLnBrk="1" hangingPunct="1">
              <a:lnSpc>
                <a:spcPct val="80000"/>
              </a:lnSpc>
              <a:spcBef>
                <a:spcPct val="0"/>
              </a:spcBef>
            </a:pPr>
            <a:r>
              <a:rPr lang="en-US" sz="1600" smtClean="0"/>
              <a:t>Current Options in Pediatrics, 2005, 17: 636-641</a:t>
            </a:r>
          </a:p>
          <a:p>
            <a:pPr eaLnBrk="1" hangingPunct="1">
              <a:lnSpc>
                <a:spcPct val="80000"/>
              </a:lnSpc>
              <a:spcBef>
                <a:spcPct val="0"/>
              </a:spcBef>
            </a:pPr>
            <a:endParaRPr lang="en-US" sz="1600" smtClean="0"/>
          </a:p>
          <a:p>
            <a:pPr eaLnBrk="1" hangingPunct="1">
              <a:lnSpc>
                <a:spcPct val="80000"/>
              </a:lnSpc>
              <a:spcBef>
                <a:spcPct val="0"/>
              </a:spcBef>
            </a:pPr>
            <a:r>
              <a:rPr lang="en-US" sz="2000" smtClean="0"/>
              <a:t>9.6% of US-2-19 yr olds have NAFLD</a:t>
            </a:r>
          </a:p>
          <a:p>
            <a:pPr eaLnBrk="1" hangingPunct="1">
              <a:lnSpc>
                <a:spcPct val="80000"/>
              </a:lnSpc>
              <a:spcBef>
                <a:spcPct val="0"/>
              </a:spcBef>
            </a:pPr>
            <a:r>
              <a:rPr lang="en-US" sz="1400" smtClean="0"/>
              <a:t>Schwiimmer JB, et al. Pediatrics, 2006, 118: 1388-1393</a:t>
            </a:r>
            <a:endParaRPr lang="en-US" sz="2000" smtClean="0"/>
          </a:p>
          <a:p>
            <a:pPr marL="0" lvl="1" eaLnBrk="1" hangingPunct="1">
              <a:spcBef>
                <a:spcPct val="0"/>
              </a:spcBef>
            </a:pPr>
            <a:endParaRPr lang="en-US" sz="2000" smtClean="0"/>
          </a:p>
          <a:p>
            <a:pPr eaLnBrk="1" hangingPunct="1">
              <a:spcBef>
                <a:spcPct val="0"/>
              </a:spcBef>
            </a:pPr>
            <a:endParaRPr lang="en-US" smtClean="0"/>
          </a:p>
        </p:txBody>
      </p:sp>
      <p:sp>
        <p:nvSpPr>
          <p:cNvPr id="1013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E9DC6A-3CE0-4EF8-BFA8-F9B8C413FC96}" type="slidenum">
              <a:rPr lang="en-US"/>
              <a:pPr fontAlgn="base">
                <a:spcBef>
                  <a:spcPct val="0"/>
                </a:spcBef>
                <a:spcAft>
                  <a:spcPct val="0"/>
                </a:spcAft>
                <a:defRPr/>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Visceral fat: Central obesity is associated with a statistically higher risk of </a:t>
            </a:r>
            <a:r>
              <a:rPr lang="en-US" smtClean="0">
                <a:hlinkClick r:id="rId3" action="ppaction://hlinkfile" tooltip="Heart disease"/>
              </a:rPr>
              <a:t>heart disease</a:t>
            </a:r>
            <a:r>
              <a:rPr lang="en-US" smtClean="0"/>
              <a:t>, </a:t>
            </a:r>
            <a:r>
              <a:rPr lang="en-US" smtClean="0">
                <a:hlinkClick r:id="rId4" action="ppaction://hlinkfile" tooltip="Hypertension"/>
              </a:rPr>
              <a:t>hypertension</a:t>
            </a:r>
            <a:r>
              <a:rPr lang="en-US" smtClean="0"/>
              <a:t>, </a:t>
            </a:r>
            <a:r>
              <a:rPr lang="en-US" smtClean="0">
                <a:hlinkClick r:id="rId5" action="ppaction://hlinkfile" tooltip="Insulin resistance"/>
              </a:rPr>
              <a:t>insulin resistance</a:t>
            </a:r>
            <a:r>
              <a:rPr lang="en-US" smtClean="0"/>
              <a:t>, and </a:t>
            </a:r>
            <a:r>
              <a:rPr lang="en-US" smtClean="0">
                <a:hlinkClick r:id="rId6" action="ppaction://hlinkfile" tooltip="Diabetes mellitus"/>
              </a:rPr>
              <a:t>diabetes mellitus</a:t>
            </a:r>
            <a:r>
              <a:rPr lang="en-US" smtClean="0"/>
              <a:t> and  is a </a:t>
            </a:r>
            <a:r>
              <a:rPr lang="en-US" smtClean="0">
                <a:hlinkClick r:id="rId7" action="ppaction://hlinkfile" tooltip="Metabolic syndrome"/>
              </a:rPr>
              <a:t>symptom of metabolic syndrome</a:t>
            </a:r>
            <a:r>
              <a:rPr lang="en-US" smtClean="0"/>
              <a:t>( abdominal obesity, increased BP, lipids, insulin resistance, Increased CRP, fibrinogen)</a:t>
            </a:r>
          </a:p>
          <a:p>
            <a:endParaRPr lang="en-US" smtClean="0"/>
          </a:p>
          <a:p>
            <a:r>
              <a:rPr lang="en-US" smtClean="0"/>
              <a:t>Physical inactivity leads to a significant increase in visceral fat (hypertension, cardiovascular disease, hyperinsulinemia, diabetes mellitus, gallbladder disease, stroke, and cancer of the breast and endometrium) </a:t>
            </a:r>
          </a:p>
          <a:p>
            <a:r>
              <a:rPr lang="en-US" smtClean="0"/>
              <a:t>Duke study: low-intensity exercise prevents visceral fat accumulation, but high-intensity exercise is needed to reduce it.</a:t>
            </a:r>
          </a:p>
          <a:p>
            <a:r>
              <a:rPr lang="en-US" smtClean="0"/>
              <a:t>Sedentary lifestyle increases visceral fat  independent of weight gain-Duke study</a:t>
            </a:r>
          </a:p>
          <a:p>
            <a:endParaRPr lang="en-US" smtClean="0"/>
          </a:p>
          <a:p>
            <a:r>
              <a:rPr lang="en-US" smtClean="0">
                <a:hlinkClick r:id="rId8"/>
              </a:rPr>
              <a:t>Fernández JR, Redden DT, Pietrobelli A, Allison DB. Waist Circumference Percentiles in Nationally Representative Samples of African-American, European-American, and Mexican-American Children and Adolescents </a:t>
            </a:r>
            <a:r>
              <a:rPr lang="en-US" i="1" smtClean="0">
                <a:hlinkClick r:id="rId8"/>
              </a:rPr>
              <a:t>J Pediatr</a:t>
            </a:r>
            <a:r>
              <a:rPr lang="en-US" smtClean="0">
                <a:hlinkClick r:id="rId8"/>
              </a:rPr>
              <a:t> 2004;145:439-44.</a:t>
            </a:r>
            <a:endParaRPr lang="en-US" smtClean="0"/>
          </a:p>
          <a:p>
            <a:endParaRPr lang="en-US" smtClean="0"/>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11F489DE-95B0-4BA9-A0EC-1AED16B69642}"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mtClean="0"/>
              <a:t>Insulin resistance seems to play a key role leading to altered glucose and lipid metabolism and ultimately ending in hepatic steatosis which can then progress to NASH </a:t>
            </a:r>
            <a:r>
              <a:rPr lang="en-US" sz="2000" smtClean="0"/>
              <a:t>Nonalcoholic Steatohepatitis Peeples,P AMSTAR 2008</a:t>
            </a:r>
          </a:p>
          <a:p>
            <a:pPr marL="0" lvl="1" eaLnBrk="1" hangingPunct="1">
              <a:spcBef>
                <a:spcPct val="0"/>
              </a:spcBef>
            </a:pPr>
            <a:endParaRPr lang="en-US" sz="2000" smtClean="0"/>
          </a:p>
          <a:p>
            <a:pPr marL="0" lvl="1" eaLnBrk="1" hangingPunct="1">
              <a:spcBef>
                <a:spcPct val="0"/>
              </a:spcBef>
            </a:pPr>
            <a:r>
              <a:rPr lang="en-US" sz="2000" smtClean="0"/>
              <a:t>Prevalence 10-20% Pediatrics 2007</a:t>
            </a:r>
          </a:p>
          <a:p>
            <a:pPr eaLnBrk="1" hangingPunct="1">
              <a:lnSpc>
                <a:spcPct val="80000"/>
              </a:lnSpc>
              <a:spcBef>
                <a:spcPct val="0"/>
              </a:spcBef>
            </a:pPr>
            <a:r>
              <a:rPr lang="en-US" sz="2000" smtClean="0"/>
              <a:t>10-30% of obese children , 50 - 75% of morbidly obese</a:t>
            </a:r>
          </a:p>
          <a:p>
            <a:pPr eaLnBrk="1" hangingPunct="1">
              <a:lnSpc>
                <a:spcPct val="80000"/>
              </a:lnSpc>
              <a:spcBef>
                <a:spcPct val="0"/>
              </a:spcBef>
            </a:pPr>
            <a:r>
              <a:rPr lang="en-US" sz="2000" smtClean="0"/>
              <a:t>Strongly associated with Obesity &amp; Insulin Resistance</a:t>
            </a:r>
            <a:endParaRPr lang="en-US" sz="1800" smtClean="0"/>
          </a:p>
          <a:p>
            <a:pPr eaLnBrk="1" hangingPunct="1">
              <a:lnSpc>
                <a:spcPct val="80000"/>
              </a:lnSpc>
              <a:spcBef>
                <a:spcPct val="0"/>
              </a:spcBef>
            </a:pPr>
            <a:r>
              <a:rPr lang="en-US" sz="1600" smtClean="0"/>
              <a:t>Current Options in Pediatrics, 2005, 17: 636-641</a:t>
            </a:r>
          </a:p>
          <a:p>
            <a:pPr eaLnBrk="1" hangingPunct="1">
              <a:lnSpc>
                <a:spcPct val="80000"/>
              </a:lnSpc>
              <a:spcBef>
                <a:spcPct val="0"/>
              </a:spcBef>
            </a:pPr>
            <a:endParaRPr lang="en-US" sz="1600" smtClean="0"/>
          </a:p>
          <a:p>
            <a:pPr eaLnBrk="1" hangingPunct="1">
              <a:lnSpc>
                <a:spcPct val="80000"/>
              </a:lnSpc>
              <a:spcBef>
                <a:spcPct val="0"/>
              </a:spcBef>
            </a:pPr>
            <a:r>
              <a:rPr lang="en-US" sz="2000" smtClean="0"/>
              <a:t>9.6% of US-2-19 yr olds have NAFLD</a:t>
            </a:r>
          </a:p>
          <a:p>
            <a:pPr eaLnBrk="1" hangingPunct="1">
              <a:lnSpc>
                <a:spcPct val="80000"/>
              </a:lnSpc>
              <a:spcBef>
                <a:spcPct val="0"/>
              </a:spcBef>
            </a:pPr>
            <a:r>
              <a:rPr lang="en-US" sz="1400" smtClean="0"/>
              <a:t>Schwiimmer JB, et al. Pediatrics, 2006, 118: 1388-1393</a:t>
            </a:r>
            <a:endParaRPr lang="en-US" sz="2000" smtClean="0"/>
          </a:p>
          <a:p>
            <a:pPr marL="0" lvl="1" eaLnBrk="1" hangingPunct="1">
              <a:spcBef>
                <a:spcPct val="0"/>
              </a:spcBef>
            </a:pPr>
            <a:endParaRPr lang="en-US" sz="2000" smtClean="0"/>
          </a:p>
          <a:p>
            <a:pPr eaLnBrk="1" hangingPunct="1">
              <a:spcBef>
                <a:spcPct val="0"/>
              </a:spcBef>
            </a:pPr>
            <a:endParaRPr lang="en-US" smtClean="0"/>
          </a:p>
        </p:txBody>
      </p:sp>
      <p:sp>
        <p:nvSpPr>
          <p:cNvPr id="10137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E3BEB1C-7866-41F0-AC93-3B751FA2DAB9}" type="slidenum">
              <a:rPr lang="en-US" sz="1200">
                <a:latin typeface="+mn-lt"/>
              </a:rPr>
              <a:pPr algn="r">
                <a:defRPr/>
              </a:pPr>
              <a:t>48</a:t>
            </a:fld>
            <a:endParaRPr lang="en-US" sz="1200">
              <a:latin typeface="+mn-l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882BE2-5084-4A05-9324-886225E186E3}" type="slidenum">
              <a:rPr lang="en-US"/>
              <a:pPr fontAlgn="base">
                <a:spcBef>
                  <a:spcPct val="0"/>
                </a:spcBef>
                <a:spcAft>
                  <a:spcPct val="0"/>
                </a:spcAft>
                <a:defRPr/>
              </a:pPr>
              <a:t>49</a:t>
            </a:fld>
            <a:endParaRPr lang="en-US"/>
          </a:p>
        </p:txBody>
      </p:sp>
      <p:sp>
        <p:nvSpPr>
          <p:cNvPr id="10854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6F1635DF-1026-458F-B336-D0A58F23C846}" type="slidenum">
              <a:rPr lang="en-US" sz="1200">
                <a:latin typeface="+mn-lt"/>
              </a:rPr>
              <a:pPr algn="r">
                <a:defRPr/>
              </a:pPr>
              <a:t>50</a:t>
            </a:fld>
            <a:endParaRPr lang="en-US" sz="1200">
              <a:latin typeface="+mn-lt"/>
            </a:endParaRPr>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342900" indent="-342900" eaLnBrk="1" hangingPunct="1">
              <a:lnSpc>
                <a:spcPct val="80000"/>
              </a:lnSpc>
            </a:pPr>
            <a:r>
              <a:rPr lang="en-US" sz="700" b="1" smtClean="0"/>
              <a:t>Pulmonary</a:t>
            </a:r>
          </a:p>
          <a:p>
            <a:pPr marL="342900" indent="-342900" eaLnBrk="1" hangingPunct="1">
              <a:lnSpc>
                <a:spcPct val="80000"/>
              </a:lnSpc>
            </a:pPr>
            <a:r>
              <a:rPr lang="en-US" sz="700" smtClean="0"/>
              <a:t>Restrictive lung disease</a:t>
            </a:r>
          </a:p>
          <a:p>
            <a:pPr marL="342900" indent="-342900" eaLnBrk="1" hangingPunct="1">
              <a:lnSpc>
                <a:spcPct val="80000"/>
              </a:lnSpc>
            </a:pPr>
            <a:r>
              <a:rPr lang="en-US" sz="700" smtClean="0"/>
              <a:t>Asthma</a:t>
            </a:r>
          </a:p>
          <a:p>
            <a:pPr marL="342900" indent="-342900" eaLnBrk="1" hangingPunct="1">
              <a:lnSpc>
                <a:spcPct val="80000"/>
              </a:lnSpc>
            </a:pPr>
            <a:r>
              <a:rPr lang="en-US" sz="700" smtClean="0"/>
              <a:t>Sleep apnea</a:t>
            </a:r>
          </a:p>
          <a:p>
            <a:pPr lvl="1" eaLnBrk="1" hangingPunct="1">
              <a:lnSpc>
                <a:spcPct val="80000"/>
              </a:lnSpc>
            </a:pPr>
            <a:r>
              <a:rPr lang="en-US" sz="600" smtClean="0"/>
              <a:t>Confirmed by the occurrence of 5 or more episodes of apnea, respiratory-related arousals per hour during sleep, daytime sleepiness</a:t>
            </a:r>
          </a:p>
          <a:p>
            <a:pPr lvl="1" eaLnBrk="1" hangingPunct="1">
              <a:lnSpc>
                <a:spcPct val="80000"/>
              </a:lnSpc>
            </a:pPr>
            <a:r>
              <a:rPr lang="en-US" sz="600" smtClean="0"/>
              <a:t>Significant association with future CV disease</a:t>
            </a:r>
          </a:p>
          <a:p>
            <a:pPr marL="342900" indent="-342900" eaLnBrk="1" hangingPunct="1">
              <a:lnSpc>
                <a:spcPct val="80000"/>
              </a:lnSpc>
            </a:pPr>
            <a:r>
              <a:rPr lang="en-US" sz="700" smtClean="0"/>
              <a:t>Obesity hypoventilation syndrome (pickwickian)</a:t>
            </a:r>
          </a:p>
          <a:p>
            <a:pPr lvl="1" eaLnBrk="1" hangingPunct="1">
              <a:lnSpc>
                <a:spcPct val="80000"/>
              </a:lnSpc>
            </a:pPr>
            <a:r>
              <a:rPr lang="en-US" sz="600" smtClean="0"/>
              <a:t>Obesity hypoventilation syndrome is defined as the combination of obesity, hypoxia during sleep and hypercapnia during the day </a:t>
            </a:r>
          </a:p>
          <a:p>
            <a:pPr marL="342900" indent="-342900" eaLnBrk="1" hangingPunct="1">
              <a:lnSpc>
                <a:spcPct val="80000"/>
              </a:lnSpc>
            </a:pPr>
            <a:r>
              <a:rPr lang="en-US" sz="700" smtClean="0"/>
              <a:t>Sleep deprivation leads to increased insulin resistance, decreased leptin levels, decreased satiety and hence weight gain</a:t>
            </a:r>
          </a:p>
          <a:p>
            <a:pPr marL="342900" indent="-342900" eaLnBrk="1" hangingPunct="1">
              <a:lnSpc>
                <a:spcPct val="80000"/>
              </a:lnSpc>
            </a:pPr>
            <a:endParaRPr lang="en-US" sz="700" smtClean="0"/>
          </a:p>
          <a:p>
            <a:pPr marL="342900" indent="-342900" eaLnBrk="1" hangingPunct="1">
              <a:lnSpc>
                <a:spcPct val="80000"/>
              </a:lnSpc>
            </a:pPr>
            <a:r>
              <a:rPr lang="en-US" sz="800" b="1" smtClean="0"/>
              <a:t>GYN</a:t>
            </a:r>
          </a:p>
          <a:p>
            <a:pPr marL="342900" indent="-342900" eaLnBrk="1" hangingPunct="1">
              <a:lnSpc>
                <a:spcPct val="80000"/>
              </a:lnSpc>
            </a:pPr>
            <a:r>
              <a:rPr lang="en-US" sz="800" smtClean="0"/>
              <a:t>PCOS</a:t>
            </a:r>
          </a:p>
          <a:p>
            <a:pPr lvl="1" eaLnBrk="1" hangingPunct="1">
              <a:lnSpc>
                <a:spcPct val="80000"/>
              </a:lnSpc>
            </a:pPr>
            <a:r>
              <a:rPr lang="en-US" sz="800" smtClean="0"/>
              <a:t>Anovulation associated with hyperandrogenism</a:t>
            </a:r>
          </a:p>
          <a:p>
            <a:pPr lvl="1" eaLnBrk="1" hangingPunct="1">
              <a:lnSpc>
                <a:spcPct val="80000"/>
              </a:lnSpc>
            </a:pPr>
            <a:r>
              <a:rPr lang="en-US" sz="800" smtClean="0"/>
              <a:t>Greater than 50% are obese with visceral abdominal obesity</a:t>
            </a:r>
          </a:p>
          <a:p>
            <a:pPr marL="342900" indent="-342900" eaLnBrk="1" hangingPunct="1">
              <a:lnSpc>
                <a:spcPct val="80000"/>
              </a:lnSpc>
            </a:pPr>
            <a:r>
              <a:rPr lang="en-US" sz="800" smtClean="0"/>
              <a:t>Menstrual Irregularities</a:t>
            </a:r>
          </a:p>
          <a:p>
            <a:pPr marL="342900" indent="-342900" eaLnBrk="1" hangingPunct="1">
              <a:lnSpc>
                <a:spcPct val="80000"/>
              </a:lnSpc>
            </a:pPr>
            <a:r>
              <a:rPr lang="en-US" sz="800" smtClean="0"/>
              <a:t>Early Menarche</a:t>
            </a:r>
          </a:p>
          <a:p>
            <a:pPr marL="342900" indent="-342900" eaLnBrk="1" hangingPunct="1">
              <a:lnSpc>
                <a:spcPct val="80000"/>
              </a:lnSpc>
            </a:pPr>
            <a:endParaRPr lang="en-US" sz="800" b="1" smtClean="0"/>
          </a:p>
          <a:p>
            <a:pPr marL="342900" indent="-342900" eaLnBrk="1" hangingPunct="1">
              <a:lnSpc>
                <a:spcPct val="80000"/>
              </a:lnSpc>
            </a:pPr>
            <a:r>
              <a:rPr lang="en-US" sz="800" b="1" smtClean="0"/>
              <a:t>DERMATOLOGIC</a:t>
            </a:r>
          </a:p>
          <a:p>
            <a:pPr marL="342900" indent="-342900" eaLnBrk="1" hangingPunct="1">
              <a:lnSpc>
                <a:spcPct val="80000"/>
              </a:lnSpc>
            </a:pPr>
            <a:r>
              <a:rPr lang="en-US" sz="800" smtClean="0"/>
              <a:t>Candida</a:t>
            </a:r>
          </a:p>
          <a:p>
            <a:pPr marL="342900" indent="-342900" eaLnBrk="1" hangingPunct="1">
              <a:lnSpc>
                <a:spcPct val="80000"/>
              </a:lnSpc>
            </a:pPr>
            <a:r>
              <a:rPr lang="en-US" sz="800" smtClean="0"/>
              <a:t>Intertrigo</a:t>
            </a:r>
          </a:p>
          <a:p>
            <a:pPr marL="342900" indent="-342900" eaLnBrk="1" hangingPunct="1">
              <a:lnSpc>
                <a:spcPct val="80000"/>
              </a:lnSpc>
            </a:pPr>
            <a:r>
              <a:rPr lang="en-US" sz="800" smtClean="0"/>
              <a:t>Forunculosis</a:t>
            </a:r>
          </a:p>
          <a:p>
            <a:pPr marL="342900" indent="-342900" eaLnBrk="1" hangingPunct="1">
              <a:lnSpc>
                <a:spcPct val="80000"/>
              </a:lnSpc>
            </a:pPr>
            <a:r>
              <a:rPr lang="en-US" sz="800" smtClean="0"/>
              <a:t>Acanthosis Nigricans</a:t>
            </a:r>
          </a:p>
          <a:p>
            <a:pPr marL="342900" indent="-342900" eaLnBrk="1" hangingPunct="1">
              <a:lnSpc>
                <a:spcPct val="80000"/>
              </a:lnSpc>
            </a:pPr>
            <a:r>
              <a:rPr lang="en-US" sz="800" smtClean="0"/>
              <a:t>Stretch Marks</a:t>
            </a:r>
          </a:p>
          <a:p>
            <a:pPr marL="342900" indent="-342900" eaLnBrk="1" hangingPunct="1">
              <a:lnSpc>
                <a:spcPct val="80000"/>
              </a:lnSpc>
            </a:pPr>
            <a:r>
              <a:rPr lang="en-US" sz="800" smtClean="0"/>
              <a:t>Hirsuitism</a:t>
            </a:r>
          </a:p>
          <a:p>
            <a:pPr marL="342900" indent="-342900" eaLnBrk="1" hangingPunct="1">
              <a:lnSpc>
                <a:spcPct val="80000"/>
              </a:lnSpc>
            </a:pPr>
            <a:endParaRPr lang="en-US" sz="800" b="1" smtClean="0"/>
          </a:p>
          <a:p>
            <a:pPr marL="342900" indent="-342900" eaLnBrk="1" hangingPunct="1">
              <a:lnSpc>
                <a:spcPct val="80000"/>
              </a:lnSpc>
            </a:pPr>
            <a:r>
              <a:rPr lang="en-US" sz="800" b="1" smtClean="0"/>
              <a:t>ORTHOPEDIC</a:t>
            </a:r>
          </a:p>
          <a:p>
            <a:pPr marL="342900" indent="-342900" eaLnBrk="1" hangingPunct="1">
              <a:lnSpc>
                <a:spcPct val="80000"/>
              </a:lnSpc>
            </a:pPr>
            <a:r>
              <a:rPr lang="en-US" sz="800" smtClean="0"/>
              <a:t>SCFE</a:t>
            </a:r>
          </a:p>
          <a:p>
            <a:pPr marL="342900" indent="-342900" eaLnBrk="1" hangingPunct="1">
              <a:lnSpc>
                <a:spcPct val="80000"/>
              </a:lnSpc>
            </a:pPr>
            <a:r>
              <a:rPr lang="en-US" sz="800" smtClean="0"/>
              <a:t>Degenerative Disease of the Spine</a:t>
            </a:r>
          </a:p>
          <a:p>
            <a:pPr marL="342900" indent="-342900" eaLnBrk="1" hangingPunct="1">
              <a:lnSpc>
                <a:spcPct val="80000"/>
              </a:lnSpc>
            </a:pPr>
            <a:r>
              <a:rPr lang="en-US" sz="800" smtClean="0"/>
              <a:t>Osteoarthritis on weight baring bones</a:t>
            </a:r>
          </a:p>
          <a:p>
            <a:pPr marL="342900" indent="-342900" eaLnBrk="1" hangingPunct="1">
              <a:lnSpc>
                <a:spcPct val="80000"/>
              </a:lnSpc>
            </a:pPr>
            <a:r>
              <a:rPr lang="en-US" sz="800" smtClean="0"/>
              <a:t>Blount Disease</a:t>
            </a:r>
          </a:p>
          <a:p>
            <a:pPr lvl="1" eaLnBrk="1" hangingPunct="1">
              <a:lnSpc>
                <a:spcPct val="80000"/>
              </a:lnSpc>
            </a:pPr>
            <a:r>
              <a:rPr lang="en-US" sz="700" smtClean="0"/>
              <a:t>Chronic excess weight can lead to bowing of the tibia and femur causing overgrowth of the   medial aspect of the proximal tibia</a:t>
            </a:r>
          </a:p>
          <a:p>
            <a:pPr lvl="1" eaLnBrk="1" hangingPunct="1">
              <a:lnSpc>
                <a:spcPct val="80000"/>
              </a:lnSpc>
            </a:pPr>
            <a:endParaRPr lang="en-US" sz="700" b="1" smtClean="0"/>
          </a:p>
          <a:p>
            <a:pPr marL="342900" indent="-342900" eaLnBrk="1" hangingPunct="1">
              <a:lnSpc>
                <a:spcPct val="80000"/>
              </a:lnSpc>
            </a:pPr>
            <a:r>
              <a:rPr lang="en-US" sz="800" b="1" smtClean="0"/>
              <a:t>NEUROLOGIC</a:t>
            </a:r>
          </a:p>
          <a:p>
            <a:pPr marL="342900" indent="-342900" eaLnBrk="1" hangingPunct="1">
              <a:lnSpc>
                <a:spcPct val="80000"/>
              </a:lnSpc>
            </a:pPr>
            <a:r>
              <a:rPr lang="en-US" sz="800" smtClean="0"/>
              <a:t>Pseudotumor Cerebri (Idiopathic Intracranial Hypertension) is rare but 59% of children and 91% of teens with IIH are obese</a:t>
            </a:r>
          </a:p>
          <a:p>
            <a:pPr marL="342900" indent="-342900" eaLnBrk="1" hangingPunct="1">
              <a:lnSpc>
                <a:spcPct val="80000"/>
              </a:lnSpc>
              <a:spcBef>
                <a:spcPct val="0"/>
              </a:spcBef>
            </a:pPr>
            <a:r>
              <a:rPr lang="en-US" sz="800" smtClean="0"/>
              <a:t>Increased ICP w/o intracranial path c/o HA, can have visual problems, can have papilledema</a:t>
            </a:r>
          </a:p>
          <a:p>
            <a:pPr marL="342900" indent="-342900" eaLnBrk="1" hangingPunct="1">
              <a:lnSpc>
                <a:spcPct val="80000"/>
              </a:lnSpc>
            </a:pPr>
            <a:endParaRPr lang="en-US" sz="700" smtClean="0"/>
          </a:p>
          <a:p>
            <a:pPr lvl="1" eaLnBrk="1" hangingPunct="1">
              <a:lnSpc>
                <a:spcPct val="80000"/>
              </a:lnSpc>
            </a:pPr>
            <a:endParaRPr lang="en-US" sz="7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r>
              <a:rPr lang="en-US" sz="800" smtClean="0"/>
              <a:t>Impaired cell mediated immunity, maturation rates of monocytes/macrophages</a:t>
            </a:r>
          </a:p>
          <a:p>
            <a:pPr lvl="1" eaLnBrk="1" hangingPunct="1">
              <a:spcBef>
                <a:spcPct val="0"/>
              </a:spcBef>
            </a:pPr>
            <a:endParaRPr lang="en-US" sz="800" smtClean="0"/>
          </a:p>
          <a:p>
            <a:pPr eaLnBrk="1" hangingPunct="1">
              <a:spcBef>
                <a:spcPct val="0"/>
              </a:spcBef>
            </a:pPr>
            <a:endParaRPr lang="en-US"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575010-F99A-4B26-919A-FA3AFF7E50D1}" type="slidenum">
              <a:rPr lang="en-US"/>
              <a:pPr fontAlgn="base">
                <a:spcBef>
                  <a:spcPct val="0"/>
                </a:spcBef>
                <a:spcAft>
                  <a:spcPct val="0"/>
                </a:spcAft>
                <a:defRPr/>
              </a:pPr>
              <a:t>51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Klein, Jonathan Pediatrics 2010 Adoption of BMI guidelines for screening and counseling in pediatric practice:</a:t>
            </a:r>
          </a:p>
          <a:p>
            <a:r>
              <a:rPr lang="en-US" smtClean="0"/>
              <a:t>52%  pediatricians assess BMI</a:t>
            </a:r>
          </a:p>
          <a:p>
            <a:r>
              <a:rPr lang="en-US" smtClean="0"/>
              <a:t>Most say they do not have time to counsel on overweight obesity, that counseling has poor results.</a:t>
            </a:r>
          </a:p>
          <a:p>
            <a:r>
              <a:rPr lang="en-US" smtClean="0"/>
              <a:t>23% felt there were good treatment strategies available</a:t>
            </a:r>
          </a:p>
        </p:txBody>
      </p:sp>
      <p:sp>
        <p:nvSpPr>
          <p:cNvPr id="4" name="Slide Number Placeholder 3"/>
          <p:cNvSpPr>
            <a:spLocks noGrp="1"/>
          </p:cNvSpPr>
          <p:nvPr>
            <p:ph type="sldNum" sz="quarter" idx="5"/>
          </p:nvPr>
        </p:nvSpPr>
        <p:spPr/>
        <p:txBody>
          <a:bodyPr/>
          <a:lstStyle/>
          <a:p>
            <a:pPr>
              <a:defRPr/>
            </a:pPr>
            <a:fld id="{B6C6604E-A928-4F21-A205-81E10085C900}" type="slidenum">
              <a:rPr lang="en-US" smtClean="0"/>
              <a:pPr>
                <a:defRPr/>
              </a:pPr>
              <a:t>53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Overall may be best to focus on weight maintenance particularly if they are still growing</a:t>
            </a:r>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C2197-DD88-489D-92A6-6B2BED08F0FD}" type="slidenum">
              <a:rPr lang="en-US"/>
              <a:pPr fontAlgn="base">
                <a:spcBef>
                  <a:spcPct val="0"/>
                </a:spcBef>
                <a:spcAft>
                  <a:spcPct val="0"/>
                </a:spcAft>
                <a:defRPr/>
              </a:pPr>
              <a:t>54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Motivational interviewing;</a:t>
            </a:r>
          </a:p>
          <a:p>
            <a:pPr eaLnBrk="1" hangingPunct="1">
              <a:spcBef>
                <a:spcPct val="0"/>
              </a:spcBef>
            </a:pPr>
            <a:r>
              <a:rPr lang="en-US" smtClean="0"/>
              <a:t>Not yet considering the change: contemplation: preparation: action: maintenance (&gt; 6 months)</a:t>
            </a:r>
          </a:p>
          <a:p>
            <a:pPr eaLnBrk="1" hangingPunct="1">
              <a:spcBef>
                <a:spcPct val="0"/>
              </a:spcBef>
            </a:pPr>
            <a:r>
              <a:rPr lang="en-US" smtClean="0"/>
              <a:t>Nonjudgmental questions and reflective listening</a:t>
            </a:r>
          </a:p>
          <a:p>
            <a:pPr eaLnBrk="1" hangingPunct="1">
              <a:spcBef>
                <a:spcPct val="0"/>
              </a:spcBef>
            </a:pPr>
            <a:r>
              <a:rPr lang="en-US" smtClean="0"/>
              <a:t>Nondirective questions: Your BMI is &gt; 30, what concerns if any do you have about your weight</a:t>
            </a:r>
          </a:p>
          <a:p>
            <a:pPr eaLnBrk="1" hangingPunct="1">
              <a:spcBef>
                <a:spcPct val="0"/>
              </a:spcBef>
            </a:pPr>
            <a:r>
              <a:rPr lang="en-US" smtClean="0"/>
              <a:t>Directive is when you inform the patient of the seriousness of the condition</a:t>
            </a:r>
          </a:p>
          <a:p>
            <a:pPr eaLnBrk="1" hangingPunct="1">
              <a:spcBef>
                <a:spcPct val="0"/>
              </a:spcBef>
            </a:pPr>
            <a:endParaRPr lang="en-US" smtClean="0"/>
          </a:p>
          <a:p>
            <a:pPr eaLnBrk="1" hangingPunct="1">
              <a:spcBef>
                <a:spcPct val="0"/>
              </a:spcBef>
            </a:pPr>
            <a:r>
              <a:rPr lang="en-US" smtClean="0"/>
              <a:t>Peds 2010 Tandon children ages 3-6 parents’ who saw labeled menus ordered an avg of 100 fewer calories for their children than parents in the control group</a:t>
            </a:r>
          </a:p>
          <a:p>
            <a:pPr eaLnBrk="1" hangingPunct="1">
              <a:spcBef>
                <a:spcPct val="0"/>
              </a:spcBef>
            </a:pPr>
            <a:endParaRPr lang="en-US" smtClean="0"/>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9FDBDF-894C-4EE1-A6C6-7320F3AE568B}" type="slidenum">
              <a:rPr lang="en-US"/>
              <a:pPr fontAlgn="base">
                <a:spcBef>
                  <a:spcPct val="0"/>
                </a:spcBef>
                <a:spcAft>
                  <a:spcPct val="0"/>
                </a:spcAft>
                <a:defRPr/>
              </a:pPr>
              <a:t>55</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Metabolic Syndrome &gt; 3 of these:  abdominal obesity,  Increased BP, TG and low HDL, insulin resistance</a:t>
            </a:r>
          </a:p>
          <a:p>
            <a:pPr eaLnBrk="1" hangingPunct="1">
              <a:spcBef>
                <a:spcPct val="0"/>
              </a:spcBef>
            </a:pPr>
            <a:endParaRPr lang="en-US" smtClean="0"/>
          </a:p>
          <a:p>
            <a:pPr eaLnBrk="1" hangingPunct="1">
              <a:spcBef>
                <a:spcPct val="0"/>
              </a:spcBef>
            </a:pPr>
            <a:r>
              <a:rPr lang="en-US" smtClean="0"/>
              <a:t>AN, KP and skin tags ass w/ IR Pediatrics 2010</a:t>
            </a:r>
          </a:p>
          <a:p>
            <a:pPr eaLnBrk="1" hangingPunct="1">
              <a:spcBef>
                <a:spcPct val="0"/>
              </a:spcBef>
            </a:pPr>
            <a:endParaRPr lang="en-US" smtClean="0"/>
          </a:p>
          <a:p>
            <a:pPr eaLnBrk="1" hangingPunct="1">
              <a:spcBef>
                <a:spcPct val="0"/>
              </a:spcBef>
            </a:pPr>
            <a:endParaRPr lang="en-US" smtClean="0"/>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D777FE-EE92-485C-93D1-8139E1E34BD5}" type="slidenum">
              <a:rPr lang="en-US"/>
              <a:pPr fontAlgn="base">
                <a:spcBef>
                  <a:spcPct val="0"/>
                </a:spcBef>
                <a:spcAft>
                  <a:spcPct val="0"/>
                </a:spcAft>
                <a:defRPr/>
              </a:pPr>
              <a:t>57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TextEdit="1"/>
          </p:cNvSpPr>
          <p:nvPr>
            <p:ph type="sldImg"/>
          </p:nvPr>
        </p:nvSpPr>
        <p:spPr bwMode="auto">
          <a:noFill/>
          <a:ln>
            <a:solidFill>
              <a:srgbClr val="000000"/>
            </a:solidFill>
            <a:miter lim="800000"/>
            <a:headEnd/>
            <a:tailEnd/>
          </a:ln>
        </p:spPr>
      </p:sp>
      <p:sp>
        <p:nvSpPr>
          <p:cNvPr id="124930"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2 hour &gt; 200 Dm, 140-199 IGT</a:t>
            </a:r>
          </a:p>
          <a:p>
            <a:endParaRPr lang="en-US" smtClean="0"/>
          </a:p>
          <a:p>
            <a:endParaRPr lang="en-US" smtClean="0"/>
          </a:p>
          <a:p>
            <a:r>
              <a:rPr lang="en-US" smtClean="0"/>
              <a:t>Increased prevalence b/c of the natural insulin resistance of puberty due to growth hormone</a:t>
            </a:r>
          </a:p>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EA8104-C35C-43D9-B485-F5381D7C6AF9}" type="slidenum">
              <a:rPr lang="en-US"/>
              <a:pPr fontAlgn="base">
                <a:spcBef>
                  <a:spcPct val="0"/>
                </a:spcBef>
                <a:spcAft>
                  <a:spcPct val="0"/>
                </a:spcAft>
                <a:defRPr/>
              </a:pPr>
              <a:t>60</a:t>
            </a:fld>
            <a:endParaRPr lang="en-US"/>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1" eaLnBrk="1" hangingPunct="1"/>
            <a:r>
              <a:rPr lang="en-US" smtClean="0"/>
              <a:t>Low Glycemic Diet:</a:t>
            </a:r>
          </a:p>
          <a:p>
            <a:pPr lvl="1" eaLnBrk="1" hangingPunct="1"/>
            <a:r>
              <a:rPr lang="en-US" smtClean="0"/>
              <a:t>In patients who are insulin resistant best to recommend low glycemic index diet to regulate insulin secretion </a:t>
            </a:r>
          </a:p>
          <a:p>
            <a:pPr lvl="1" eaLnBrk="1" hangingPunct="1"/>
            <a:r>
              <a:rPr lang="en-US" smtClean="0"/>
              <a:t>Trend towards diets containing lower proportion of fats, higher proportion of low glycemic carbohydrates and more fiber</a:t>
            </a:r>
          </a:p>
          <a:p>
            <a:pPr lvl="1" eaLnBrk="1" hangingPunct="1">
              <a:spcBef>
                <a:spcPct val="0"/>
              </a:spcBef>
            </a:pPr>
            <a:endParaRPr lang="en-US" smtClean="0"/>
          </a:p>
          <a:p>
            <a:pPr lvl="1" eaLnBrk="1" hangingPunct="1">
              <a:spcBef>
                <a:spcPct val="0"/>
              </a:spcBef>
            </a:pPr>
            <a:r>
              <a:rPr lang="en-US" smtClean="0"/>
              <a:t>Ludwig from Harvard Low glycermic diet The glycemic index (GI) is a numerical system of measuring how much of a rise in circulating blood sugar a carbohydrate triggers–the higher the number, the greater the blood sugar response. So a low GI food will cause a small rise, while a high GI food will trigger a dramatic spike</a:t>
            </a:r>
          </a:p>
          <a:p>
            <a:pPr eaLnBrk="1" hangingPunct="1">
              <a:spcBef>
                <a:spcPct val="0"/>
              </a:spcBef>
            </a:pPr>
            <a:endParaRPr lang="en-US" smtClean="0"/>
          </a:p>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Duke Study</a:t>
            </a:r>
          </a:p>
          <a:p>
            <a:pPr eaLnBrk="1" hangingPunct="1">
              <a:spcBef>
                <a:spcPct val="0"/>
              </a:spcBef>
            </a:pPr>
            <a:r>
              <a:rPr lang="en-US" smtClean="0"/>
              <a:t>Other Features:</a:t>
            </a:r>
          </a:p>
          <a:p>
            <a:pPr marL="742950" lvl="1" indent="-285750" eaLnBrk="1" hangingPunct="1"/>
            <a:r>
              <a:rPr lang="en-US" smtClean="0"/>
              <a:t> Acanthosis Nigricans, increased fibrinogen and CRP</a:t>
            </a:r>
          </a:p>
          <a:p>
            <a:endParaRPr lang="en-US" smtClean="0"/>
          </a:p>
        </p:txBody>
      </p:sp>
      <p:sp>
        <p:nvSpPr>
          <p:cNvPr id="4" name="Slide Number Placeholder 3"/>
          <p:cNvSpPr>
            <a:spLocks noGrp="1"/>
          </p:cNvSpPr>
          <p:nvPr>
            <p:ph type="sldNum" sz="quarter" idx="5"/>
          </p:nvPr>
        </p:nvSpPr>
        <p:spPr/>
        <p:txBody>
          <a:bodyPr/>
          <a:lstStyle/>
          <a:p>
            <a:pPr>
              <a:defRPr/>
            </a:pPr>
            <a:fld id="{89D65A86-E5B6-4A3A-B41E-0A7EA53D547D}"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bwMode="auto">
          <a:noFill/>
        </p:spPr>
        <p:txBody>
          <a:bodyPr wrap="square" numCol="1" anchor="t" anchorCtr="0" compatLnSpc="1">
            <a:prstTxWarp prst="textNoShape">
              <a:avLst/>
            </a:prstTxWarp>
          </a:bodyPr>
          <a:lstStyle/>
          <a:p>
            <a:pPr lvl="1" eaLnBrk="1" hangingPunct="1"/>
            <a:r>
              <a:rPr lang="en-US" smtClean="0"/>
              <a:t>Longer duration of breast feeding associated with less obesity in childhood: children breast fed for &gt;12 months are less obese than children breast fed for only 2 months</a:t>
            </a:r>
          </a:p>
          <a:p>
            <a:pPr lvl="1" eaLnBrk="1" hangingPunct="1"/>
            <a:r>
              <a:rPr lang="en-US" smtClean="0"/>
              <a:t>Delay introduction of solid foods: early introduction of solid food (before 6 months) corresponds to an increase percentage of body fat by age 7</a:t>
            </a:r>
          </a:p>
          <a:p>
            <a:pPr lvl="1" eaLnBrk="1" hangingPunct="1"/>
            <a:endParaRPr lang="en-US" smtClean="0"/>
          </a:p>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AAP committee on nutrition 2001</a:t>
            </a:r>
          </a:p>
        </p:txBody>
      </p:sp>
      <p:sp>
        <p:nvSpPr>
          <p:cNvPr id="4" name="Slide Number Placeholder 3"/>
          <p:cNvSpPr>
            <a:spLocks noGrp="1"/>
          </p:cNvSpPr>
          <p:nvPr>
            <p:ph type="sldNum" sz="quarter" idx="5"/>
          </p:nvPr>
        </p:nvSpPr>
        <p:spPr/>
        <p:txBody>
          <a:bodyPr/>
          <a:lstStyle/>
          <a:p>
            <a:pPr>
              <a:defRPr/>
            </a:pPr>
            <a:fld id="{8EBE32B1-C590-489A-83C4-4848D45AF337}" type="slidenum">
              <a:rPr lang="en-US" smtClean="0"/>
              <a:pPr>
                <a:defRPr/>
              </a:pPr>
              <a:t>62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BA1A66-302A-4BE5-9B4C-D940ADA2F8BF}" type="slidenum">
              <a:rPr lang="en-US"/>
              <a:pPr fontAlgn="base">
                <a:spcBef>
                  <a:spcPct val="0"/>
                </a:spcBef>
                <a:spcAft>
                  <a:spcPct val="0"/>
                </a:spcAft>
                <a:defRPr/>
              </a:pPr>
              <a:t>64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D71A43-3EF6-4D36-AA2D-E14DD16E747A}" type="slidenum">
              <a:rPr lang="en-US"/>
              <a:pPr fontAlgn="base">
                <a:spcBef>
                  <a:spcPct val="0"/>
                </a:spcBef>
                <a:spcAft>
                  <a:spcPct val="0"/>
                </a:spcAft>
                <a:defRPr/>
              </a:pPr>
              <a:t>65</a:t>
            </a:fld>
            <a:endParaRPr lang="en-US"/>
          </a:p>
        </p:txBody>
      </p:sp>
      <p:sp>
        <p:nvSpPr>
          <p:cNvPr id="1372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Physical inactivity rates with cigarette smoking, poor diet and alcohol misuse as a major health risk factor</a:t>
            </a:r>
          </a:p>
          <a:p>
            <a:pPr eaLnBrk="1" hangingPunct="1">
              <a:spcBef>
                <a:spcPct val="0"/>
              </a:spcBef>
            </a:pPr>
            <a:r>
              <a:rPr lang="en-US" smtClean="0"/>
              <a:t>100,000 preventable deaths a year are due to poor eating habits and physical inactivity</a:t>
            </a:r>
          </a:p>
          <a:p>
            <a:pPr eaLnBrk="1" hangingPunct="1">
              <a:spcBef>
                <a:spcPct val="0"/>
              </a:spcBef>
            </a:pPr>
            <a:r>
              <a:rPr lang="en-US" smtClean="0"/>
              <a:t>Visceral fat:</a:t>
            </a:r>
          </a:p>
          <a:p>
            <a:pPr eaLnBrk="1" hangingPunct="1">
              <a:spcBef>
                <a:spcPct val="0"/>
              </a:spcBef>
            </a:pPr>
            <a:r>
              <a:rPr lang="en-US" smtClean="0"/>
              <a:t>Physical inactivity leads to a significant increase in visceral fat (hypertension, cardiovascular disease, hyperinsulinemia, diabetes mellitus, gallbladder disease, stroke, and cancer of the breast and endometrium.) </a:t>
            </a:r>
          </a:p>
          <a:p>
            <a:pPr eaLnBrk="1" hangingPunct="1">
              <a:spcBef>
                <a:spcPct val="0"/>
              </a:spcBef>
            </a:pPr>
            <a:r>
              <a:rPr lang="en-US" smtClean="0"/>
              <a:t>Waist Circumference: Women&lt;35, Men&lt;40</a:t>
            </a:r>
          </a:p>
          <a:p>
            <a:pPr eaLnBrk="1" hangingPunct="1">
              <a:spcBef>
                <a:spcPct val="0"/>
              </a:spcBef>
            </a:pPr>
            <a:r>
              <a:rPr lang="en-US" smtClean="0"/>
              <a:t>Duke study: low-intensity exercise prevents visceral fat accumulation, but high-intensity exercise is needed to reduce it.</a:t>
            </a:r>
          </a:p>
          <a:p>
            <a:pPr eaLnBrk="1" hangingPunct="1">
              <a:spcBef>
                <a:spcPct val="0"/>
              </a:spcBef>
            </a:pPr>
            <a:r>
              <a:rPr lang="en-US" smtClean="0"/>
              <a:t>Sedentary lifestyle increases visceral fat  independent of weight gain-Duke study</a:t>
            </a:r>
          </a:p>
          <a:p>
            <a:pPr eaLnBrk="1" hangingPunct="1">
              <a:spcBef>
                <a:spcPct val="0"/>
              </a:spcBef>
            </a:pPr>
            <a:r>
              <a:rPr lang="en-US" smtClean="0"/>
              <a:t>Changes with age: </a:t>
            </a:r>
          </a:p>
          <a:p>
            <a:pPr eaLnBrk="1" hangingPunct="1">
              <a:spcBef>
                <a:spcPct val="0"/>
              </a:spcBef>
            </a:pPr>
            <a:r>
              <a:rPr lang="en-US" smtClean="0"/>
              <a:t>Over age 20, one half a pound of muscle is lost every year – results in one half percent decrease in metabolic rate annually</a:t>
            </a:r>
          </a:p>
          <a:p>
            <a:pPr eaLnBrk="1" hangingPunct="1">
              <a:spcBef>
                <a:spcPct val="0"/>
              </a:spcBef>
            </a:pPr>
            <a:r>
              <a:rPr lang="en-US" smtClean="0"/>
              <a:t>Decreased flexibility</a:t>
            </a:r>
          </a:p>
          <a:p>
            <a:pPr eaLnBrk="1" hangingPunct="1">
              <a:spcBef>
                <a:spcPct val="0"/>
              </a:spcBef>
            </a:pPr>
            <a:r>
              <a:rPr lang="en-US" smtClean="0"/>
              <a:t>Decreased bone density females &gt; males. Exercise increases bone acquisition in youth, by age 18 skeletal growth nearly complete. Most studies of pre-menopausal women demonstrate a positive bone benefit from exercise, with greater loading and higher impact activities producing the greatest skeletal benefit. Exercise continues to confer a skeletal benefit for many postmenopausal women. However, there is no evidence that physical activity alone is sufficient to fully offset the damaging effects of estrogen withdrawal in the first three to five years following menopause. Once the phase of accelerated bone loss is complete, regular exercise can have a protective effect on bone. (exercise and bone health ).</a:t>
            </a:r>
          </a:p>
          <a:p>
            <a:pPr eaLnBrk="1" hangingPunct="1">
              <a:spcBef>
                <a:spcPct val="0"/>
              </a:spcBef>
            </a:pPr>
            <a:endParaRPr lang="en-US" smtClean="0"/>
          </a:p>
          <a:p>
            <a:pPr eaLnBrk="1" hangingPunct="1">
              <a:spcBef>
                <a:spcPct val="0"/>
              </a:spcBef>
            </a:pPr>
            <a:r>
              <a:rPr lang="en-US" b="1" smtClean="0"/>
              <a:t>Kathleen Sebelius</a:t>
            </a:r>
            <a:r>
              <a:rPr lang="en-US" smtClean="0"/>
              <a:t> (</a:t>
            </a:r>
            <a:r>
              <a:rPr lang="en-US" i="1" smtClean="0"/>
              <a:t>née</a:t>
            </a:r>
            <a:r>
              <a:rPr lang="en-US" smtClean="0"/>
              <a:t> </a:t>
            </a:r>
            <a:r>
              <a:rPr lang="en-US" b="1" smtClean="0"/>
              <a:t>Gilligan</a:t>
            </a:r>
            <a:r>
              <a:rPr lang="en-US" smtClean="0"/>
              <a:t>, born May 15, 1948) is an American politician currently serving as the 21st </a:t>
            </a:r>
            <a:r>
              <a:rPr lang="en-US" smtClean="0">
                <a:hlinkClick r:id="rId3" tooltip="United States Secretary of Health and Human Services"/>
              </a:rPr>
              <a:t>Secretary of Health and Human Services</a:t>
            </a:r>
            <a:r>
              <a:rPr lang="en-US" smtClean="0"/>
              <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ABE2AE-2528-41E4-AAB2-44BCA6396FD6}" type="slidenum">
              <a:rPr lang="en-US"/>
              <a:pPr fontAlgn="base">
                <a:spcBef>
                  <a:spcPct val="0"/>
                </a:spcBef>
                <a:spcAft>
                  <a:spcPct val="0"/>
                </a:spcAft>
                <a:defRPr/>
              </a:pPr>
              <a:t>66</a:t>
            </a:fld>
            <a:endParaRPr lang="en-US"/>
          </a:p>
        </p:txBody>
      </p:sp>
      <p:sp>
        <p:nvSpPr>
          <p:cNvPr id="13926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lnSpc>
                <a:spcPct val="80000"/>
              </a:lnSpc>
              <a:spcBef>
                <a:spcPct val="0"/>
              </a:spcBef>
            </a:pPr>
            <a:r>
              <a:rPr lang="en-US" sz="800" smtClean="0"/>
              <a:t>   GENERAL:</a:t>
            </a:r>
          </a:p>
          <a:p>
            <a:pPr eaLnBrk="1" hangingPunct="1">
              <a:lnSpc>
                <a:spcPct val="80000"/>
              </a:lnSpc>
              <a:spcBef>
                <a:spcPct val="0"/>
              </a:spcBef>
            </a:pPr>
            <a:r>
              <a:rPr lang="en-US" sz="800" smtClean="0"/>
              <a:t>   Weight reduction/maintenance</a:t>
            </a:r>
          </a:p>
          <a:p>
            <a:pPr lvl="1" eaLnBrk="1" hangingPunct="1">
              <a:lnSpc>
                <a:spcPct val="80000"/>
              </a:lnSpc>
              <a:spcBef>
                <a:spcPct val="0"/>
              </a:spcBef>
            </a:pPr>
            <a:r>
              <a:rPr lang="en-US" sz="800" smtClean="0"/>
              <a:t>Increased energy but sleep better</a:t>
            </a:r>
          </a:p>
          <a:p>
            <a:pPr lvl="1" eaLnBrk="1" hangingPunct="1">
              <a:lnSpc>
                <a:spcPct val="80000"/>
              </a:lnSpc>
              <a:spcBef>
                <a:spcPct val="0"/>
              </a:spcBef>
            </a:pPr>
            <a:r>
              <a:rPr lang="en-US" sz="800" smtClean="0"/>
              <a:t>Moderate exercise can help decrease appetite</a:t>
            </a:r>
          </a:p>
          <a:p>
            <a:pPr lvl="1" eaLnBrk="1" hangingPunct="1">
              <a:lnSpc>
                <a:spcPct val="80000"/>
              </a:lnSpc>
              <a:spcBef>
                <a:spcPct val="0"/>
              </a:spcBef>
            </a:pPr>
            <a:r>
              <a:rPr lang="en-US" sz="800" smtClean="0"/>
              <a:t>Higher levels of regular exercise are associated with lower mortality  in all age groups (CDC)</a:t>
            </a:r>
          </a:p>
          <a:p>
            <a:pPr lvl="1" eaLnBrk="1" hangingPunct="1">
              <a:lnSpc>
                <a:spcPct val="80000"/>
              </a:lnSpc>
              <a:spcBef>
                <a:spcPct val="0"/>
              </a:spcBef>
            </a:pPr>
            <a:r>
              <a:rPr lang="en-US" sz="800" smtClean="0"/>
              <a:t>CARDIO:</a:t>
            </a:r>
          </a:p>
          <a:p>
            <a:pPr lvl="1" eaLnBrk="1" hangingPunct="1">
              <a:lnSpc>
                <a:spcPct val="80000"/>
              </a:lnSpc>
              <a:spcBef>
                <a:spcPct val="0"/>
              </a:spcBef>
            </a:pPr>
            <a:r>
              <a:rPr lang="en-US" sz="800" smtClean="0"/>
              <a:t>Decreases risk of coronary artery disease</a:t>
            </a:r>
          </a:p>
          <a:p>
            <a:pPr lvl="1" eaLnBrk="1" hangingPunct="1">
              <a:lnSpc>
                <a:spcPct val="80000"/>
              </a:lnSpc>
              <a:spcBef>
                <a:spcPct val="0"/>
              </a:spcBef>
            </a:pPr>
            <a:r>
              <a:rPr lang="en-US" sz="800" smtClean="0"/>
              <a:t>Decreases blood pressure, risk of stroke</a:t>
            </a:r>
          </a:p>
          <a:p>
            <a:pPr lvl="1" eaLnBrk="1" hangingPunct="1">
              <a:lnSpc>
                <a:spcPct val="80000"/>
              </a:lnSpc>
              <a:spcBef>
                <a:spcPct val="0"/>
              </a:spcBef>
            </a:pPr>
            <a:r>
              <a:rPr lang="en-US" sz="800" smtClean="0"/>
              <a:t>Improves lipid profile: higher HDL, lower LDL and triglycerides</a:t>
            </a:r>
          </a:p>
          <a:p>
            <a:pPr lvl="1" eaLnBrk="1" hangingPunct="1">
              <a:lnSpc>
                <a:spcPct val="80000"/>
              </a:lnSpc>
              <a:spcBef>
                <a:spcPct val="0"/>
              </a:spcBef>
            </a:pPr>
            <a:r>
              <a:rPr lang="en-US" sz="800" smtClean="0"/>
              <a:t>Decreases heart rate/Increases stroke volume: Improves myocardial function</a:t>
            </a:r>
          </a:p>
          <a:p>
            <a:pPr lvl="1" eaLnBrk="1" hangingPunct="1">
              <a:lnSpc>
                <a:spcPct val="80000"/>
              </a:lnSpc>
              <a:spcBef>
                <a:spcPct val="0"/>
              </a:spcBef>
            </a:pPr>
            <a:r>
              <a:rPr lang="en-US" sz="800" smtClean="0"/>
              <a:t>NEURO:</a:t>
            </a:r>
          </a:p>
          <a:p>
            <a:pPr lvl="1" eaLnBrk="1" hangingPunct="1">
              <a:lnSpc>
                <a:spcPct val="80000"/>
              </a:lnSpc>
              <a:spcBef>
                <a:spcPct val="0"/>
              </a:spcBef>
            </a:pPr>
            <a:r>
              <a:rPr lang="en-US" sz="800" smtClean="0"/>
              <a:t>Older women who were physically active, walking at a leisurely pace 2-3 hours/week, performed much better on tests of memory and thinking ability than inactive women (Harvard School of Public Health) </a:t>
            </a:r>
          </a:p>
          <a:p>
            <a:pPr lvl="1" eaLnBrk="1" hangingPunct="1">
              <a:lnSpc>
                <a:spcPct val="80000"/>
              </a:lnSpc>
              <a:spcBef>
                <a:spcPct val="0"/>
              </a:spcBef>
            </a:pPr>
            <a:r>
              <a:rPr lang="en-US" sz="800" smtClean="0"/>
              <a:t>Exercise may protect against dementia and Alzheimer's Disease (Lancet)</a:t>
            </a:r>
          </a:p>
          <a:p>
            <a:pPr lvl="1" eaLnBrk="1" hangingPunct="1">
              <a:lnSpc>
                <a:spcPct val="80000"/>
              </a:lnSpc>
              <a:spcBef>
                <a:spcPct val="0"/>
              </a:spcBef>
            </a:pPr>
            <a:r>
              <a:rPr lang="en-US" sz="800" smtClean="0"/>
              <a:t>PSYCH:</a:t>
            </a:r>
          </a:p>
          <a:p>
            <a:pPr lvl="1" eaLnBrk="1" hangingPunct="1">
              <a:lnSpc>
                <a:spcPct val="80000"/>
              </a:lnSpc>
              <a:spcBef>
                <a:spcPct val="0"/>
              </a:spcBef>
            </a:pPr>
            <a:r>
              <a:rPr lang="en-US" sz="800" smtClean="0"/>
              <a:t>Decreases symptoms of anxiety and depression</a:t>
            </a:r>
          </a:p>
          <a:p>
            <a:pPr lvl="1" eaLnBrk="1" hangingPunct="1">
              <a:lnSpc>
                <a:spcPct val="80000"/>
              </a:lnSpc>
              <a:spcBef>
                <a:spcPct val="0"/>
              </a:spcBef>
            </a:pPr>
            <a:r>
              <a:rPr lang="en-US" sz="800" smtClean="0"/>
              <a:t>Improves mood</a:t>
            </a:r>
          </a:p>
          <a:p>
            <a:pPr lvl="1" eaLnBrk="1" hangingPunct="1">
              <a:lnSpc>
                <a:spcPct val="80000"/>
              </a:lnSpc>
              <a:spcBef>
                <a:spcPct val="0"/>
              </a:spcBef>
            </a:pPr>
            <a:r>
              <a:rPr lang="en-US" sz="800" smtClean="0"/>
              <a:t>Relieves stress</a:t>
            </a:r>
          </a:p>
          <a:p>
            <a:pPr lvl="1" eaLnBrk="1" hangingPunct="1">
              <a:lnSpc>
                <a:spcPct val="80000"/>
              </a:lnSpc>
              <a:spcBef>
                <a:spcPct val="0"/>
              </a:spcBef>
            </a:pPr>
            <a:r>
              <a:rPr lang="en-US" sz="800" smtClean="0"/>
              <a:t>IMMUNO:</a:t>
            </a:r>
          </a:p>
          <a:p>
            <a:pPr lvl="1" eaLnBrk="1" hangingPunct="1">
              <a:lnSpc>
                <a:spcPct val="80000"/>
              </a:lnSpc>
              <a:spcBef>
                <a:spcPct val="0"/>
              </a:spcBef>
            </a:pPr>
            <a:r>
              <a:rPr lang="en-US" sz="800" smtClean="0"/>
              <a:t>Moderate physical activity reduces risk of getting colds (American college sports med) by 25%</a:t>
            </a:r>
          </a:p>
          <a:p>
            <a:pPr lvl="1" eaLnBrk="1" hangingPunct="1">
              <a:lnSpc>
                <a:spcPct val="80000"/>
              </a:lnSpc>
              <a:spcBef>
                <a:spcPct val="0"/>
              </a:spcBef>
            </a:pPr>
            <a:r>
              <a:rPr lang="en-US" sz="800" smtClean="0"/>
              <a:t>ENDO:</a:t>
            </a:r>
          </a:p>
          <a:p>
            <a:pPr lvl="1" eaLnBrk="1" hangingPunct="1">
              <a:lnSpc>
                <a:spcPct val="80000"/>
              </a:lnSpc>
              <a:spcBef>
                <a:spcPct val="0"/>
              </a:spcBef>
            </a:pPr>
            <a:r>
              <a:rPr lang="en-US" sz="800" smtClean="0"/>
              <a:t>Decreases risk of developing Type 2 Diabetes- 5% reduction in weight decreases chance of getting diabetes by 60%</a:t>
            </a:r>
          </a:p>
          <a:p>
            <a:pPr lvl="1" eaLnBrk="1" hangingPunct="1">
              <a:lnSpc>
                <a:spcPct val="80000"/>
              </a:lnSpc>
              <a:spcBef>
                <a:spcPct val="0"/>
              </a:spcBef>
            </a:pPr>
            <a:r>
              <a:rPr lang="en-US" sz="800" smtClean="0"/>
              <a:t>Improves glucose tolerance</a:t>
            </a:r>
          </a:p>
          <a:p>
            <a:pPr lvl="1" eaLnBrk="1" hangingPunct="1">
              <a:lnSpc>
                <a:spcPct val="80000"/>
              </a:lnSpc>
              <a:spcBef>
                <a:spcPct val="0"/>
              </a:spcBef>
            </a:pPr>
            <a:r>
              <a:rPr lang="en-US" sz="800" smtClean="0"/>
              <a:t>Lean muscle is more insulin sensitive</a:t>
            </a:r>
          </a:p>
          <a:p>
            <a:pPr lvl="1" eaLnBrk="1" hangingPunct="1">
              <a:lnSpc>
                <a:spcPct val="80000"/>
              </a:lnSpc>
              <a:spcBef>
                <a:spcPct val="0"/>
              </a:spcBef>
            </a:pPr>
            <a:r>
              <a:rPr lang="en-US" sz="800" smtClean="0"/>
              <a:t>ORTHO:</a:t>
            </a:r>
          </a:p>
          <a:p>
            <a:pPr lvl="1" eaLnBrk="1" hangingPunct="1">
              <a:lnSpc>
                <a:spcPct val="80000"/>
              </a:lnSpc>
              <a:spcBef>
                <a:spcPct val="0"/>
              </a:spcBef>
            </a:pPr>
            <a:r>
              <a:rPr lang="en-US" sz="800" smtClean="0"/>
              <a:t>Helps maintain healthy joints/flexibility</a:t>
            </a:r>
          </a:p>
          <a:p>
            <a:pPr lvl="1" eaLnBrk="1" hangingPunct="1">
              <a:lnSpc>
                <a:spcPct val="80000"/>
              </a:lnSpc>
              <a:spcBef>
                <a:spcPct val="0"/>
              </a:spcBef>
            </a:pPr>
            <a:r>
              <a:rPr lang="en-US" sz="800" smtClean="0"/>
              <a:t>Improves mobility and strength</a:t>
            </a:r>
          </a:p>
          <a:p>
            <a:pPr lvl="1" eaLnBrk="1" hangingPunct="1">
              <a:lnSpc>
                <a:spcPct val="80000"/>
              </a:lnSpc>
              <a:spcBef>
                <a:spcPct val="0"/>
              </a:spcBef>
            </a:pPr>
            <a:r>
              <a:rPr lang="en-US" sz="800" smtClean="0"/>
              <a:t>Decreases risk of developing arthritis</a:t>
            </a:r>
          </a:p>
          <a:p>
            <a:pPr lvl="1" eaLnBrk="1" hangingPunct="1">
              <a:lnSpc>
                <a:spcPct val="80000"/>
              </a:lnSpc>
              <a:spcBef>
                <a:spcPct val="0"/>
              </a:spcBef>
            </a:pPr>
            <a:r>
              <a:rPr lang="en-US" sz="800" smtClean="0"/>
              <a:t>Improves bone density</a:t>
            </a:r>
          </a:p>
          <a:p>
            <a:pPr lvl="1" eaLnBrk="1" hangingPunct="1">
              <a:lnSpc>
                <a:spcPct val="80000"/>
              </a:lnSpc>
              <a:spcBef>
                <a:spcPct val="0"/>
              </a:spcBef>
            </a:pPr>
            <a:r>
              <a:rPr lang="en-US" sz="800" smtClean="0"/>
              <a:t>CANCER:  American Institute Cancer Research</a:t>
            </a:r>
          </a:p>
          <a:p>
            <a:pPr lvl="1" eaLnBrk="1" hangingPunct="1">
              <a:lnSpc>
                <a:spcPct val="80000"/>
              </a:lnSpc>
              <a:spcBef>
                <a:spcPct val="0"/>
              </a:spcBef>
            </a:pPr>
            <a:r>
              <a:rPr lang="en-US" sz="800" smtClean="0"/>
              <a:t>10 to 30 percent risk reduction for prostate cancer</a:t>
            </a:r>
          </a:p>
          <a:p>
            <a:pPr lvl="1" eaLnBrk="1" hangingPunct="1">
              <a:lnSpc>
                <a:spcPct val="80000"/>
              </a:lnSpc>
              <a:spcBef>
                <a:spcPct val="0"/>
              </a:spcBef>
            </a:pPr>
            <a:r>
              <a:rPr lang="en-US" sz="800" smtClean="0"/>
              <a:t>30 to 40 percent risk reduction for breast, endometrial and lung cancer</a:t>
            </a:r>
          </a:p>
          <a:p>
            <a:pPr lvl="1" eaLnBrk="1" hangingPunct="1">
              <a:lnSpc>
                <a:spcPct val="80000"/>
              </a:lnSpc>
              <a:spcBef>
                <a:spcPct val="0"/>
              </a:spcBef>
            </a:pPr>
            <a:r>
              <a:rPr lang="en-US" sz="800" smtClean="0"/>
              <a:t>40 to 50 percent risk reduction for colon cancer.</a:t>
            </a:r>
          </a:p>
          <a:p>
            <a:pPr lvl="1" eaLnBrk="1" hangingPunct="1">
              <a:lnSpc>
                <a:spcPct val="80000"/>
              </a:lnSpc>
              <a:spcBef>
                <a:spcPct val="0"/>
              </a:spcBef>
            </a:pPr>
            <a:endParaRPr lang="en-US" sz="800" smtClean="0"/>
          </a:p>
          <a:p>
            <a:pPr lvl="1" eaLnBrk="1" hangingPunct="1">
              <a:lnSpc>
                <a:spcPct val="80000"/>
              </a:lnSpc>
              <a:spcBef>
                <a:spcPct val="0"/>
              </a:spcBef>
            </a:pPr>
            <a:r>
              <a:rPr lang="en-US" smtClean="0"/>
              <a:t>youths who engage in more than one hour per day of vigorous physical activity tend to be relatively lean and ingest more energy than youths who engage in lesser amounts of vigorous physical activity; (3) interventions that feature vigorous physical activity have favorable effects on percent body fat, visceral adipose tissue, bone density, cardiovascular fitness, and cardiometabolic risk profile; and (4) there is a dose-response relationship between physical activity and cardiometabolic health, such that larger volumes and intensities of physical activity lead to greater benefits. </a:t>
            </a:r>
            <a:endParaRPr lang="en-US" sz="800" smtClean="0"/>
          </a:p>
          <a:p>
            <a:pPr eaLnBrk="1" hangingPunct="1">
              <a:lnSpc>
                <a:spcPct val="80000"/>
              </a:lnSpc>
              <a:spcBef>
                <a:spcPct val="0"/>
              </a:spcBef>
            </a:pPr>
            <a:endParaRPr lang="en-US" sz="800" smtClean="0"/>
          </a:p>
          <a:p>
            <a:pPr eaLnBrk="1" hangingPunct="1">
              <a:lnSpc>
                <a:spcPct val="80000"/>
              </a:lnSpc>
              <a:spcBef>
                <a:spcPct val="0"/>
              </a:spcBef>
            </a:pPr>
            <a:endParaRPr lang="en-US" sz="800" smtClean="0"/>
          </a:p>
          <a:p>
            <a:pPr lvl="1" eaLnBrk="1" hangingPunct="1">
              <a:lnSpc>
                <a:spcPct val="80000"/>
              </a:lnSpc>
              <a:spcBef>
                <a:spcPct val="0"/>
              </a:spcBef>
            </a:pPr>
            <a:endParaRPr lang="en-US" sz="800" smtClean="0"/>
          </a:p>
          <a:p>
            <a:pPr lvl="1" eaLnBrk="1" hangingPunct="1">
              <a:lnSpc>
                <a:spcPct val="80000"/>
              </a:lnSpc>
              <a:spcBef>
                <a:spcPct val="0"/>
              </a:spcBef>
            </a:pPr>
            <a:endParaRPr lang="en-US" sz="800" smtClean="0"/>
          </a:p>
          <a:p>
            <a:pPr lvl="1" eaLnBrk="1" hangingPunct="1">
              <a:lnSpc>
                <a:spcPct val="80000"/>
              </a:lnSpc>
              <a:spcBef>
                <a:spcPct val="0"/>
              </a:spcBef>
            </a:pPr>
            <a:endParaRPr lang="en-US" sz="8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eaLnBrk="1" hangingPunct="1">
              <a:lnSpc>
                <a:spcPct val="80000"/>
              </a:lnSpc>
              <a:spcBef>
                <a:spcPct val="0"/>
              </a:spcBef>
            </a:pPr>
            <a:r>
              <a:rPr lang="en-US" smtClean="0"/>
              <a:t>USPSTF UNITED STATES PREVENTIVE SERVICES TASK FORCE Comprehensive= Counseling for weight loss/healthy diet, counseling for PE or a PE program, instruction in and support for use of behavioral management techniques ( self-monitoring, stimulus control, eating management, and CBT) to help make and sustain changes in diet and PE. Modest change in BMI after 6 months (1.9-3.3) in 1258 mostly obese 4-18 year olds</a:t>
            </a:r>
          </a:p>
          <a:p>
            <a:pPr marL="342900" indent="-342900" eaLnBrk="1" hangingPunct="1">
              <a:lnSpc>
                <a:spcPct val="80000"/>
              </a:lnSpc>
              <a:spcBef>
                <a:spcPct val="0"/>
              </a:spcBef>
            </a:pPr>
            <a:r>
              <a:rPr lang="en-US" smtClean="0"/>
              <a:t>Epstein Studies: Clinic based 6-12 year olds</a:t>
            </a:r>
          </a:p>
          <a:p>
            <a:pPr marL="342900" indent="-342900" eaLnBrk="1" hangingPunct="1">
              <a:lnSpc>
                <a:spcPct val="80000"/>
              </a:lnSpc>
              <a:spcBef>
                <a:spcPct val="0"/>
              </a:spcBef>
            </a:pPr>
            <a:r>
              <a:rPr lang="en-US" smtClean="0"/>
              <a:t>Weekly meetings for 8 weeks, followed by monthly meetings for 12 months</a:t>
            </a:r>
          </a:p>
          <a:p>
            <a:pPr marL="342900" indent="-342900" eaLnBrk="1" hangingPunct="1">
              <a:lnSpc>
                <a:spcPct val="80000"/>
              </a:lnSpc>
              <a:spcBef>
                <a:spcPct val="0"/>
              </a:spcBef>
            </a:pPr>
            <a:r>
              <a:rPr lang="en-US" smtClean="0"/>
              <a:t>Compared parental participation, exercise, and diet interventions</a:t>
            </a:r>
          </a:p>
          <a:p>
            <a:pPr marL="342900" indent="-342900" eaLnBrk="1" hangingPunct="1">
              <a:lnSpc>
                <a:spcPct val="80000"/>
              </a:lnSpc>
              <a:spcBef>
                <a:spcPct val="0"/>
              </a:spcBef>
            </a:pPr>
            <a:r>
              <a:rPr lang="en-US" smtClean="0"/>
              <a:t>At 5 and 10 year follow-up found significant decreases in overweight with all treatment groups, best in groups with parental participation and lifestyle exercise</a:t>
            </a:r>
          </a:p>
          <a:p>
            <a:pPr marL="342900" indent="-342900" eaLnBrk="1" hangingPunct="1">
              <a:lnSpc>
                <a:spcPct val="80000"/>
              </a:lnSpc>
              <a:spcBef>
                <a:spcPct val="0"/>
              </a:spcBef>
            </a:pPr>
            <a:endParaRPr lang="en-US" smtClean="0"/>
          </a:p>
          <a:p>
            <a:pPr marL="342900" indent="-342900" eaLnBrk="1" hangingPunct="1">
              <a:lnSpc>
                <a:spcPct val="80000"/>
              </a:lnSpc>
              <a:spcBef>
                <a:spcPct val="0"/>
              </a:spcBef>
            </a:pPr>
            <a:r>
              <a:rPr lang="en-US" smtClean="0"/>
              <a:t>Adult programs show successful short term results but less convincing long term results Krebs, Pediatrics 2007 and only achieve a 10-15% total weight loss, Addition of exercise imp in maintenance of weight loss. </a:t>
            </a:r>
          </a:p>
          <a:p>
            <a:pPr marL="342900" indent="-342900" eaLnBrk="1" hangingPunct="1">
              <a:lnSpc>
                <a:spcPct val="80000"/>
              </a:lnSpc>
              <a:spcBef>
                <a:spcPct val="0"/>
              </a:spcBef>
            </a:pPr>
            <a:endParaRPr lang="en-US" smtClean="0"/>
          </a:p>
          <a:p>
            <a:pPr marL="342900" indent="-342900" eaLnBrk="1" hangingPunct="1">
              <a:lnSpc>
                <a:spcPct val="80000"/>
              </a:lnSpc>
              <a:spcBef>
                <a:spcPct val="0"/>
              </a:spcBef>
            </a:pPr>
            <a:r>
              <a:rPr lang="en-US" smtClean="0"/>
              <a:t>Bright Bodies at Yale</a:t>
            </a:r>
          </a:p>
          <a:p>
            <a:pPr marL="342900" indent="-342900" eaLnBrk="1" hangingPunct="1">
              <a:lnSpc>
                <a:spcPct val="80000"/>
              </a:lnSpc>
              <a:spcBef>
                <a:spcPct val="0"/>
              </a:spcBef>
            </a:pPr>
            <a:endParaRPr lang="en-US" smtClean="0"/>
          </a:p>
          <a:p>
            <a:pPr marL="342900" indent="-342900" eaLnBrk="1" hangingPunct="1">
              <a:lnSpc>
                <a:spcPct val="80000"/>
              </a:lnSpc>
              <a:spcBef>
                <a:spcPct val="0"/>
              </a:spcBef>
            </a:pPr>
            <a:r>
              <a:rPr lang="en-US" smtClean="0"/>
              <a:t>Study Group2 x week for 6 months Exercised 2-50 mins, Nutrition /Behavior 40 mins per week Weighed weekly</a:t>
            </a:r>
          </a:p>
          <a:p>
            <a:pPr marL="342900" indent="-342900" eaLnBrk="1" hangingPunct="1">
              <a:lnSpc>
                <a:spcPct val="80000"/>
              </a:lnSpc>
              <a:spcBef>
                <a:spcPct val="0"/>
              </a:spcBef>
            </a:pPr>
            <a:r>
              <a:rPr lang="en-US" smtClean="0"/>
              <a:t>Diet Better food choice Parents/Caregiver participated Every other week for an additional 6 months</a:t>
            </a:r>
          </a:p>
          <a:p>
            <a:pPr marL="342900" indent="-342900" eaLnBrk="1" hangingPunct="1">
              <a:lnSpc>
                <a:spcPct val="80000"/>
              </a:lnSpc>
              <a:spcBef>
                <a:spcPct val="0"/>
              </a:spcBef>
            </a:pPr>
            <a:r>
              <a:rPr lang="en-US" smtClean="0"/>
              <a:t>Results: No weight gain over 12 months, but growth fall in BMI, –1.7(-2.3 to –1.1)3.7 kg in body fat (4%)</a:t>
            </a:r>
          </a:p>
          <a:p>
            <a:pPr marL="342900" indent="-342900" eaLnBrk="1" hangingPunct="1">
              <a:lnSpc>
                <a:spcPct val="80000"/>
              </a:lnSpc>
              <a:spcBef>
                <a:spcPct val="0"/>
              </a:spcBef>
            </a:pPr>
            <a:endParaRPr lang="en-US" smtClean="0"/>
          </a:p>
          <a:p>
            <a:pPr marL="342900" indent="-342900" eaLnBrk="1" hangingPunct="1">
              <a:lnSpc>
                <a:spcPct val="80000"/>
              </a:lnSpc>
              <a:spcBef>
                <a:spcPct val="0"/>
              </a:spcBef>
            </a:pPr>
            <a:r>
              <a:rPr lang="en-US" smtClean="0"/>
              <a:t>Control Group</a:t>
            </a:r>
          </a:p>
          <a:p>
            <a:pPr marL="342900" indent="-342900" eaLnBrk="1" hangingPunct="1">
              <a:lnSpc>
                <a:spcPct val="80000"/>
              </a:lnSpc>
              <a:spcBef>
                <a:spcPct val="0"/>
              </a:spcBef>
            </a:pPr>
            <a:r>
              <a:rPr lang="en-US" smtClean="0"/>
              <a:t>Pediatric Obesity Clinic every 6 months Received diet &amp; exercise counseling by RD, Physician visit along with psychosocial counseling by social worker Caregiver present</a:t>
            </a:r>
          </a:p>
          <a:p>
            <a:pPr marL="342900" indent="-342900" eaLnBrk="1" hangingPunct="1">
              <a:lnSpc>
                <a:spcPct val="80000"/>
              </a:lnSpc>
              <a:spcBef>
                <a:spcPct val="0"/>
              </a:spcBef>
            </a:pPr>
            <a:r>
              <a:rPr lang="en-US" smtClean="0"/>
              <a:t>Results: Body weight , body fat  &amp; % body fat increased Difference BMI –3.3, body weight –7.4 kg, body fat –9.2 kg (6%). Improved TC, IS (HOMA), SBP</a:t>
            </a:r>
          </a:p>
          <a:p>
            <a:pPr marL="342900" indent="-342900" eaLnBrk="1" hangingPunct="1">
              <a:lnSpc>
                <a:spcPct val="80000"/>
              </a:lnSpc>
              <a:spcBef>
                <a:spcPct val="0"/>
              </a:spcBef>
            </a:pPr>
            <a:endParaRPr lang="en-US" smtClean="0"/>
          </a:p>
          <a:p>
            <a:pPr marL="342900" indent="-342900" eaLnBrk="1" hangingPunct="1">
              <a:lnSpc>
                <a:spcPct val="80000"/>
              </a:lnSpc>
              <a:spcBef>
                <a:spcPct val="0"/>
              </a:spcBef>
            </a:pPr>
            <a:endParaRPr lang="en-US" sz="1000" smtClean="0"/>
          </a:p>
          <a:p>
            <a:pPr marL="342900" indent="-342900" eaLnBrk="1" hangingPunct="1">
              <a:lnSpc>
                <a:spcPct val="80000"/>
              </a:lnSpc>
              <a:spcBef>
                <a:spcPct val="0"/>
              </a:spcBef>
            </a:pPr>
            <a:r>
              <a:rPr lang="en-US" sz="1000" smtClean="0"/>
              <a:t>Savoye, M, et al. JAMA 2007; 297: 2697-2704</a:t>
            </a:r>
          </a:p>
          <a:p>
            <a:pPr marL="342900" indent="-342900" eaLnBrk="1" hangingPunct="1">
              <a:lnSpc>
                <a:spcPct val="80000"/>
              </a:lnSpc>
              <a:spcBef>
                <a:spcPct val="0"/>
              </a:spcBef>
            </a:pPr>
            <a:endParaRPr lang="en-US" smtClean="0"/>
          </a:p>
        </p:txBody>
      </p:sp>
      <p:sp>
        <p:nvSpPr>
          <p:cNvPr id="1331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0FE1D8-CC6E-446E-ABF1-7ECA9A7AA3DC}" type="slidenum">
              <a:rPr lang="en-US"/>
              <a:pPr fontAlgn="base">
                <a:spcBef>
                  <a:spcPct val="0"/>
                </a:spcBef>
                <a:spcAft>
                  <a:spcPct val="0"/>
                </a:spcAft>
                <a:defRPr/>
              </a:pPr>
              <a:t>67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marL="342900" indent="-342900" eaLnBrk="1" hangingPunct="1">
              <a:lnSpc>
                <a:spcPct val="80000"/>
              </a:lnSpc>
              <a:spcBef>
                <a:spcPct val="0"/>
              </a:spcBef>
            </a:pPr>
            <a:r>
              <a:rPr lang="en-US" smtClean="0"/>
              <a:t>USPSTF UNITED STATES PREVENTIVE SERVICES TASK FORCE Comprehensive= Counseling for weight loss/healthy diet, counseling for PE or a PE program, instruction in and support for use of behavioral management techniques ( self-monitoring, stimulus control, eating management, and CBT) to help make and sustain changes in diet and PE. Modest change in BMI after 6 months (1.9-3.3) in 1258 mostly obese 4-18 year olds</a:t>
            </a:r>
          </a:p>
          <a:p>
            <a:pPr marL="342900" indent="-342900" eaLnBrk="1" hangingPunct="1">
              <a:lnSpc>
                <a:spcPct val="80000"/>
              </a:lnSpc>
              <a:spcBef>
                <a:spcPct val="0"/>
              </a:spcBef>
            </a:pPr>
            <a:r>
              <a:rPr lang="en-US" smtClean="0"/>
              <a:t>Epstein Studies: Clinic based 6-12 year olds</a:t>
            </a:r>
          </a:p>
          <a:p>
            <a:pPr marL="342900" indent="-342900" eaLnBrk="1" hangingPunct="1">
              <a:lnSpc>
                <a:spcPct val="80000"/>
              </a:lnSpc>
              <a:spcBef>
                <a:spcPct val="0"/>
              </a:spcBef>
            </a:pPr>
            <a:r>
              <a:rPr lang="en-US" smtClean="0"/>
              <a:t>Weekly meetings for 8 weeks, followed by monthly meetings for 12 months</a:t>
            </a:r>
          </a:p>
          <a:p>
            <a:pPr marL="342900" indent="-342900" eaLnBrk="1" hangingPunct="1">
              <a:lnSpc>
                <a:spcPct val="80000"/>
              </a:lnSpc>
              <a:spcBef>
                <a:spcPct val="0"/>
              </a:spcBef>
            </a:pPr>
            <a:r>
              <a:rPr lang="en-US" smtClean="0"/>
              <a:t>Compared parental participation, exercise, and diet interventions</a:t>
            </a:r>
          </a:p>
          <a:p>
            <a:pPr marL="342900" indent="-342900" eaLnBrk="1" hangingPunct="1">
              <a:lnSpc>
                <a:spcPct val="80000"/>
              </a:lnSpc>
              <a:spcBef>
                <a:spcPct val="0"/>
              </a:spcBef>
            </a:pPr>
            <a:r>
              <a:rPr lang="en-US" smtClean="0"/>
              <a:t>At 5 and 10 year follow-up found significant decreases in overweight with all treatment groups, best in groups with parental participation and lifestyle exercise</a:t>
            </a:r>
          </a:p>
          <a:p>
            <a:pPr marL="342900" indent="-342900" eaLnBrk="1" hangingPunct="1">
              <a:lnSpc>
                <a:spcPct val="80000"/>
              </a:lnSpc>
              <a:spcBef>
                <a:spcPct val="0"/>
              </a:spcBef>
            </a:pPr>
            <a:endParaRPr lang="en-US" smtClean="0"/>
          </a:p>
          <a:p>
            <a:pPr marL="342900" indent="-342900" eaLnBrk="1" hangingPunct="1">
              <a:lnSpc>
                <a:spcPct val="80000"/>
              </a:lnSpc>
              <a:spcBef>
                <a:spcPct val="0"/>
              </a:spcBef>
            </a:pPr>
            <a:r>
              <a:rPr lang="en-US" smtClean="0"/>
              <a:t>Adult programs show successful short term results but less convincing long term results Krebs, Pediatrics 2007 and only achieve a 10-15% total weight loss, Addition of exercise imp in maintenance of weight loss. </a:t>
            </a:r>
          </a:p>
          <a:p>
            <a:pPr marL="342900" indent="-342900" eaLnBrk="1" hangingPunct="1">
              <a:lnSpc>
                <a:spcPct val="80000"/>
              </a:lnSpc>
              <a:spcBef>
                <a:spcPct val="0"/>
              </a:spcBef>
            </a:pPr>
            <a:endParaRPr lang="en-US" smtClean="0"/>
          </a:p>
          <a:p>
            <a:pPr marL="342900" indent="-342900" eaLnBrk="1" hangingPunct="1">
              <a:lnSpc>
                <a:spcPct val="80000"/>
              </a:lnSpc>
              <a:spcBef>
                <a:spcPct val="0"/>
              </a:spcBef>
            </a:pPr>
            <a:r>
              <a:rPr lang="en-US" smtClean="0"/>
              <a:t>Bright Bodies at Yale</a:t>
            </a:r>
          </a:p>
          <a:p>
            <a:pPr marL="342900" indent="-342900" eaLnBrk="1" hangingPunct="1">
              <a:lnSpc>
                <a:spcPct val="80000"/>
              </a:lnSpc>
              <a:spcBef>
                <a:spcPct val="0"/>
              </a:spcBef>
            </a:pPr>
            <a:endParaRPr lang="en-US" smtClean="0"/>
          </a:p>
          <a:p>
            <a:pPr marL="342900" indent="-342900" eaLnBrk="1" hangingPunct="1">
              <a:lnSpc>
                <a:spcPct val="80000"/>
              </a:lnSpc>
              <a:spcBef>
                <a:spcPct val="0"/>
              </a:spcBef>
            </a:pPr>
            <a:r>
              <a:rPr lang="en-US" smtClean="0"/>
              <a:t>Study Group2 x week for 6 months Exercised 2-50 mins, Nutrition /Behavior 40 mins per week Weighed weekly</a:t>
            </a:r>
          </a:p>
          <a:p>
            <a:pPr marL="342900" indent="-342900" eaLnBrk="1" hangingPunct="1">
              <a:lnSpc>
                <a:spcPct val="80000"/>
              </a:lnSpc>
              <a:spcBef>
                <a:spcPct val="0"/>
              </a:spcBef>
            </a:pPr>
            <a:r>
              <a:rPr lang="en-US" smtClean="0"/>
              <a:t>Diet Better food choice Parents/Caregiver participated Every other week for an additional 6 months</a:t>
            </a:r>
          </a:p>
          <a:p>
            <a:pPr marL="342900" indent="-342900" eaLnBrk="1" hangingPunct="1">
              <a:lnSpc>
                <a:spcPct val="80000"/>
              </a:lnSpc>
              <a:spcBef>
                <a:spcPct val="0"/>
              </a:spcBef>
            </a:pPr>
            <a:r>
              <a:rPr lang="en-US" smtClean="0"/>
              <a:t>Results: No weight gain over 12 months, but growth fall in BMI, –1.7(-2.3 to –1.1)3.7 kg in body fat (4%)</a:t>
            </a:r>
          </a:p>
          <a:p>
            <a:pPr marL="342900" indent="-342900" eaLnBrk="1" hangingPunct="1">
              <a:lnSpc>
                <a:spcPct val="80000"/>
              </a:lnSpc>
              <a:spcBef>
                <a:spcPct val="0"/>
              </a:spcBef>
            </a:pPr>
            <a:endParaRPr lang="en-US" smtClean="0"/>
          </a:p>
          <a:p>
            <a:pPr marL="342900" indent="-342900" eaLnBrk="1" hangingPunct="1">
              <a:lnSpc>
                <a:spcPct val="80000"/>
              </a:lnSpc>
              <a:spcBef>
                <a:spcPct val="0"/>
              </a:spcBef>
            </a:pPr>
            <a:r>
              <a:rPr lang="en-US" smtClean="0"/>
              <a:t>Control Group</a:t>
            </a:r>
          </a:p>
          <a:p>
            <a:pPr marL="342900" indent="-342900" eaLnBrk="1" hangingPunct="1">
              <a:lnSpc>
                <a:spcPct val="80000"/>
              </a:lnSpc>
              <a:spcBef>
                <a:spcPct val="0"/>
              </a:spcBef>
            </a:pPr>
            <a:r>
              <a:rPr lang="en-US" smtClean="0"/>
              <a:t>Pediatric Obesity Clinic every 6 months Received diet &amp; exercise counseling by RD, Physician visit along with psychosocial counseling by social worker Caregiver present</a:t>
            </a:r>
          </a:p>
          <a:p>
            <a:pPr marL="342900" indent="-342900" eaLnBrk="1" hangingPunct="1">
              <a:lnSpc>
                <a:spcPct val="80000"/>
              </a:lnSpc>
              <a:spcBef>
                <a:spcPct val="0"/>
              </a:spcBef>
            </a:pPr>
            <a:r>
              <a:rPr lang="en-US" smtClean="0"/>
              <a:t>Results: Body weight , body fat  &amp; % body fat increased Difference BMI –3.3, body weight –7.4 kg, body fat –9.2 kg (6%). Improved TC, IS (HOMA), SBP</a:t>
            </a:r>
          </a:p>
          <a:p>
            <a:pPr marL="342900" indent="-342900" eaLnBrk="1" hangingPunct="1">
              <a:lnSpc>
                <a:spcPct val="80000"/>
              </a:lnSpc>
              <a:spcBef>
                <a:spcPct val="0"/>
              </a:spcBef>
            </a:pPr>
            <a:endParaRPr lang="en-US" smtClean="0"/>
          </a:p>
          <a:p>
            <a:pPr marL="342900" indent="-342900" eaLnBrk="1" hangingPunct="1">
              <a:lnSpc>
                <a:spcPct val="80000"/>
              </a:lnSpc>
              <a:spcBef>
                <a:spcPct val="0"/>
              </a:spcBef>
            </a:pPr>
            <a:endParaRPr lang="en-US" sz="1000" smtClean="0"/>
          </a:p>
          <a:p>
            <a:pPr marL="342900" indent="-342900" eaLnBrk="1" hangingPunct="1">
              <a:lnSpc>
                <a:spcPct val="80000"/>
              </a:lnSpc>
              <a:spcBef>
                <a:spcPct val="0"/>
              </a:spcBef>
            </a:pPr>
            <a:r>
              <a:rPr lang="en-US" sz="1000" smtClean="0"/>
              <a:t>Savoye, M, et al. JAMA 2007; 297: 2697-2704</a:t>
            </a:r>
          </a:p>
          <a:p>
            <a:pPr marL="342900" indent="-342900" eaLnBrk="1" hangingPunct="1">
              <a:lnSpc>
                <a:spcPct val="80000"/>
              </a:lnSpc>
              <a:spcBef>
                <a:spcPct val="0"/>
              </a:spcBef>
            </a:pPr>
            <a:endParaRPr lang="en-US" smtClean="0"/>
          </a:p>
        </p:txBody>
      </p:sp>
      <p:sp>
        <p:nvSpPr>
          <p:cNvPr id="13312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B02F898-DB40-4D50-87B3-77BEC3E50D8C}" type="slidenum">
              <a:rPr lang="en-US" sz="1200">
                <a:latin typeface="+mn-lt"/>
              </a:rPr>
              <a:pPr algn="r">
                <a:defRPr/>
              </a:pPr>
              <a:t>68</a:t>
            </a:fld>
            <a:endParaRPr lang="en-US" sz="1200">
              <a:latin typeface="+mn-lt"/>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a:defRPr/>
            </a:pPr>
            <a:r>
              <a:rPr lang="en-US" dirty="0" smtClean="0"/>
              <a:t>Most SB programs focus on fat consumption even though fat might not be an important cause of obesity and they have programmed exercise prescription even though increasing lifestyle activity might be better for long term weight control.</a:t>
            </a:r>
          </a:p>
          <a:p>
            <a:pPr>
              <a:defRPr/>
            </a:pPr>
            <a:endParaRPr lang="en-US" dirty="0" smtClean="0"/>
          </a:p>
          <a:p>
            <a:pPr>
              <a:defRPr/>
            </a:pPr>
            <a:r>
              <a:rPr lang="en-US" dirty="0" smtClean="0"/>
              <a:t>The prevalence of obesity has increased despite the apparent decrease in the proportion of the total calories consumed as fat in the diet of US children. However, In many low-income countries, the percentage</a:t>
            </a:r>
            <a:r>
              <a:rPr lang="en-US" baseline="30000" dirty="0" smtClean="0"/>
              <a:t> </a:t>
            </a:r>
            <a:r>
              <a:rPr lang="en-US" dirty="0" smtClean="0"/>
              <a:t>of fat energy in the everyday diet increases in people who reach</a:t>
            </a:r>
            <a:r>
              <a:rPr lang="en-US" baseline="30000" dirty="0" smtClean="0"/>
              <a:t> </a:t>
            </a:r>
            <a:r>
              <a:rPr lang="en-US" dirty="0" smtClean="0"/>
              <a:t>a higher socioeconomic level, and this is accompanied by an increased</a:t>
            </a:r>
            <a:r>
              <a:rPr lang="en-US" baseline="30000" dirty="0" smtClean="0"/>
              <a:t> </a:t>
            </a:r>
            <a:r>
              <a:rPr lang="en-US" dirty="0" smtClean="0"/>
              <a:t>prevalence of overweight and obesity. The passive over-consumption</a:t>
            </a:r>
            <a:r>
              <a:rPr lang="en-US" baseline="30000" dirty="0" smtClean="0"/>
              <a:t> </a:t>
            </a:r>
            <a:r>
              <a:rPr lang="en-US" dirty="0" smtClean="0"/>
              <a:t>of energy-dense, high-fat diets combined with the decline in</a:t>
            </a:r>
            <a:r>
              <a:rPr lang="en-US" baseline="30000" dirty="0" smtClean="0"/>
              <a:t> </a:t>
            </a:r>
            <a:r>
              <a:rPr lang="en-US" dirty="0" smtClean="0"/>
              <a:t>physical activity are the two main factors that account for the</a:t>
            </a:r>
            <a:r>
              <a:rPr lang="en-US" baseline="30000" dirty="0" smtClean="0"/>
              <a:t> </a:t>
            </a:r>
            <a:r>
              <a:rPr lang="en-US" dirty="0" smtClean="0"/>
              <a:t>rising prevalence of obesity. The latter probably explains why several</a:t>
            </a:r>
            <a:r>
              <a:rPr lang="en-US" baseline="30000" dirty="0" smtClean="0"/>
              <a:t> </a:t>
            </a:r>
            <a:r>
              <a:rPr lang="en-US" dirty="0" smtClean="0"/>
              <a:t>epidemiological studies report a trend of a decreased fat consumption</a:t>
            </a:r>
            <a:r>
              <a:rPr lang="en-US" baseline="30000" dirty="0" smtClean="0"/>
              <a:t> </a:t>
            </a:r>
            <a:r>
              <a:rPr lang="en-US" dirty="0" smtClean="0"/>
              <a:t>in United States, while obesity prevalence is rising (</a:t>
            </a:r>
            <a:r>
              <a:rPr lang="en-US" dirty="0" smtClean="0">
                <a:hlinkClick r:id="rId3" action="ppaction://hlinkfile"/>
              </a:rPr>
              <a:t>1</a:t>
            </a:r>
            <a:r>
              <a:rPr lang="en-US" dirty="0" smtClean="0"/>
              <a:t>). The</a:t>
            </a:r>
            <a:r>
              <a:rPr lang="en-US" baseline="30000" dirty="0" smtClean="0"/>
              <a:t> </a:t>
            </a:r>
            <a:r>
              <a:rPr lang="en-US" dirty="0" smtClean="0"/>
              <a:t>well-documented fact of dietary underreporting by obese people</a:t>
            </a:r>
            <a:r>
              <a:rPr lang="en-US" baseline="30000" dirty="0" smtClean="0"/>
              <a:t> </a:t>
            </a:r>
            <a:r>
              <a:rPr lang="en-US" dirty="0" smtClean="0"/>
              <a:t>(</a:t>
            </a:r>
            <a:r>
              <a:rPr lang="en-US" dirty="0" smtClean="0">
                <a:hlinkClick r:id="rId4" action="ppaction://hlinkfile"/>
              </a:rPr>
              <a:t>2</a:t>
            </a:r>
            <a:r>
              <a:rPr lang="en-US" dirty="0" smtClean="0"/>
              <a:t>), however, is to be taken into account when assessing the</a:t>
            </a:r>
            <a:r>
              <a:rPr lang="en-US" baseline="30000" dirty="0" smtClean="0"/>
              <a:t> </a:t>
            </a:r>
            <a:r>
              <a:rPr lang="en-US" dirty="0" smtClean="0"/>
              <a:t>results of such epidemiological studies, because worldwide the</a:t>
            </a:r>
            <a:r>
              <a:rPr lang="en-US" baseline="30000" dirty="0" smtClean="0"/>
              <a:t> </a:t>
            </a:r>
            <a:r>
              <a:rPr lang="en-US" dirty="0" smtClean="0"/>
              <a:t>prevalence of overweight and obesity is significantly related</a:t>
            </a:r>
            <a:r>
              <a:rPr lang="en-US" baseline="30000" dirty="0" smtClean="0"/>
              <a:t> </a:t>
            </a:r>
            <a:r>
              <a:rPr lang="en-US" dirty="0" smtClean="0"/>
              <a:t>to the percentage of fat energy in the diet </a:t>
            </a:r>
            <a:r>
              <a:rPr lang="en-US" dirty="0" err="1" smtClean="0"/>
              <a:t>Jequier</a:t>
            </a:r>
            <a:r>
              <a:rPr lang="en-US" dirty="0" smtClean="0"/>
              <a:t>, Is fat intake a risk for fat gain in children J clinical </a:t>
            </a:r>
            <a:r>
              <a:rPr lang="en-US" dirty="0" err="1" smtClean="0"/>
              <a:t>Endocrinoly</a:t>
            </a:r>
            <a:r>
              <a:rPr lang="en-US" dirty="0" smtClean="0"/>
              <a:t> </a:t>
            </a:r>
            <a:r>
              <a:rPr lang="en-US" dirty="0" err="1" smtClean="0"/>
              <a:t>metab</a:t>
            </a:r>
            <a:r>
              <a:rPr lang="en-US" dirty="0" smtClean="0"/>
              <a:t> 2001</a:t>
            </a:r>
          </a:p>
          <a:p>
            <a:pPr>
              <a:defRPr/>
            </a:pPr>
            <a:endParaRPr lang="en-US" dirty="0" smtClean="0"/>
          </a:p>
          <a:p>
            <a:pPr>
              <a:defRPr/>
            </a:pPr>
            <a:r>
              <a:rPr lang="en-US" dirty="0" smtClean="0"/>
              <a:t> However, a high intake of lipids is often associated with weight increase, the Women’s Health Initiative showed that over 7.5 years, reductions in the proportion of energy derived from fat were associated with reductions in body weight . The National Institutes of Health (NIH) established the Women's Health Initiative (WHI) in 1991 to address the most common causes of death, disability and impaired quality of life in postmenopausal women. </a:t>
            </a:r>
          </a:p>
          <a:p>
            <a:pPr>
              <a:defRPr/>
            </a:pPr>
            <a:endParaRPr lang="en-US" dirty="0" smtClean="0"/>
          </a:p>
          <a:p>
            <a:pPr>
              <a:defRPr/>
            </a:pPr>
            <a:r>
              <a:rPr lang="en-US" dirty="0" smtClean="0"/>
              <a:t>Type of fat consumption is associated w/ obesity related morbidities, CV DM ass w/ trans  and saturated fat</a:t>
            </a:r>
          </a:p>
          <a:p>
            <a:pPr>
              <a:defRPr/>
            </a:pPr>
            <a:r>
              <a:rPr lang="en-US" dirty="0" smtClean="0"/>
              <a:t>Unsaturated fat consumption from veggies and marine sources decreased the risk of these diseases</a:t>
            </a:r>
          </a:p>
          <a:p>
            <a:pPr>
              <a:defRPr/>
            </a:pPr>
            <a:endParaRPr lang="en-US" dirty="0" smtClean="0"/>
          </a:p>
          <a:p>
            <a:pPr>
              <a:defRPr/>
            </a:pPr>
            <a:r>
              <a:rPr lang="en-US" dirty="0" err="1" smtClean="0"/>
              <a:t>Ebbeling</a:t>
            </a:r>
            <a:r>
              <a:rPr lang="en-US" dirty="0" smtClean="0"/>
              <a:t>, The Lancet 2002</a:t>
            </a:r>
            <a:endParaRPr lang="en-US" dirty="0"/>
          </a:p>
        </p:txBody>
      </p:sp>
      <p:sp>
        <p:nvSpPr>
          <p:cNvPr id="4" name="Slide Number Placeholder 3"/>
          <p:cNvSpPr>
            <a:spLocks noGrp="1"/>
          </p:cNvSpPr>
          <p:nvPr>
            <p:ph type="sldNum" sz="quarter" idx="5"/>
          </p:nvPr>
        </p:nvSpPr>
        <p:spPr/>
        <p:txBody>
          <a:bodyPr/>
          <a:lstStyle/>
          <a:p>
            <a:pPr>
              <a:defRPr/>
            </a:pPr>
            <a:fld id="{093688C6-E6FE-4AE3-8C1D-100DF9BB7541}" type="slidenum">
              <a:rPr lang="en-US" smtClean="0"/>
              <a:pPr>
                <a:defRPr/>
              </a:pPr>
              <a:t>69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 evaluated “Energy Up,” an innovative program for inner-city girls that focuses on addictive food avoidance, exercise, and</a:t>
            </a:r>
          </a:p>
          <a:p>
            <a:r>
              <a:rPr lang="en-US" smtClean="0"/>
              <a:t>self-esteem building. Over a 9-month period, obese participants lost 12.9 pounds and overweight</a:t>
            </a:r>
          </a:p>
          <a:p>
            <a:r>
              <a:rPr lang="en-US" smtClean="0"/>
              <a:t>participants lost 2.9 pounds, prompting expansion to other schools.</a:t>
            </a:r>
          </a:p>
        </p:txBody>
      </p:sp>
      <p:sp>
        <p:nvSpPr>
          <p:cNvPr id="1351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9821B5-63B1-4943-98C4-EF5FD5143B52}" type="slidenum">
              <a:rPr lang="en-US"/>
              <a:pPr fontAlgn="base">
                <a:spcBef>
                  <a:spcPct val="0"/>
                </a:spcBef>
                <a:spcAft>
                  <a:spcPct val="0"/>
                </a:spcAft>
                <a:defRPr/>
              </a:pPr>
              <a:t>70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Program ran for 9 months</a:t>
            </a:r>
          </a:p>
        </p:txBody>
      </p:sp>
      <p:sp>
        <p:nvSpPr>
          <p:cNvPr id="1351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8FD0610-D675-49F1-89AD-846784D268C8}" type="slidenum">
              <a:rPr lang="en-US" sz="1200">
                <a:latin typeface="+mn-lt"/>
              </a:rPr>
              <a:pPr algn="r">
                <a:defRPr/>
              </a:pPr>
              <a:t>72</a:t>
            </a:fld>
            <a:endParaRPr lang="en-US"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6A6145-530F-4452-AA46-96605A6768AE}" type="slidenum">
              <a:rPr lang="en-US"/>
              <a:pPr fontAlgn="base">
                <a:spcBef>
                  <a:spcPct val="0"/>
                </a:spcBef>
                <a:spcAft>
                  <a:spcPct val="0"/>
                </a:spcAft>
                <a:defRPr/>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One year follow up showed promising results and we hope to continue to study various aspects of this program</a:t>
            </a:r>
          </a:p>
          <a:p>
            <a:r>
              <a:rPr lang="en-US" smtClean="0"/>
              <a:t>might say that we attempted a follow-up study using an extra-curricular group as a control, but by that time EU was so pervasive in the entire school culture. It was hard to find a comparable group that did not have many former EU members</a:t>
            </a:r>
          </a:p>
        </p:txBody>
      </p:sp>
      <p:sp>
        <p:nvSpPr>
          <p:cNvPr id="4" name="Slide Number Placeholder 3"/>
          <p:cNvSpPr>
            <a:spLocks noGrp="1"/>
          </p:cNvSpPr>
          <p:nvPr>
            <p:ph type="sldNum" sz="quarter" idx="5"/>
          </p:nvPr>
        </p:nvSpPr>
        <p:spPr/>
        <p:txBody>
          <a:bodyPr/>
          <a:lstStyle/>
          <a:p>
            <a:pPr>
              <a:defRPr/>
            </a:pPr>
            <a:fld id="{C7722207-C66D-4E3F-BEF1-1A8EA6CA19CD}" type="slidenum">
              <a:rPr lang="en-US" smtClean="0"/>
              <a:pPr>
                <a:defRPr/>
              </a:pPr>
              <a:t>73</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TextEdit="1"/>
          </p:cNvSpPr>
          <p:nvPr>
            <p:ph type="sldImg"/>
          </p:nvPr>
        </p:nvSpPr>
        <p:spPr bwMode="auto">
          <a:noFill/>
          <a:ln>
            <a:solidFill>
              <a:srgbClr val="000000"/>
            </a:solidFill>
            <a:miter lim="800000"/>
            <a:headEnd/>
            <a:tailEnd/>
          </a:ln>
        </p:spPr>
      </p:sp>
      <p:sp>
        <p:nvSpPr>
          <p:cNvPr id="157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Effects level off mayo clinic</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1539EE-2FE4-4145-A731-4454D99827A9}" type="slidenum">
              <a:rPr lang="en-US"/>
              <a:pPr fontAlgn="base">
                <a:spcBef>
                  <a:spcPct val="0"/>
                </a:spcBef>
                <a:spcAft>
                  <a:spcPct val="0"/>
                </a:spcAft>
                <a:defRPr/>
              </a:pPr>
              <a:t>76</a:t>
            </a:fld>
            <a:endParaRPr lang="en-US"/>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Peds 2010 US Preventive Services Task Force Combined found med and behavioral interventions led to modest short term improvement in weight in children 12 years and older. No long term data on the maintenance of improvement after the discontinuation of the meds. Behavioral plus meridia led to BMI decrease of 1.6-2.7 greater than in those treated w/ only behavior therapy.</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E8B44F-B2CB-44C0-9979-BDB41EA46A98}" type="slidenum">
              <a:rPr lang="en-US"/>
              <a:pPr fontAlgn="base">
                <a:spcBef>
                  <a:spcPct val="0"/>
                </a:spcBef>
                <a:spcAft>
                  <a:spcPct val="0"/>
                </a:spcAft>
                <a:defRPr/>
              </a:pPr>
              <a:t>77</a:t>
            </a:fld>
            <a:endParaRPr lang="en-US"/>
          </a:p>
        </p:txBody>
      </p:sp>
      <p:sp>
        <p:nvSpPr>
          <p:cNvPr id="161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z="10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TextEdit="1"/>
          </p:cNvSpPr>
          <p:nvPr>
            <p:ph type="sldImg"/>
          </p:nvPr>
        </p:nvSpPr>
        <p:spPr bwMode="auto">
          <a:noFill/>
          <a:ln>
            <a:solidFill>
              <a:srgbClr val="000000"/>
            </a:solidFill>
            <a:miter lim="800000"/>
            <a:headEnd/>
            <a:tailEnd/>
          </a:ln>
        </p:spPr>
      </p:sp>
      <p:sp>
        <p:nvSpPr>
          <p:cNvPr id="163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smtClean="0"/>
              <a:t>When a portion of the stomach is removed, the hormone ghrelin decreases which leads to a decrease in appetite</a:t>
            </a:r>
          </a:p>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Some health advocates have long argued that taxing sugared beverages not only would cut calorie consumption by children but also would raise money for health care and education needs</a:t>
            </a:r>
            <a:br>
              <a:rPr lang="en-US" smtClean="0"/>
            </a:br>
            <a:r>
              <a:rPr lang="en-US" smtClean="0"/>
              <a:t/>
            </a:r>
            <a:br>
              <a:rPr lang="en-US" smtClean="0"/>
            </a:br>
            <a:endParaRPr lang="en-US" smtClean="0"/>
          </a:p>
          <a:p>
            <a:pPr eaLnBrk="1" hangingPunct="1">
              <a:spcBef>
                <a:spcPct val="0"/>
              </a:spcBef>
            </a:pPr>
            <a:endParaRPr lang="en-US" smtClean="0"/>
          </a:p>
        </p:txBody>
      </p:sp>
      <p:sp>
        <p:nvSpPr>
          <p:cNvPr id="145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5844F7-5ECB-47E6-94B8-C11E8BB9CD2C}" type="slidenum">
              <a:rPr lang="en-US"/>
              <a:pPr fontAlgn="base">
                <a:spcBef>
                  <a:spcPct val="0"/>
                </a:spcBef>
                <a:spcAft>
                  <a:spcPct val="0"/>
                </a:spcAft>
                <a:defRPr/>
              </a:pPr>
              <a:t>80</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The three major suppliers of school lunches — Sodexo, Chartwells Schools Dining Services and Aramark — pledged Tuesday to reduce the amount of fat, sugar and salt in their meals over the next five years. Beverage makers promised more consumer-friendly labeling on all cans, bottles, and vending and fountain machines within two years. </a:t>
            </a:r>
          </a:p>
          <a:p>
            <a:r>
              <a:rPr lang="en-US" b="1" smtClean="0"/>
              <a:t>The </a:t>
            </a:r>
            <a:r>
              <a:rPr lang="en-US" b="1" smtClean="0">
                <a:hlinkClick r:id="rId3" tooltip="More articles about American Academy of Pediatrics"/>
              </a:rPr>
              <a:t>American Academy of Pediatrics</a:t>
            </a:r>
            <a:r>
              <a:rPr lang="en-US" b="1" smtClean="0"/>
              <a:t> called on doctors to measure body mass index, an indicator of obesity, in children. Professional athletes from 12 leagues, including football and baseball, have volunteered to promote the message of “60 Minutes of Play a Day” through public service announcements; media companies including the Walt Disney Company and </a:t>
            </a:r>
            <a:r>
              <a:rPr lang="en-US" b="1" smtClean="0">
                <a:hlinkClick r:id="rId4" tooltip="More articles about NBC Universal."/>
              </a:rPr>
              <a:t>NBC</a:t>
            </a:r>
            <a:r>
              <a:rPr lang="en-US" b="1" smtClean="0"/>
              <a:t> have pledged to broadcast them.</a:t>
            </a:r>
          </a:p>
          <a:p>
            <a:r>
              <a:rPr lang="en-US" smtClean="0"/>
              <a:t>include more healthful food in schools, more accurate food labeling, better grocery stores in communities that don't have them, public service announcements and efforts to get children to be more active. Some of her plans, such as tax incentives for businesses, will need congressional approval.</a:t>
            </a:r>
            <a:endParaRPr lang="en-US" b="1" smtClean="0"/>
          </a:p>
          <a:p>
            <a:endParaRPr lang="en-US" smtClean="0"/>
          </a:p>
          <a:p>
            <a:r>
              <a:rPr lang="en-US" smtClean="0"/>
              <a:t>* The American Beverage Assn. has committed to putting front-of-pack calorie labels on cans, bottles, vending machines and soda-fountain machines within two years.</a:t>
            </a:r>
            <a:br>
              <a:rPr lang="en-US" smtClean="0"/>
            </a:br>
            <a:r>
              <a:rPr lang="en-US" smtClean="0"/>
              <a:t/>
            </a:r>
            <a:br>
              <a:rPr lang="en-US" smtClean="0"/>
            </a:br>
            <a:r>
              <a:rPr lang="en-US" smtClean="0"/>
              <a:t>* The American Academy of Pediatrics says it will call on members to regularly monitor body mass indexes for children age 2 and older.</a:t>
            </a:r>
            <a:br>
              <a:rPr lang="en-US" smtClean="0"/>
            </a:br>
            <a:r>
              <a:rPr lang="en-US" smtClean="0"/>
              <a:t/>
            </a:r>
            <a:br>
              <a:rPr lang="en-US" smtClean="0"/>
            </a:br>
            <a:r>
              <a:rPr lang="en-US" smtClean="0"/>
              <a:t>* Major food suppliers to school cafeterias have pledged to cut sugar, salt and fat and increase whole grains and produce.</a:t>
            </a:r>
            <a:br>
              <a:rPr lang="en-US" smtClean="0"/>
            </a:br>
            <a:r>
              <a:rPr lang="en-US" smtClean="0"/>
              <a:t/>
            </a:r>
            <a:br>
              <a:rPr lang="en-US" smtClean="0"/>
            </a:br>
            <a:r>
              <a:rPr lang="en-US" smtClean="0"/>
              <a:t>* About 40 executives of major food producers and agribusinesses indicated in an open letter that they would join the first lady in promoting healthy eating. Among the signers: the chief executives of Kraft Foods and Sara Lee Corp. </a:t>
            </a:r>
            <a:br>
              <a:rPr lang="en-US" smtClean="0"/>
            </a:br>
            <a:r>
              <a:rPr lang="en-US" smtClean="0"/>
              <a:t/>
            </a:r>
            <a:br>
              <a:rPr lang="en-US" smtClean="0"/>
            </a:br>
            <a:r>
              <a:rPr lang="en-US" smtClean="0"/>
              <a:t>* Major media companies including the Walt Disney Co., NBC, Universal and Viacom committed to join Michelle Obama's effort by running public service announcements. And professional athletes will join the chorus of voices urging kids to put away the video games and to get some exercise. </a:t>
            </a:r>
            <a:br>
              <a:rPr lang="en-US" smtClean="0"/>
            </a:br>
            <a:r>
              <a:rPr lang="en-US" smtClean="0"/>
              <a:t/>
            </a:r>
            <a:br>
              <a:rPr lang="en-US" smtClean="0"/>
            </a:br>
            <a:r>
              <a:rPr lang="en-US" smtClean="0"/>
              <a:t>By the year's end, the Food and Drug Administration will begin working with retailers and manufacturers to adopt new nutrition labels that will be displayed on the front of food packages. </a:t>
            </a:r>
            <a:br>
              <a:rPr lang="en-US" smtClean="0"/>
            </a:br>
            <a:endParaRPr lang="en-US" smtClean="0"/>
          </a:p>
        </p:txBody>
      </p:sp>
      <p:sp>
        <p:nvSpPr>
          <p:cNvPr id="4" name="Slide Number Placeholder 3"/>
          <p:cNvSpPr>
            <a:spLocks noGrp="1"/>
          </p:cNvSpPr>
          <p:nvPr>
            <p:ph type="sldNum" sz="quarter" idx="5"/>
          </p:nvPr>
        </p:nvSpPr>
        <p:spPr/>
        <p:txBody>
          <a:bodyPr/>
          <a:lstStyle/>
          <a:p>
            <a:pPr>
              <a:defRPr/>
            </a:pPr>
            <a:fld id="{33ACEB1E-7E8C-40ED-B90A-A7DC0FB49FDA}" type="slidenum">
              <a:rPr lang="en-US" smtClean="0"/>
              <a:pPr>
                <a:defRPr/>
              </a:pPr>
              <a:t>85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835AB7-ED41-48D1-BAE2-ABEEA450F2B1}" type="slidenum">
              <a:rPr lang="en-US"/>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BC419B-4105-4A53-9BFA-FA1ADD4AFB9C}" type="slidenum">
              <a:rPr lang="en-US"/>
              <a:pPr fontAlgn="base">
                <a:spcBef>
                  <a:spcPct val="0"/>
                </a:spcBef>
                <a:spcAft>
                  <a:spcPct val="0"/>
                </a:spcAft>
                <a:defRPr/>
              </a:pPr>
              <a:t>9</a:t>
            </a:fld>
            <a:endParaRPr lang="en-US"/>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32500" lnSpcReduction="20000"/>
          </a:bodyPr>
          <a:lstStyle/>
          <a:p>
            <a:pPr eaLnBrk="1" fontAlgn="auto" hangingPunct="1">
              <a:spcBef>
                <a:spcPts val="0"/>
              </a:spcBef>
              <a:spcAft>
                <a:spcPts val="0"/>
              </a:spcAft>
              <a:defRPr/>
            </a:pPr>
            <a:r>
              <a:rPr lang="en-US" dirty="0" smtClean="0"/>
              <a:t/>
            </a:r>
            <a:br>
              <a:rPr lang="en-US" dirty="0" smtClean="0"/>
            </a:br>
            <a:endParaRPr lang="en-US" dirty="0" smtClean="0"/>
          </a:p>
          <a:p>
            <a:pPr eaLnBrk="1" fontAlgn="auto" hangingPunct="1">
              <a:spcBef>
                <a:spcPts val="0"/>
              </a:spcBef>
              <a:spcAft>
                <a:spcPts val="0"/>
              </a:spcAft>
              <a:defRPr/>
            </a:pPr>
            <a:r>
              <a:rPr lang="en-US" dirty="0" smtClean="0"/>
              <a:t>The prevalence of obesity in the United States is high, exceeding</a:t>
            </a:r>
            <a:r>
              <a:rPr lang="en-US" baseline="30000" dirty="0" smtClean="0"/>
              <a:t> </a:t>
            </a:r>
            <a:r>
              <a:rPr lang="en-US" dirty="0" smtClean="0"/>
              <a:t>30% in most age and sex groups except for men aged 20 to 39</a:t>
            </a:r>
            <a:r>
              <a:rPr lang="en-US" baseline="30000" dirty="0" smtClean="0"/>
              <a:t> </a:t>
            </a:r>
            <a:r>
              <a:rPr lang="en-US" dirty="0" smtClean="0"/>
              <a:t>years. Among men, age-adjusted obesity prevalence was 32.2%</a:t>
            </a:r>
            <a:r>
              <a:rPr lang="en-US" baseline="30000" dirty="0" smtClean="0"/>
              <a:t> </a:t>
            </a:r>
            <a:r>
              <a:rPr lang="en-US" dirty="0" smtClean="0"/>
              <a:t>overall (95% confidence interval [CI], 29.5%-35.0%) and within</a:t>
            </a:r>
            <a:r>
              <a:rPr lang="en-US" baseline="30000" dirty="0" smtClean="0"/>
              <a:t> </a:t>
            </a:r>
            <a:r>
              <a:rPr lang="en-US" dirty="0" smtClean="0"/>
              <a:t>racial and ethnic groups ranged from 31.9% (95% CI, 28.1%-35.7%)</a:t>
            </a:r>
            <a:r>
              <a:rPr lang="en-US" baseline="30000" dirty="0" smtClean="0"/>
              <a:t> </a:t>
            </a:r>
            <a:r>
              <a:rPr lang="en-US" dirty="0" smtClean="0"/>
              <a:t>among non-Hispanic white men to 37.3% (95% CI, 32.3%-42.4%)</a:t>
            </a:r>
            <a:r>
              <a:rPr lang="en-US" baseline="30000" dirty="0" smtClean="0"/>
              <a:t> </a:t>
            </a:r>
            <a:r>
              <a:rPr lang="en-US" dirty="0" smtClean="0"/>
              <a:t>among non-Hispanic black men. For women, the age-adjusted prevalence</a:t>
            </a:r>
            <a:r>
              <a:rPr lang="en-US" baseline="30000" dirty="0" smtClean="0"/>
              <a:t> </a:t>
            </a:r>
            <a:r>
              <a:rPr lang="en-US" dirty="0" smtClean="0"/>
              <a:t>was 35.5% (95% CI, 33.2%-37.7%), ranging from 33.0% (95% CI,</a:t>
            </a:r>
            <a:r>
              <a:rPr lang="en-US" baseline="30000" dirty="0" smtClean="0"/>
              <a:t> </a:t>
            </a:r>
            <a:r>
              <a:rPr lang="en-US" dirty="0" smtClean="0"/>
              <a:t>29.3%-36.6%) among non-Hispanic white women to 49.6% (95% CI,</a:t>
            </a:r>
            <a:r>
              <a:rPr lang="en-US" baseline="30000" dirty="0" smtClean="0"/>
              <a:t> </a:t>
            </a:r>
            <a:r>
              <a:rPr lang="en-US" dirty="0" smtClean="0"/>
              <a:t>45.5%-53.7%) among non-Hispanic black women. The age-adjusted prevalence of overweight and obesity combined was 68.0% (95% CI, 66.3%-69.8%) overall, 72.3% (95% CI, 70.4%-74.1%) among men, and 64.1% (95% CI, 61.3%-66.9%) among women.</a:t>
            </a:r>
            <a:r>
              <a:rPr lang="en-US" baseline="30000" dirty="0" smtClean="0"/>
              <a:t> </a:t>
            </a:r>
          </a:p>
          <a:p>
            <a:pPr eaLnBrk="1" fontAlgn="auto" hangingPunct="1">
              <a:spcBef>
                <a:spcPts val="0"/>
              </a:spcBef>
              <a:spcAft>
                <a:spcPts val="0"/>
              </a:spcAft>
              <a:defRPr/>
            </a:pPr>
            <a:r>
              <a:rPr lang="en-US" baseline="30000" dirty="0" smtClean="0"/>
              <a:t>JAMA 2010</a:t>
            </a:r>
            <a:endParaRPr lang="en-US" dirty="0" smtClean="0"/>
          </a:p>
          <a:p>
            <a:pPr eaLnBrk="1" fontAlgn="auto" hangingPunct="1">
              <a:spcBef>
                <a:spcPts val="0"/>
              </a:spcBef>
              <a:spcAft>
                <a:spcPts val="0"/>
              </a:spcAft>
              <a:defRPr/>
            </a:pPr>
            <a:endParaRPr lang="en-US" dirty="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78323-400A-4044-8C08-075C7C777A23}" type="slidenum">
              <a:rPr lang="en-US"/>
              <a:pPr fontAlgn="base">
                <a:spcBef>
                  <a:spcPct val="0"/>
                </a:spcBef>
                <a:spcAft>
                  <a:spcPct val="0"/>
                </a:spcAft>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3AC6F8-5FDD-4524-AA61-82CBAD6ABF44}" type="datetimeFigureOut">
              <a:rPr lang="en-US"/>
              <a:pPr>
                <a:defRPr/>
              </a:pPr>
              <a:t>7/13/2010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87273A-CC29-4BDF-9A84-4E694630A0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B627D4-7575-4546-8C5A-299693E29442}" type="datetimeFigureOut">
              <a:rPr lang="en-US"/>
              <a:pPr>
                <a:defRPr/>
              </a:pPr>
              <a:t>7/13/2010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8144F0-E0CD-4697-B392-6805490A86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EE8268-7C22-44A2-B2CF-9B815876DD95}" type="datetimeFigureOut">
              <a:rPr lang="en-US"/>
              <a:pPr>
                <a:defRPr/>
              </a:pPr>
              <a:t>7/13/2010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2DD1B4-9513-4633-8B74-9E4E11AEBEB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25C9243-3543-4552-89FC-B3AC63CDDEBD}" type="datetimeFigureOut">
              <a:rPr lang="en-US"/>
              <a:pPr>
                <a:defRPr/>
              </a:pPr>
              <a:t>7/13/2010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56F988-30E6-4FC0-B9BC-357CBD9B418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B10773-9BBA-4F61-9482-B80A7DDEB11F}" type="datetimeFigureOut">
              <a:rPr lang="en-US"/>
              <a:pPr>
                <a:defRPr/>
              </a:pPr>
              <a:t>7/13/2010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364682-B3A0-427D-9DA5-857408C599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01BEAA-6F7C-4A52-93A3-F6F93796B4D9}" type="datetimeFigureOut">
              <a:rPr lang="en-US"/>
              <a:pPr>
                <a:defRPr/>
              </a:pPr>
              <a:t>7/13/2010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28B2A3-341B-4F3C-B272-FF6144A53E5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F2142A-B70D-4D6A-9087-10E44564B3F7}" type="datetimeFigureOut">
              <a:rPr lang="en-US"/>
              <a:pPr>
                <a:defRPr/>
              </a:pPr>
              <a:t>7/13/2010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6BBEEE-C6A8-42E3-A646-647A4B6D94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AC5BDD-45F5-41B3-BE6F-0618F56FE2A3}" type="datetimeFigureOut">
              <a:rPr lang="en-US"/>
              <a:pPr>
                <a:defRPr/>
              </a:pPr>
              <a:t>7/13/2010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1AB1C6C-04A7-4E60-A34C-8DD1B37B17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8778CE-B540-40A8-ACBF-E6F88FF60E39}" type="datetimeFigureOut">
              <a:rPr lang="en-US"/>
              <a:pPr>
                <a:defRPr/>
              </a:pPr>
              <a:t>7/13/2010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2F2BE15-17A2-4468-8374-4B3EE812E37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E69099-CB2E-49F9-89E7-5CF45BB1CA09}" type="datetimeFigureOut">
              <a:rPr lang="en-US"/>
              <a:pPr>
                <a:defRPr/>
              </a:pPr>
              <a:t>7/13/2010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438B52-81D3-446C-9007-7DE748BBF2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0389DD-66ED-49E3-9092-358C9E112B44}" type="datetimeFigureOut">
              <a:rPr lang="en-US"/>
              <a:pPr>
                <a:defRPr/>
              </a:pPr>
              <a:t>7/13/2010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266572-465B-4DE0-88FF-1A3EE6FC9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85CB61-1D10-4063-A4F3-114852D30498}" type="datetimeFigureOut">
              <a:rPr lang="en-US"/>
              <a:pPr>
                <a:defRPr/>
              </a:pPr>
              <a:t>7/13/2010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2A3E0E-85C1-4A88-BC51-FCDE56C180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EF3072-F843-4835-A48E-20EA352C0CA7}" type="datetimeFigureOut">
              <a:rPr lang="en-US"/>
              <a:pPr>
                <a:defRPr/>
              </a:pPr>
              <a:t>7/13/2010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D02EA16-254F-4013-9AFC-C62DA14A68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 id="2147483664" r:id="rId13"/>
    <p:sldLayoutId id="214748365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hildrensnyp.org/mschon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usgovinfo.about.com/cs/healthmedical/a/hhsobesity.ht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wellsphere.com/linkOut.s?link=http://healthhabits.files.wordpress.com/2009/07/americas-obesity-epidemic.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427038"/>
            <a:ext cx="8229600" cy="2087562"/>
          </a:xfrm>
        </p:spPr>
        <p:txBody>
          <a:bodyPr/>
          <a:lstStyle/>
          <a:p>
            <a:pPr eaLnBrk="1" hangingPunct="1"/>
            <a:r>
              <a:rPr lang="en-US" sz="5400" dirty="0" smtClean="0">
                <a:solidFill>
                  <a:srgbClr val="FFC000"/>
                </a:solidFill>
              </a:rPr>
              <a:t>The Obesity Epidemic:</a:t>
            </a:r>
            <a:br>
              <a:rPr lang="en-US" sz="5400" dirty="0" smtClean="0">
                <a:solidFill>
                  <a:srgbClr val="FFC000"/>
                </a:solidFill>
              </a:rPr>
            </a:br>
            <a:r>
              <a:rPr lang="en-US" sz="5400" dirty="0" smtClean="0">
                <a:solidFill>
                  <a:srgbClr val="FFC000"/>
                </a:solidFill>
              </a:rPr>
              <a:t>An Overview</a:t>
            </a:r>
          </a:p>
        </p:txBody>
      </p:sp>
      <p:sp>
        <p:nvSpPr>
          <p:cNvPr id="17410" name="Content Placeholder 2"/>
          <p:cNvSpPr>
            <a:spLocks noGrp="1"/>
          </p:cNvSpPr>
          <p:nvPr>
            <p:ph idx="1"/>
          </p:nvPr>
        </p:nvSpPr>
        <p:spPr>
          <a:xfrm>
            <a:off x="457200" y="2971800"/>
            <a:ext cx="8229600" cy="3581400"/>
          </a:xfrm>
        </p:spPr>
        <p:txBody>
          <a:bodyPr/>
          <a:lstStyle/>
          <a:p>
            <a:pPr eaLnBrk="1" hangingPunct="1">
              <a:buFont typeface="Arial" charset="0"/>
              <a:buNone/>
            </a:pPr>
            <a:r>
              <a:rPr lang="en-US" sz="2400" smtClean="0"/>
              <a:t>				Betsy Pfeffer MD</a:t>
            </a:r>
          </a:p>
          <a:p>
            <a:pPr eaLnBrk="1" hangingPunct="1">
              <a:buFont typeface="Arial" charset="0"/>
              <a:buNone/>
            </a:pPr>
            <a:r>
              <a:rPr lang="en-US" sz="2400" smtClean="0"/>
              <a:t>			Assistant Clinical Professor Pediatrics</a:t>
            </a:r>
          </a:p>
          <a:p>
            <a:pPr eaLnBrk="1" hangingPunct="1">
              <a:buFont typeface="Arial" charset="0"/>
              <a:buNone/>
            </a:pPr>
            <a:r>
              <a:rPr lang="en-US" sz="2400" smtClean="0"/>
              <a:t>          		           Columbia University</a:t>
            </a:r>
          </a:p>
          <a:p>
            <a:pPr eaLnBrk="1" hangingPunct="1">
              <a:buFont typeface="Arial" charset="0"/>
              <a:buNone/>
            </a:pPr>
            <a:r>
              <a:rPr lang="en-US" sz="2400" smtClean="0"/>
              <a:t>	Morgan Stanley Children’s Hospital of New York Presbyterian</a:t>
            </a:r>
          </a:p>
          <a:p>
            <a:pPr eaLnBrk="1" hangingPunct="1">
              <a:buFont typeface="Arial" charset="0"/>
              <a:buNone/>
            </a:pPr>
            <a:r>
              <a:rPr lang="en-US" sz="2400" smtClean="0"/>
              <a:t>			</a:t>
            </a:r>
          </a:p>
          <a:p>
            <a:pPr eaLnBrk="1" hangingPunct="1">
              <a:buFont typeface="Arial" charset="0"/>
              <a:buNone/>
            </a:pPr>
            <a:endParaRPr lang="en-US" sz="2400" smtClean="0"/>
          </a:p>
          <a:p>
            <a:pPr eaLnBrk="1" hangingPunct="1">
              <a:buFont typeface="Arial" charset="0"/>
              <a:buNone/>
            </a:pPr>
            <a:endParaRPr lang="en-US" sz="2400" smtClean="0"/>
          </a:p>
        </p:txBody>
      </p:sp>
      <p:pic>
        <p:nvPicPr>
          <p:cNvPr id="17411" name="Picture 2" descr="Morgan Stanley Children's Hospital of NewYork-Presbyterian. Columbia University Medical Center">
            <a:hlinkClick r:id="rId3" tooltip="Morgan Stanley Children's Hospital of NewYork-Presbyterian. Columbia University Medical Center"/>
          </p:cNvPr>
          <p:cNvPicPr>
            <a:picLocks noChangeAspect="1" noChangeArrowheads="1"/>
          </p:cNvPicPr>
          <p:nvPr/>
        </p:nvPicPr>
        <p:blipFill>
          <a:blip r:embed="rId4" cstate="print"/>
          <a:srcRect/>
          <a:stretch>
            <a:fillRect/>
          </a:stretch>
        </p:blipFill>
        <p:spPr bwMode="auto">
          <a:xfrm>
            <a:off x="228600" y="5791200"/>
            <a:ext cx="3733800" cy="80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990600" y="304800"/>
            <a:ext cx="7162800" cy="1143000"/>
          </a:xfrm>
        </p:spPr>
        <p:txBody>
          <a:bodyPr/>
          <a:lstStyle/>
          <a:p>
            <a:pPr eaLnBrk="1" hangingPunct="1"/>
            <a:r>
              <a:rPr lang="en-US" smtClean="0"/>
              <a:t> </a:t>
            </a:r>
            <a:r>
              <a:rPr lang="en-US" smtClean="0">
                <a:solidFill>
                  <a:srgbClr val="FFC000"/>
                </a:solidFill>
              </a:rPr>
              <a:t>Ethnic Differences in Adults</a:t>
            </a:r>
            <a:endParaRPr lang="en-US" smtClean="0"/>
          </a:p>
        </p:txBody>
      </p:sp>
      <p:sp>
        <p:nvSpPr>
          <p:cNvPr id="34818" name="Content Placeholder 2"/>
          <p:cNvSpPr>
            <a:spLocks noGrp="1"/>
          </p:cNvSpPr>
          <p:nvPr>
            <p:ph idx="1"/>
          </p:nvPr>
        </p:nvSpPr>
        <p:spPr>
          <a:xfrm>
            <a:off x="914400" y="1524000"/>
            <a:ext cx="7162800" cy="5029200"/>
          </a:xfrm>
        </p:spPr>
        <p:txBody>
          <a:bodyPr/>
          <a:lstStyle/>
          <a:p>
            <a:pPr eaLnBrk="1" hangingPunct="1"/>
            <a:r>
              <a:rPr lang="en-US" smtClean="0"/>
              <a:t>Hispanic and Mexican Americans adults have higher rates of obesity than Non-Hispanic Whites</a:t>
            </a:r>
          </a:p>
          <a:p>
            <a:pPr eaLnBrk="1" hangingPunct="1"/>
            <a:endParaRPr lang="en-US" sz="3300" smtClean="0"/>
          </a:p>
          <a:p>
            <a:pPr eaLnBrk="1" hangingPunct="1"/>
            <a:r>
              <a:rPr lang="en-US" smtClean="0"/>
              <a:t>African American adults have the highest obesity rates</a:t>
            </a:r>
          </a:p>
          <a:p>
            <a:pPr lvl="1" eaLnBrk="1" hangingPunct="1"/>
            <a:r>
              <a:rPr lang="en-US" smtClean="0"/>
              <a:t>37% among men</a:t>
            </a:r>
          </a:p>
          <a:p>
            <a:pPr lvl="1" eaLnBrk="1" hangingPunct="1"/>
            <a:r>
              <a:rPr lang="en-US" smtClean="0"/>
              <a:t>Nearly 50% among women</a:t>
            </a:r>
          </a:p>
          <a:p>
            <a:pPr lvl="1" eaLnBrk="1" hangingPunct="1">
              <a:buFont typeface="Arial" charset="0"/>
              <a:buNone/>
            </a:pPr>
            <a:endParaRPr lang="en-US" sz="1400" smtClean="0"/>
          </a:p>
          <a:p>
            <a:pPr lvl="1" eaLnBrk="1" hangingPunct="1">
              <a:buFont typeface="Arial" charset="0"/>
              <a:buNone/>
            </a:pPr>
            <a:r>
              <a:rPr lang="en-US" sz="1400" smtClean="0"/>
              <a:t> 	 					CDC, MMWR 2009</a:t>
            </a:r>
          </a:p>
          <a:p>
            <a:pPr lvl="1" eaLnBrk="1" hangingPunct="1">
              <a:buFont typeface="Arial" charset="0"/>
              <a:buNone/>
            </a:pPr>
            <a:r>
              <a:rPr lang="en-US" sz="1400" smtClean="0"/>
              <a:t> 						Flegal et al, JAMA 2010 JAMA</a:t>
            </a:r>
          </a:p>
          <a:p>
            <a:pPr lvl="1" eaLnBrk="1" hangingPunct="1"/>
            <a:endParaRPr lang="en-US" smtClean="0"/>
          </a:p>
          <a:p>
            <a:pPr lvl="1" eaLnBrk="1" hangingPunct="1"/>
            <a:endParaRPr lang="en-US" smtClean="0"/>
          </a:p>
          <a:p>
            <a:pPr lvl="1" eaLnBrk="1" hangingPunct="1"/>
            <a:endParaRPr 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solidFill>
                  <a:srgbClr val="FFC000"/>
                </a:solidFill>
              </a:rPr>
              <a:t>Current Obesity Trends</a:t>
            </a:r>
          </a:p>
        </p:txBody>
      </p:sp>
      <p:sp>
        <p:nvSpPr>
          <p:cNvPr id="36866" name="Content Placeholder 2"/>
          <p:cNvSpPr>
            <a:spLocks noGrp="1"/>
          </p:cNvSpPr>
          <p:nvPr>
            <p:ph idx="1"/>
          </p:nvPr>
        </p:nvSpPr>
        <p:spPr>
          <a:xfrm>
            <a:off x="381000" y="1905000"/>
            <a:ext cx="8229600" cy="4525963"/>
          </a:xfrm>
        </p:spPr>
        <p:txBody>
          <a:bodyPr/>
          <a:lstStyle/>
          <a:p>
            <a:pPr eaLnBrk="1" hangingPunct="1">
              <a:lnSpc>
                <a:spcPct val="90000"/>
              </a:lnSpc>
            </a:pPr>
            <a:r>
              <a:rPr lang="en-US" sz="3600" smtClean="0"/>
              <a:t>The increases</a:t>
            </a:r>
            <a:r>
              <a:rPr lang="en-US" sz="3600" baseline="30000" smtClean="0"/>
              <a:t> </a:t>
            </a:r>
            <a:r>
              <a:rPr lang="en-US" sz="3600" smtClean="0"/>
              <a:t>in the prevalence of obesity previously observed do not appear</a:t>
            </a:r>
            <a:r>
              <a:rPr lang="en-US" sz="3600" baseline="30000" smtClean="0"/>
              <a:t> </a:t>
            </a:r>
            <a:r>
              <a:rPr lang="en-US" sz="3600" smtClean="0"/>
              <a:t>to be rising at the same rate over the past 10 years, particularly</a:t>
            </a:r>
            <a:r>
              <a:rPr lang="en-US" sz="3600" baseline="30000" smtClean="0"/>
              <a:t> </a:t>
            </a:r>
            <a:r>
              <a:rPr lang="en-US" sz="3600" smtClean="0"/>
              <a:t>for women and possibly for men</a:t>
            </a:r>
            <a:r>
              <a:rPr lang="en-US" sz="3600" baseline="30000" smtClean="0"/>
              <a:t> </a:t>
            </a:r>
          </a:p>
          <a:p>
            <a:pPr eaLnBrk="1" hangingPunct="1">
              <a:lnSpc>
                <a:spcPct val="90000"/>
              </a:lnSpc>
              <a:buFont typeface="Arial" charset="0"/>
              <a:buNone/>
            </a:pPr>
            <a:endParaRPr lang="en-US" sz="3600" baseline="30000" smtClean="0"/>
          </a:p>
          <a:p>
            <a:pPr eaLnBrk="1" hangingPunct="1">
              <a:lnSpc>
                <a:spcPct val="90000"/>
              </a:lnSpc>
              <a:buFontTx/>
              <a:buNone/>
            </a:pPr>
            <a:endParaRPr lang="en-US" baseline="30000" smtClean="0"/>
          </a:p>
          <a:p>
            <a:pPr eaLnBrk="1" hangingPunct="1">
              <a:lnSpc>
                <a:spcPct val="90000"/>
              </a:lnSpc>
              <a:buFontTx/>
              <a:buNone/>
            </a:pPr>
            <a:endParaRPr lang="en-US" baseline="30000" smtClean="0"/>
          </a:p>
          <a:p>
            <a:pPr eaLnBrk="1" hangingPunct="1">
              <a:lnSpc>
                <a:spcPct val="90000"/>
              </a:lnSpc>
              <a:buFontTx/>
              <a:buNone/>
            </a:pPr>
            <a:endParaRPr lang="en-US" sz="2000" baseline="30000" smtClean="0"/>
          </a:p>
          <a:p>
            <a:pPr eaLnBrk="1" hangingPunct="1">
              <a:lnSpc>
                <a:spcPct val="90000"/>
              </a:lnSpc>
              <a:buFontTx/>
              <a:buNone/>
            </a:pPr>
            <a:r>
              <a:rPr lang="en-US" sz="2000" baseline="30000" smtClean="0"/>
              <a:t>								Flegal</a:t>
            </a:r>
            <a:r>
              <a:rPr lang="en-US" sz="2000" smtClean="0"/>
              <a:t>,</a:t>
            </a:r>
            <a:r>
              <a:rPr lang="en-US" sz="1800" baseline="30000" smtClean="0"/>
              <a:t>JAMA</a:t>
            </a:r>
            <a:r>
              <a:rPr lang="en-US" sz="1800" baseline="30000" smtClean="0">
                <a:solidFill>
                  <a:srgbClr val="FF0000"/>
                </a:solidFill>
              </a:rPr>
              <a:t> </a:t>
            </a:r>
            <a:r>
              <a:rPr lang="en-US" sz="1800" baseline="30000" smtClean="0"/>
              <a:t>2010</a:t>
            </a:r>
          </a:p>
          <a:p>
            <a:pPr eaLnBrk="1" hangingPunct="1">
              <a:lnSpc>
                <a:spcPct val="90000"/>
              </a:lnSpc>
            </a:pPr>
            <a:endParaRPr lang="en-US" baseline="30000" smtClean="0"/>
          </a:p>
          <a:p>
            <a:pPr eaLnBrk="1" hangingPunct="1">
              <a:lnSpc>
                <a:spcPct val="90000"/>
              </a:lnSpc>
            </a:pPr>
            <a:endParaRPr lang="en-US" baseline="30000" smtClean="0"/>
          </a:p>
          <a:p>
            <a:pPr eaLnBrk="1" hangingPunct="1">
              <a:lnSpc>
                <a:spcPct val="90000"/>
              </a:lnSpc>
              <a:buFontTx/>
              <a:buNone/>
            </a:pPr>
            <a:endParaRPr lang="en-US" sz="2400" baseline="3000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981200" y="228600"/>
            <a:ext cx="7162800" cy="1524000"/>
          </a:xfrm>
        </p:spPr>
        <p:txBody>
          <a:bodyPr/>
          <a:lstStyle/>
          <a:p>
            <a:pPr eaLnBrk="1" hangingPunct="1"/>
            <a:r>
              <a:rPr lang="en-US" sz="2000" smtClean="0"/>
              <a:t>                  </a:t>
            </a:r>
            <a:r>
              <a:rPr lang="en-US" smtClean="0">
                <a:solidFill>
                  <a:srgbClr val="FFC000"/>
                </a:solidFill>
              </a:rPr>
              <a:t>Childhood Obesity</a:t>
            </a:r>
            <a:r>
              <a:rPr lang="en-US" smtClean="0"/>
              <a:t/>
            </a:r>
            <a:br>
              <a:rPr lang="en-US" smtClean="0"/>
            </a:br>
            <a:r>
              <a:rPr lang="en-US" smtClean="0"/>
              <a:t>             </a:t>
            </a:r>
          </a:p>
        </p:txBody>
      </p:sp>
      <p:sp>
        <p:nvSpPr>
          <p:cNvPr id="37890" name="Rectangle 3"/>
          <p:cNvSpPr>
            <a:spLocks noGrp="1" noChangeArrowheads="1"/>
          </p:cNvSpPr>
          <p:nvPr>
            <p:ph type="body" idx="1"/>
          </p:nvPr>
        </p:nvSpPr>
        <p:spPr>
          <a:xfrm>
            <a:off x="3962400" y="1295400"/>
            <a:ext cx="5181600" cy="4495800"/>
          </a:xfrm>
        </p:spPr>
        <p:txBody>
          <a:bodyPr/>
          <a:lstStyle/>
          <a:p>
            <a:pPr eaLnBrk="1" hangingPunct="1">
              <a:lnSpc>
                <a:spcPct val="90000"/>
              </a:lnSpc>
            </a:pPr>
            <a:r>
              <a:rPr lang="en-US" sz="2800" smtClean="0"/>
              <a:t>According to NHANES between </a:t>
            </a:r>
          </a:p>
          <a:p>
            <a:pPr eaLnBrk="1" hangingPunct="1">
              <a:lnSpc>
                <a:spcPct val="90000"/>
              </a:lnSpc>
              <a:buFont typeface="Arial" charset="0"/>
              <a:buNone/>
            </a:pPr>
            <a:r>
              <a:rPr lang="en-US" sz="2800" smtClean="0"/>
              <a:t>	1980-2006 overweight/obesity prevalence tripled in 6 to 19 year olds and doubled in 2 to 5 year olds</a:t>
            </a:r>
          </a:p>
          <a:p>
            <a:pPr eaLnBrk="1" hangingPunct="1">
              <a:lnSpc>
                <a:spcPct val="90000"/>
              </a:lnSpc>
              <a:buFontTx/>
              <a:buNone/>
            </a:pPr>
            <a:endParaRPr lang="en-US" sz="2800" smtClean="0"/>
          </a:p>
          <a:p>
            <a:pPr eaLnBrk="1" hangingPunct="1">
              <a:lnSpc>
                <a:spcPct val="90000"/>
              </a:lnSpc>
            </a:pPr>
            <a:r>
              <a:rPr lang="en-US" sz="2800" smtClean="0"/>
              <a:t>Presently, children ages 2-19 years</a:t>
            </a:r>
          </a:p>
          <a:p>
            <a:pPr lvl="1" eaLnBrk="1" hangingPunct="1">
              <a:lnSpc>
                <a:spcPct val="90000"/>
              </a:lnSpc>
            </a:pPr>
            <a:r>
              <a:rPr lang="en-US" sz="2400" smtClean="0"/>
              <a:t>16.9% obese</a:t>
            </a:r>
          </a:p>
          <a:p>
            <a:pPr lvl="1" eaLnBrk="1" hangingPunct="1">
              <a:lnSpc>
                <a:spcPct val="90000"/>
              </a:lnSpc>
            </a:pPr>
            <a:r>
              <a:rPr lang="en-US" sz="2400" smtClean="0"/>
              <a:t> 31.7% overweight</a:t>
            </a:r>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r>
              <a:rPr lang="en-US" sz="1400" smtClean="0"/>
              <a:t>				CDC, NHANES 2003-2006</a:t>
            </a:r>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p:txBody>
      </p:sp>
      <p:pic>
        <p:nvPicPr>
          <p:cNvPr id="37891" name="Picture 4" descr="Girl"/>
          <p:cNvPicPr>
            <a:picLocks noChangeAspect="1" noChangeArrowheads="1"/>
          </p:cNvPicPr>
          <p:nvPr/>
        </p:nvPicPr>
        <p:blipFill>
          <a:blip r:embed="rId3" cstate="print"/>
          <a:srcRect/>
          <a:stretch>
            <a:fillRect/>
          </a:stretch>
        </p:blipFill>
        <p:spPr bwMode="auto">
          <a:xfrm>
            <a:off x="152400" y="609600"/>
            <a:ext cx="3657600" cy="54864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90600" y="228600"/>
            <a:ext cx="7162800" cy="1143000"/>
          </a:xfrm>
        </p:spPr>
        <p:txBody>
          <a:bodyPr>
            <a:normAutofit fontScale="90000"/>
          </a:bodyPr>
          <a:lstStyle/>
          <a:p>
            <a:pPr eaLnBrk="1" hangingPunct="1">
              <a:defRPr/>
            </a:pPr>
            <a:r>
              <a:rPr lang="en-US" smtClean="0">
                <a:solidFill>
                  <a:srgbClr val="FFC000"/>
                </a:solidFill>
              </a:rPr>
              <a:t>Ethic Differences in Children and Adolescents</a:t>
            </a:r>
          </a:p>
        </p:txBody>
      </p:sp>
      <p:sp>
        <p:nvSpPr>
          <p:cNvPr id="39938" name="Content Placeholder 2"/>
          <p:cNvSpPr>
            <a:spLocks noGrp="1"/>
          </p:cNvSpPr>
          <p:nvPr>
            <p:ph idx="1"/>
          </p:nvPr>
        </p:nvSpPr>
        <p:spPr>
          <a:xfrm>
            <a:off x="990600" y="1676400"/>
            <a:ext cx="7315200" cy="4648200"/>
          </a:xfrm>
        </p:spPr>
        <p:txBody>
          <a:bodyPr/>
          <a:lstStyle/>
          <a:p>
            <a:pPr eaLnBrk="1" hangingPunct="1">
              <a:lnSpc>
                <a:spcPct val="80000"/>
              </a:lnSpc>
            </a:pPr>
            <a:r>
              <a:rPr lang="en-US" sz="2800" smtClean="0"/>
              <a:t>Hispanic and African American children have higher obesity rates than non-Hispanic whites</a:t>
            </a:r>
          </a:p>
          <a:p>
            <a:pPr eaLnBrk="1" hangingPunct="1">
              <a:lnSpc>
                <a:spcPct val="80000"/>
              </a:lnSpc>
            </a:pPr>
            <a:endParaRPr lang="en-US" sz="2800" smtClean="0"/>
          </a:p>
          <a:p>
            <a:pPr eaLnBrk="1" hangingPunct="1">
              <a:lnSpc>
                <a:spcPct val="80000"/>
              </a:lnSpc>
            </a:pPr>
            <a:r>
              <a:rPr lang="en-US" sz="2800" smtClean="0"/>
              <a:t>Adolescent girls with BMI&gt;95%</a:t>
            </a:r>
          </a:p>
          <a:p>
            <a:pPr lvl="1" eaLnBrk="1" hangingPunct="1">
              <a:lnSpc>
                <a:spcPct val="80000"/>
              </a:lnSpc>
            </a:pPr>
            <a:r>
              <a:rPr lang="en-US" sz="2400" smtClean="0"/>
              <a:t>Non-Hispanic Black 27.7%</a:t>
            </a:r>
          </a:p>
          <a:p>
            <a:pPr lvl="1" eaLnBrk="1" hangingPunct="1">
              <a:lnSpc>
                <a:spcPct val="80000"/>
              </a:lnSpc>
            </a:pPr>
            <a:r>
              <a:rPr lang="en-US" sz="2400" smtClean="0"/>
              <a:t>Mexican American 19.9%</a:t>
            </a:r>
          </a:p>
          <a:p>
            <a:pPr lvl="1" eaLnBrk="1" hangingPunct="1">
              <a:lnSpc>
                <a:spcPct val="80000"/>
              </a:lnSpc>
            </a:pPr>
            <a:r>
              <a:rPr lang="en-US" sz="2400" smtClean="0"/>
              <a:t>Non-Hispanic White 14.5%</a:t>
            </a:r>
          </a:p>
          <a:p>
            <a:pPr lvl="1" eaLnBrk="1" hangingPunct="1">
              <a:lnSpc>
                <a:spcPct val="80000"/>
              </a:lnSpc>
            </a:pPr>
            <a:endParaRPr lang="en-US" smtClean="0"/>
          </a:p>
          <a:p>
            <a:pPr eaLnBrk="1" hangingPunct="1">
              <a:lnSpc>
                <a:spcPct val="80000"/>
              </a:lnSpc>
            </a:pPr>
            <a:r>
              <a:rPr lang="en-US" sz="2800" smtClean="0"/>
              <a:t>Adolescent boys with BMI&gt;95%</a:t>
            </a:r>
          </a:p>
          <a:p>
            <a:pPr lvl="1" eaLnBrk="1" hangingPunct="1">
              <a:lnSpc>
                <a:spcPct val="80000"/>
              </a:lnSpc>
            </a:pPr>
            <a:r>
              <a:rPr lang="en-US" sz="2400" smtClean="0"/>
              <a:t>Mexican American 22.1%</a:t>
            </a:r>
          </a:p>
          <a:p>
            <a:pPr lvl="1" eaLnBrk="1" hangingPunct="1">
              <a:lnSpc>
                <a:spcPct val="80000"/>
              </a:lnSpc>
            </a:pPr>
            <a:r>
              <a:rPr lang="en-US" sz="2400" smtClean="0"/>
              <a:t>Non-Hispanic Black 18.5%</a:t>
            </a:r>
          </a:p>
          <a:p>
            <a:pPr lvl="1" eaLnBrk="1" hangingPunct="1">
              <a:lnSpc>
                <a:spcPct val="80000"/>
              </a:lnSpc>
            </a:pPr>
            <a:r>
              <a:rPr lang="en-US" sz="2400" smtClean="0"/>
              <a:t>Non-Hispanic White 17.3%</a:t>
            </a:r>
          </a:p>
          <a:p>
            <a:pPr lvl="1" eaLnBrk="1" hangingPunct="1">
              <a:lnSpc>
                <a:spcPct val="80000"/>
              </a:lnSpc>
              <a:buFont typeface="Arial" charset="0"/>
              <a:buNone/>
            </a:pPr>
            <a:endParaRPr lang="en-US" sz="1200" smtClean="0"/>
          </a:p>
          <a:p>
            <a:pPr lvl="1" eaLnBrk="1" hangingPunct="1">
              <a:lnSpc>
                <a:spcPct val="80000"/>
              </a:lnSpc>
              <a:buFont typeface="Arial" charset="0"/>
              <a:buNone/>
            </a:pPr>
            <a:r>
              <a:rPr lang="en-US" sz="1200" smtClean="0"/>
              <a:t>						CDD NHANES 2003-2006</a:t>
            </a:r>
          </a:p>
          <a:p>
            <a:pPr lvl="1" eaLnBrk="1" hangingPunct="1">
              <a:lnSpc>
                <a:spcPct val="80000"/>
              </a:lnSpc>
            </a:pPr>
            <a:endParaRPr lang="en-US" sz="700" smtClean="0"/>
          </a:p>
          <a:p>
            <a:pPr eaLnBrk="1" hangingPunct="1">
              <a:lnSpc>
                <a:spcPct val="80000"/>
              </a:lnSpc>
            </a:pPr>
            <a:endParaRPr lang="en-US" sz="8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990600" y="0"/>
            <a:ext cx="7162800" cy="1524000"/>
          </a:xfrm>
        </p:spPr>
        <p:txBody>
          <a:bodyPr/>
          <a:lstStyle/>
          <a:p>
            <a:pPr eaLnBrk="1" hangingPunct="1"/>
            <a:r>
              <a:rPr lang="en-US" smtClean="0">
                <a:solidFill>
                  <a:srgbClr val="FFC000"/>
                </a:solidFill>
              </a:rPr>
              <a:t>New York State Statistics</a:t>
            </a:r>
          </a:p>
        </p:txBody>
      </p:sp>
      <p:sp>
        <p:nvSpPr>
          <p:cNvPr id="41986" name="Rectangle 3"/>
          <p:cNvSpPr>
            <a:spLocks noGrp="1" noChangeArrowheads="1"/>
          </p:cNvSpPr>
          <p:nvPr>
            <p:ph type="body" idx="1"/>
          </p:nvPr>
        </p:nvSpPr>
        <p:spPr>
          <a:xfrm>
            <a:off x="762000" y="1905000"/>
            <a:ext cx="7391400" cy="4419600"/>
          </a:xfrm>
        </p:spPr>
        <p:txBody>
          <a:bodyPr/>
          <a:lstStyle/>
          <a:p>
            <a:pPr eaLnBrk="1" hangingPunct="1"/>
            <a:r>
              <a:rPr lang="en-US" smtClean="0"/>
              <a:t>NY ranks 33</a:t>
            </a:r>
            <a:r>
              <a:rPr lang="en-US" baseline="30000" smtClean="0"/>
              <a:t>rd</a:t>
            </a:r>
            <a:r>
              <a:rPr lang="en-US" smtClean="0"/>
              <a:t>  for children and 14</a:t>
            </a:r>
            <a:r>
              <a:rPr lang="en-US" baseline="30000" smtClean="0"/>
              <a:t>th</a:t>
            </a:r>
            <a:r>
              <a:rPr lang="en-US" smtClean="0"/>
              <a:t> for adults among the 50 states and D.C. in overall prevalence</a:t>
            </a:r>
            <a:endParaRPr lang="en-US" sz="2000" smtClean="0"/>
          </a:p>
          <a:p>
            <a:pPr eaLnBrk="1" hangingPunct="1"/>
            <a:r>
              <a:rPr lang="en-US" smtClean="0"/>
              <a:t>32.2% of low‐income 2-5 yr olds are overweight/obese</a:t>
            </a:r>
          </a:p>
          <a:p>
            <a:pPr eaLnBrk="1" hangingPunct="1"/>
            <a:r>
              <a:rPr lang="en-US" smtClean="0"/>
              <a:t>32.9% of 10-17 yr olds are overweight/obese</a:t>
            </a:r>
          </a:p>
          <a:p>
            <a:pPr lvl="1" eaLnBrk="1" hangingPunct="1"/>
            <a:endParaRPr lang="en-US" sz="2000" smtClean="0"/>
          </a:p>
          <a:p>
            <a:pPr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304800"/>
            <a:ext cx="8229600" cy="1143000"/>
          </a:xfrm>
        </p:spPr>
        <p:txBody>
          <a:bodyPr/>
          <a:lstStyle/>
          <a:p>
            <a:pPr eaLnBrk="1" hangingPunct="1"/>
            <a:r>
              <a:rPr lang="en-US" smtClean="0">
                <a:solidFill>
                  <a:srgbClr val="FFC000"/>
                </a:solidFill>
              </a:rPr>
              <a:t>New York Statistics</a:t>
            </a:r>
          </a:p>
        </p:txBody>
      </p:sp>
      <p:sp>
        <p:nvSpPr>
          <p:cNvPr id="44034" name="Content Placeholder 2"/>
          <p:cNvSpPr>
            <a:spLocks noGrp="1"/>
          </p:cNvSpPr>
          <p:nvPr>
            <p:ph idx="1"/>
          </p:nvPr>
        </p:nvSpPr>
        <p:spPr>
          <a:xfrm>
            <a:off x="533400" y="1752600"/>
            <a:ext cx="8153400" cy="5105400"/>
          </a:xfrm>
        </p:spPr>
        <p:txBody>
          <a:bodyPr/>
          <a:lstStyle/>
          <a:p>
            <a:pPr eaLnBrk="1" hangingPunct="1"/>
            <a:r>
              <a:rPr lang="en-US" smtClean="0"/>
              <a:t>NY children are less likely than their counterparts nationwide to be physically active and slightly more likely to spend 2 hours or more in front of a TV</a:t>
            </a:r>
          </a:p>
          <a:p>
            <a:pPr eaLnBrk="1" hangingPunct="1"/>
            <a:endParaRPr lang="en-US" smtClean="0"/>
          </a:p>
          <a:p>
            <a:pPr eaLnBrk="1" hangingPunct="1">
              <a:buFont typeface="Arial" charset="0"/>
              <a:buNone/>
            </a:pPr>
            <a:endParaRPr lang="en-US" smtClean="0"/>
          </a:p>
          <a:p>
            <a:pPr eaLnBrk="1" hangingPunct="1"/>
            <a:endParaRPr lang="en-US" sz="1400" smtClean="0"/>
          </a:p>
          <a:p>
            <a:pPr eaLnBrk="1" hangingPunct="1">
              <a:buFont typeface="Arial" charset="0"/>
              <a:buNone/>
            </a:pPr>
            <a:r>
              <a:rPr lang="en-US" sz="1400" smtClean="0"/>
              <a:t>					Trust for  America’s Health and RWJ 2009</a:t>
            </a:r>
          </a:p>
          <a:p>
            <a:pPr eaLnBrk="1" hangingPunct="1">
              <a:buFont typeface="Arial" charset="0"/>
              <a:buNone/>
            </a:pPr>
            <a:r>
              <a:rPr lang="en-US" sz="1400" smtClean="0"/>
              <a:t>					National Initiative for Children’s Healthcare Quality 2008</a:t>
            </a:r>
          </a:p>
          <a:p>
            <a:pPr eaLnBrk="1" hangingPunct="1"/>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990600" y="304800"/>
            <a:ext cx="7162800" cy="1143000"/>
          </a:xfrm>
        </p:spPr>
        <p:txBody>
          <a:bodyPr/>
          <a:lstStyle/>
          <a:p>
            <a:pPr eaLnBrk="1" hangingPunct="1"/>
            <a:r>
              <a:rPr lang="en-US" smtClean="0">
                <a:solidFill>
                  <a:srgbClr val="FFC000"/>
                </a:solidFill>
              </a:rPr>
              <a:t>Vermont  Statistics</a:t>
            </a:r>
          </a:p>
        </p:txBody>
      </p:sp>
      <p:sp>
        <p:nvSpPr>
          <p:cNvPr id="45058" name="Content Placeholder 2"/>
          <p:cNvSpPr>
            <a:spLocks noGrp="1"/>
          </p:cNvSpPr>
          <p:nvPr>
            <p:ph idx="1"/>
          </p:nvPr>
        </p:nvSpPr>
        <p:spPr>
          <a:xfrm>
            <a:off x="990600" y="1828800"/>
            <a:ext cx="7162800" cy="4114800"/>
          </a:xfrm>
        </p:spPr>
        <p:txBody>
          <a:bodyPr/>
          <a:lstStyle/>
          <a:p>
            <a:pPr eaLnBrk="1" hangingPunct="1"/>
            <a:r>
              <a:rPr lang="en-US" smtClean="0"/>
              <a:t>Vermont ranks 9</a:t>
            </a:r>
            <a:r>
              <a:rPr lang="en-US" baseline="30000" smtClean="0"/>
              <a:t>th</a:t>
            </a:r>
            <a:r>
              <a:rPr lang="en-US" smtClean="0"/>
              <a:t>  for children and 6</a:t>
            </a:r>
            <a:r>
              <a:rPr lang="en-US" baseline="30000" smtClean="0"/>
              <a:t>th</a:t>
            </a:r>
            <a:r>
              <a:rPr lang="en-US" smtClean="0"/>
              <a:t>  for adults among the 50 states and D.C. in overall prevalence </a:t>
            </a:r>
          </a:p>
          <a:p>
            <a:pPr eaLnBrk="1" hangingPunct="1"/>
            <a:r>
              <a:rPr lang="en-US" smtClean="0"/>
              <a:t>29.6% of low‐income 2-5 yr olds are overweight/obese</a:t>
            </a:r>
          </a:p>
          <a:p>
            <a:pPr eaLnBrk="1" hangingPunct="1"/>
            <a:r>
              <a:rPr lang="en-US" smtClean="0"/>
              <a:t>26.7% of 10-17 yr olds are overweight/obese</a:t>
            </a:r>
          </a:p>
          <a:p>
            <a:pPr eaLnBrk="1" hangingPunct="1">
              <a:buFontTx/>
              <a:buNone/>
            </a:pPr>
            <a:endParaRPr lang="en-US" sz="200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solidFill>
                  <a:srgbClr val="FFC000"/>
                </a:solidFill>
              </a:rPr>
              <a:t>Vermont Statistics</a:t>
            </a:r>
          </a:p>
        </p:txBody>
      </p:sp>
      <p:sp>
        <p:nvSpPr>
          <p:cNvPr id="46082" name="Content Placeholder 2"/>
          <p:cNvSpPr>
            <a:spLocks noGrp="1"/>
          </p:cNvSpPr>
          <p:nvPr>
            <p:ph idx="1"/>
          </p:nvPr>
        </p:nvSpPr>
        <p:spPr>
          <a:xfrm>
            <a:off x="685800" y="1981200"/>
            <a:ext cx="7467600" cy="4572000"/>
          </a:xfrm>
        </p:spPr>
        <p:txBody>
          <a:bodyPr/>
          <a:lstStyle/>
          <a:p>
            <a:pPr eaLnBrk="1" hangingPunct="1">
              <a:lnSpc>
                <a:spcPct val="90000"/>
              </a:lnSpc>
              <a:buFontTx/>
              <a:buChar char="•"/>
            </a:pPr>
            <a:r>
              <a:rPr lang="en-US" sz="3300" smtClean="0"/>
              <a:t>Vermont children are more likely than their counterparts nationwide to be physically active and far less likely to spend 2 hours or more in front of a television or computer screen</a:t>
            </a:r>
          </a:p>
          <a:p>
            <a:pPr eaLnBrk="1" hangingPunct="1">
              <a:lnSpc>
                <a:spcPct val="90000"/>
              </a:lnSpc>
              <a:buFontTx/>
              <a:buNone/>
            </a:pPr>
            <a:endParaRPr lang="en-US" sz="3000" smtClean="0"/>
          </a:p>
          <a:p>
            <a:pPr eaLnBrk="1" hangingPunct="1">
              <a:lnSpc>
                <a:spcPct val="90000"/>
              </a:lnSpc>
              <a:buFontTx/>
              <a:buNone/>
            </a:pPr>
            <a:endParaRPr lang="en-US" sz="3000" b="1" smtClean="0"/>
          </a:p>
          <a:p>
            <a:pPr eaLnBrk="1" hangingPunct="1">
              <a:lnSpc>
                <a:spcPct val="90000"/>
              </a:lnSpc>
              <a:buFontTx/>
              <a:buNone/>
            </a:pPr>
            <a:endParaRPr lang="en-US" sz="3000" b="1" smtClean="0"/>
          </a:p>
          <a:p>
            <a:pPr eaLnBrk="1" hangingPunct="1">
              <a:lnSpc>
                <a:spcPct val="90000"/>
              </a:lnSpc>
              <a:buFontTx/>
              <a:buNone/>
            </a:pPr>
            <a:r>
              <a:rPr lang="en-US" sz="1300" smtClean="0"/>
              <a:t>				Trust</a:t>
            </a:r>
            <a:r>
              <a:rPr lang="en-US" sz="1300" b="1" smtClean="0"/>
              <a:t> </a:t>
            </a:r>
            <a:r>
              <a:rPr lang="en-US" sz="1300" smtClean="0"/>
              <a:t>for America’s Health and RWJ 2009</a:t>
            </a:r>
          </a:p>
          <a:p>
            <a:pPr eaLnBrk="1" hangingPunct="1">
              <a:lnSpc>
                <a:spcPct val="90000"/>
              </a:lnSpc>
              <a:buFontTx/>
              <a:buNone/>
            </a:pPr>
            <a:r>
              <a:rPr lang="en-US" sz="1300" smtClean="0"/>
              <a:t>				National Initiative for Children’s Healthcare Quality 2008</a:t>
            </a:r>
          </a:p>
          <a:p>
            <a:pPr eaLnBrk="1" hangingPunct="1">
              <a:lnSpc>
                <a:spcPct val="90000"/>
              </a:lnSpc>
            </a:pPr>
            <a:endParaRPr lang="en-US" sz="30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90600" y="304800"/>
            <a:ext cx="7162800" cy="1143000"/>
          </a:xfrm>
        </p:spPr>
        <p:txBody>
          <a:bodyPr>
            <a:normAutofit fontScale="90000"/>
          </a:bodyPr>
          <a:lstStyle/>
          <a:p>
            <a:pPr eaLnBrk="1" hangingPunct="1">
              <a:defRPr/>
            </a:pPr>
            <a:r>
              <a:rPr lang="en-US" smtClean="0">
                <a:solidFill>
                  <a:srgbClr val="FFC000"/>
                </a:solidFill>
              </a:rPr>
              <a:t>Current Trends in Children and Adolescents</a:t>
            </a:r>
            <a:r>
              <a:rPr lang="en-US" sz="4000" smtClean="0"/>
              <a:t> </a:t>
            </a:r>
          </a:p>
        </p:txBody>
      </p:sp>
      <p:sp>
        <p:nvSpPr>
          <p:cNvPr id="47106" name="Content Placeholder 2"/>
          <p:cNvSpPr>
            <a:spLocks noGrp="1"/>
          </p:cNvSpPr>
          <p:nvPr>
            <p:ph idx="1"/>
          </p:nvPr>
        </p:nvSpPr>
        <p:spPr>
          <a:xfrm>
            <a:off x="990600" y="1752600"/>
            <a:ext cx="7162800" cy="4648200"/>
          </a:xfrm>
        </p:spPr>
        <p:txBody>
          <a:bodyPr/>
          <a:lstStyle/>
          <a:p>
            <a:pPr eaLnBrk="1" hangingPunct="1">
              <a:lnSpc>
                <a:spcPct val="80000"/>
              </a:lnSpc>
            </a:pPr>
            <a:r>
              <a:rPr lang="en-US" smtClean="0"/>
              <a:t>The prevalence of high BMI for age among children and adolescents showed:</a:t>
            </a:r>
          </a:p>
          <a:p>
            <a:pPr lvl="1" eaLnBrk="1" hangingPunct="1">
              <a:lnSpc>
                <a:spcPct val="80000"/>
              </a:lnSpc>
            </a:pPr>
            <a:r>
              <a:rPr lang="en-US" smtClean="0"/>
              <a:t>NO significant changes between 2004 and 2006 </a:t>
            </a:r>
          </a:p>
          <a:p>
            <a:pPr lvl="1" eaLnBrk="1" hangingPunct="1">
              <a:lnSpc>
                <a:spcPct val="80000"/>
              </a:lnSpc>
              <a:buFont typeface="Arial" charset="0"/>
              <a:buNone/>
            </a:pPr>
            <a:r>
              <a:rPr lang="en-US" smtClean="0"/>
              <a:t>	</a:t>
            </a:r>
            <a:r>
              <a:rPr lang="en-US" i="1" smtClean="0"/>
              <a:t>and</a:t>
            </a:r>
            <a:r>
              <a:rPr lang="en-US" smtClean="0"/>
              <a:t> </a:t>
            </a:r>
          </a:p>
          <a:p>
            <a:pPr lvl="1" eaLnBrk="1" hangingPunct="1">
              <a:lnSpc>
                <a:spcPct val="80000"/>
              </a:lnSpc>
            </a:pPr>
            <a:r>
              <a:rPr lang="en-US" smtClean="0"/>
              <a:t>NO significant trends between 1999 and 2006</a:t>
            </a:r>
          </a:p>
          <a:p>
            <a:pPr eaLnBrk="1" hangingPunct="1">
              <a:lnSpc>
                <a:spcPct val="80000"/>
              </a:lnSpc>
            </a:pPr>
            <a:r>
              <a:rPr lang="en-US" smtClean="0"/>
              <a:t>The one exception was an increase for boys ages 6-16 who are at the heaviest weight levels</a:t>
            </a:r>
            <a:endParaRPr lang="en-US" sz="3000" smtClean="0"/>
          </a:p>
          <a:p>
            <a:pPr eaLnBrk="1" hangingPunct="1">
              <a:lnSpc>
                <a:spcPct val="80000"/>
              </a:lnSpc>
              <a:buFontTx/>
              <a:buNone/>
            </a:pPr>
            <a:r>
              <a:rPr lang="en-US" sz="3000" smtClean="0"/>
              <a:t>					        </a:t>
            </a:r>
            <a:r>
              <a:rPr lang="en-US" sz="1400" smtClean="0"/>
              <a:t>Ogden et al, JAMA 2008/JAMA 2010</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FFC000"/>
                </a:solidFill>
              </a:rPr>
              <a:t>Possible Reasons for the Leveling Off</a:t>
            </a:r>
          </a:p>
        </p:txBody>
      </p:sp>
      <p:sp>
        <p:nvSpPr>
          <p:cNvPr id="49154" name="Content Placeholder 2"/>
          <p:cNvSpPr>
            <a:spLocks noGrp="1"/>
          </p:cNvSpPr>
          <p:nvPr>
            <p:ph idx="1"/>
          </p:nvPr>
        </p:nvSpPr>
        <p:spPr>
          <a:xfrm>
            <a:off x="990600" y="1447800"/>
            <a:ext cx="7162800" cy="5105400"/>
          </a:xfrm>
        </p:spPr>
        <p:txBody>
          <a:bodyPr/>
          <a:lstStyle/>
          <a:p>
            <a:pPr eaLnBrk="1" hangingPunct="1"/>
            <a:r>
              <a:rPr lang="en-US" smtClean="0"/>
              <a:t>We have reached the biological limit to how obese people can get</a:t>
            </a:r>
          </a:p>
          <a:p>
            <a:pPr lvl="1" eaLnBrk="1" hangingPunct="1"/>
            <a:r>
              <a:rPr lang="en-US" smtClean="0"/>
              <a:t> “</a:t>
            </a:r>
            <a:r>
              <a:rPr lang="en-US" sz="2400" i="1" smtClean="0"/>
              <a:t>When we eat more, we initially gain weight then an increasing share of calories go into maintaining and moving around the excess tissue</a:t>
            </a:r>
            <a:r>
              <a:rPr lang="en-US" sz="2400" smtClean="0"/>
              <a:t>” </a:t>
            </a:r>
          </a:p>
          <a:p>
            <a:pPr lvl="1" eaLnBrk="1" hangingPunct="1">
              <a:buFont typeface="Arial" charset="0"/>
              <a:buNone/>
            </a:pPr>
            <a:r>
              <a:rPr lang="en-US" sz="2400" smtClean="0"/>
              <a:t>			</a:t>
            </a:r>
            <a:r>
              <a:rPr lang="en-US" sz="2000" smtClean="0"/>
              <a:t>Dr. David Ludwig,  Children’s Hospital Boston</a:t>
            </a:r>
          </a:p>
          <a:p>
            <a:pPr eaLnBrk="1" hangingPunct="1"/>
            <a:r>
              <a:rPr lang="en-US" smtClean="0"/>
              <a:t>Those who are genetically susceptible, or susceptible for psychological reasons, have already become obese</a:t>
            </a:r>
          </a:p>
          <a:p>
            <a:pPr eaLnBrk="1" hangingPunct="1">
              <a:buFont typeface="Arial" charset="0"/>
              <a:buNone/>
            </a:pPr>
            <a:endParaRPr lang="en-US" smtClean="0"/>
          </a:p>
          <a:p>
            <a:pPr eaLnBrk="1" hangingPunct="1">
              <a:buFontTx/>
              <a:buNone/>
            </a:pPr>
            <a:r>
              <a:rPr lang="en-US" sz="1500" smtClean="0"/>
              <a:t>					        Belluck, New York Times 1/14/10</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762000" y="228600"/>
            <a:ext cx="7162800" cy="1143000"/>
          </a:xfrm>
        </p:spPr>
        <p:txBody>
          <a:bodyPr/>
          <a:lstStyle/>
          <a:p>
            <a:pPr eaLnBrk="1" hangingPunct="1"/>
            <a:r>
              <a:rPr lang="en-US" smtClean="0">
                <a:solidFill>
                  <a:srgbClr val="FFC000"/>
                </a:solidFill>
              </a:rPr>
              <a:t>Obesity</a:t>
            </a:r>
          </a:p>
        </p:txBody>
      </p:sp>
      <p:sp>
        <p:nvSpPr>
          <p:cNvPr id="19458" name="Rectangle 3"/>
          <p:cNvSpPr>
            <a:spLocks noGrp="1" noChangeArrowheads="1"/>
          </p:cNvSpPr>
          <p:nvPr>
            <p:ph type="body" sz="half" idx="1"/>
          </p:nvPr>
        </p:nvSpPr>
        <p:spPr>
          <a:xfrm>
            <a:off x="1143000" y="1676400"/>
            <a:ext cx="6088063" cy="5181600"/>
          </a:xfrm>
        </p:spPr>
        <p:txBody>
          <a:bodyPr/>
          <a:lstStyle/>
          <a:p>
            <a:pPr eaLnBrk="1" hangingPunct="1">
              <a:lnSpc>
                <a:spcPct val="70000"/>
              </a:lnSpc>
            </a:pPr>
            <a:r>
              <a:rPr lang="en-US" smtClean="0"/>
              <a:t>Obesity means excess body fat </a:t>
            </a:r>
          </a:p>
          <a:p>
            <a:pPr eaLnBrk="1" hangingPunct="1">
              <a:lnSpc>
                <a:spcPct val="70000"/>
              </a:lnSpc>
            </a:pPr>
            <a:endParaRPr lang="en-US" smtClean="0"/>
          </a:p>
          <a:p>
            <a:pPr eaLnBrk="1" hangingPunct="1">
              <a:lnSpc>
                <a:spcPct val="70000"/>
              </a:lnSpc>
            </a:pPr>
            <a:r>
              <a:rPr lang="en-US" smtClean="0"/>
              <a:t>Standard Method of Assessing Body Fat </a:t>
            </a:r>
          </a:p>
          <a:p>
            <a:pPr marL="457200" lvl="1" indent="0" eaLnBrk="1" hangingPunct="1">
              <a:lnSpc>
                <a:spcPct val="70000"/>
              </a:lnSpc>
            </a:pPr>
            <a:r>
              <a:rPr lang="en-US" sz="2600" smtClean="0"/>
              <a:t>Dual Energy X-ray Absorptiometry   (DEXA Scan)</a:t>
            </a:r>
          </a:p>
          <a:p>
            <a:pPr eaLnBrk="1" hangingPunct="1">
              <a:lnSpc>
                <a:spcPct val="80000"/>
              </a:lnSpc>
              <a:buFontTx/>
              <a:buNone/>
            </a:pPr>
            <a:r>
              <a:rPr lang="en-US" sz="2800" smtClean="0"/>
              <a:t>	 </a:t>
            </a:r>
          </a:p>
          <a:p>
            <a:pPr eaLnBrk="1" hangingPunct="1">
              <a:lnSpc>
                <a:spcPct val="70000"/>
              </a:lnSpc>
            </a:pPr>
            <a:r>
              <a:rPr lang="en-US" smtClean="0"/>
              <a:t>Other Methods</a:t>
            </a:r>
            <a:r>
              <a:rPr lang="en-US" sz="2800" smtClean="0"/>
              <a:t>:</a:t>
            </a:r>
          </a:p>
          <a:p>
            <a:pPr marL="457200" lvl="1" indent="0" eaLnBrk="1" hangingPunct="1">
              <a:lnSpc>
                <a:spcPct val="70000"/>
              </a:lnSpc>
            </a:pPr>
            <a:r>
              <a:rPr lang="en-US" sz="2600" smtClean="0"/>
              <a:t>Body Mass Index: BMI (kg/m</a:t>
            </a:r>
            <a:r>
              <a:rPr lang="en-US" sz="2600" baseline="30000" smtClean="0"/>
              <a:t>2</a:t>
            </a:r>
            <a:r>
              <a:rPr lang="en-US" sz="2600" smtClean="0"/>
              <a:t>)</a:t>
            </a:r>
          </a:p>
          <a:p>
            <a:pPr marL="457200" lvl="1" indent="0" eaLnBrk="1" hangingPunct="1">
              <a:lnSpc>
                <a:spcPct val="70000"/>
              </a:lnSpc>
            </a:pPr>
            <a:r>
              <a:rPr lang="en-US" sz="2600" smtClean="0"/>
              <a:t>Skinfold Thickness</a:t>
            </a:r>
          </a:p>
          <a:p>
            <a:pPr marL="457200" lvl="1" indent="0" eaLnBrk="1" hangingPunct="1">
              <a:lnSpc>
                <a:spcPct val="70000"/>
              </a:lnSpc>
            </a:pPr>
            <a:r>
              <a:rPr lang="en-US" sz="2600" smtClean="0"/>
              <a:t>Waist Circumference</a:t>
            </a:r>
          </a:p>
          <a:p>
            <a:pPr eaLnBrk="1" hangingPunct="1">
              <a:lnSpc>
                <a:spcPct val="70000"/>
              </a:lnSpc>
              <a:buFontTx/>
              <a:buNone/>
            </a:pPr>
            <a:r>
              <a:rPr lang="en-US" sz="2800" smtClean="0"/>
              <a:t>	</a:t>
            </a:r>
            <a:endParaRPr lang="en-US" smtClean="0"/>
          </a:p>
        </p:txBody>
      </p:sp>
      <p:pic>
        <p:nvPicPr>
          <p:cNvPr id="19459" name="Picture 4" descr="BMI-weight-measurement"/>
          <p:cNvPicPr>
            <a:picLocks noGrp="1" noChangeAspect="1" noChangeArrowheads="1"/>
          </p:cNvPicPr>
          <p:nvPr>
            <p:ph sz="half" idx="2"/>
          </p:nvPr>
        </p:nvPicPr>
        <p:blipFill>
          <a:blip r:embed="rId3" cstate="print"/>
          <a:srcRect/>
          <a:stretch>
            <a:fillRect/>
          </a:stretch>
        </p:blipFill>
        <p:spPr>
          <a:xfrm>
            <a:off x="6096000" y="3733800"/>
            <a:ext cx="2846388" cy="29718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Grp="1" noChangeArrowheads="1"/>
          </p:cNvSpPr>
          <p:nvPr>
            <p:ph type="title"/>
          </p:nvPr>
        </p:nvSpPr>
        <p:spPr/>
        <p:txBody>
          <a:bodyPr/>
          <a:lstStyle/>
          <a:p>
            <a:pPr eaLnBrk="1" hangingPunct="1"/>
            <a:r>
              <a:rPr lang="en-US" smtClean="0">
                <a:solidFill>
                  <a:srgbClr val="FFC000"/>
                </a:solidFill>
              </a:rPr>
              <a:t>Why is this happening?</a:t>
            </a:r>
          </a:p>
        </p:txBody>
      </p:sp>
      <p:pic>
        <p:nvPicPr>
          <p:cNvPr id="50178" name="Picture 7" descr="caveman3"/>
          <p:cNvPicPr>
            <a:picLocks noGrp="1" noChangeAspect="1" noChangeArrowheads="1"/>
          </p:cNvPicPr>
          <p:nvPr>
            <p:ph sz="half" idx="1"/>
          </p:nvPr>
        </p:nvPicPr>
        <p:blipFill>
          <a:blip r:embed="rId3" cstate="print"/>
          <a:srcRect/>
          <a:stretch>
            <a:fillRect/>
          </a:stretch>
        </p:blipFill>
        <p:spPr>
          <a:xfrm>
            <a:off x="685800" y="1447800"/>
            <a:ext cx="3251200" cy="4876800"/>
          </a:xfrm>
        </p:spPr>
      </p:pic>
      <p:pic>
        <p:nvPicPr>
          <p:cNvPr id="50179" name="Picture 8" descr="obese-person-anon-diet"/>
          <p:cNvPicPr>
            <a:picLocks noGrp="1" noChangeAspect="1" noChangeArrowheads="1"/>
          </p:cNvPicPr>
          <p:nvPr>
            <p:ph sz="half" idx="2"/>
          </p:nvPr>
        </p:nvPicPr>
        <p:blipFill>
          <a:blip r:embed="rId4" cstate="print"/>
          <a:srcRect/>
          <a:stretch>
            <a:fillRect/>
          </a:stretch>
        </p:blipFill>
        <p:spPr>
          <a:xfrm>
            <a:off x="4343400" y="2057400"/>
            <a:ext cx="4267200" cy="32226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990600" y="152400"/>
            <a:ext cx="7162800" cy="1143000"/>
          </a:xfrm>
        </p:spPr>
        <p:txBody>
          <a:bodyPr/>
          <a:lstStyle/>
          <a:p>
            <a:pPr eaLnBrk="1" hangingPunct="1"/>
            <a:r>
              <a:rPr lang="en-US" smtClean="0">
                <a:solidFill>
                  <a:srgbClr val="FFC000"/>
                </a:solidFill>
              </a:rPr>
              <a:t>Etiology</a:t>
            </a:r>
            <a:r>
              <a:rPr lang="en-US" smtClean="0"/>
              <a:t>.</a:t>
            </a:r>
          </a:p>
        </p:txBody>
      </p:sp>
      <p:sp>
        <p:nvSpPr>
          <p:cNvPr id="52226" name="Content Placeholder 2"/>
          <p:cNvSpPr>
            <a:spLocks noGrp="1"/>
          </p:cNvSpPr>
          <p:nvPr>
            <p:ph idx="1"/>
          </p:nvPr>
        </p:nvSpPr>
        <p:spPr>
          <a:xfrm>
            <a:off x="990600" y="1371600"/>
            <a:ext cx="7162800" cy="5029200"/>
          </a:xfrm>
        </p:spPr>
        <p:txBody>
          <a:bodyPr/>
          <a:lstStyle/>
          <a:p>
            <a:pPr eaLnBrk="1" hangingPunct="1">
              <a:lnSpc>
                <a:spcPct val="90000"/>
              </a:lnSpc>
            </a:pPr>
            <a:r>
              <a:rPr lang="en-US" smtClean="0"/>
              <a:t>At the population level, the increase in prevalence is too rapid to be explained by a genetic shift</a:t>
            </a:r>
          </a:p>
          <a:p>
            <a:pPr eaLnBrk="1" hangingPunct="1">
              <a:lnSpc>
                <a:spcPct val="90000"/>
              </a:lnSpc>
            </a:pPr>
            <a:r>
              <a:rPr lang="en-US" smtClean="0"/>
              <a:t>However:</a:t>
            </a:r>
          </a:p>
          <a:p>
            <a:pPr lvl="1" eaLnBrk="1" hangingPunct="1">
              <a:lnSpc>
                <a:spcPct val="90000"/>
              </a:lnSpc>
            </a:pPr>
            <a:r>
              <a:rPr lang="en-US" smtClean="0"/>
              <a:t>Twin studies do demonstrate a genetic contribution </a:t>
            </a:r>
          </a:p>
          <a:p>
            <a:pPr lvl="1" eaLnBrk="1" hangingPunct="1">
              <a:lnSpc>
                <a:spcPct val="90000"/>
              </a:lnSpc>
            </a:pPr>
            <a:r>
              <a:rPr lang="en-US" smtClean="0"/>
              <a:t>Activity levels of the hormones leptin, ghrelin, adiponectin influence appetite, satiety and fat distribution and contribute to physiologic risk</a:t>
            </a:r>
          </a:p>
          <a:p>
            <a:pPr lvl="1" eaLnBrk="1" hangingPunct="1">
              <a:lnSpc>
                <a:spcPct val="90000"/>
              </a:lnSpc>
              <a:buFont typeface="Arial" charset="0"/>
              <a:buNone/>
            </a:pPr>
            <a:endParaRPr lang="en-US" sz="2400" smtClean="0"/>
          </a:p>
          <a:p>
            <a:pPr lvl="1" eaLnBrk="1" hangingPunct="1">
              <a:lnSpc>
                <a:spcPct val="90000"/>
              </a:lnSpc>
              <a:buFont typeface="Arial" charset="0"/>
              <a:buNone/>
            </a:pPr>
            <a:r>
              <a:rPr lang="en-US" sz="1400" smtClean="0"/>
              <a:t>						Barlow  et al Pediatrics 2007</a:t>
            </a:r>
          </a:p>
          <a:p>
            <a:pPr lvl="1" eaLnBrk="1" hangingPunct="1">
              <a:lnSpc>
                <a:spcPct val="90000"/>
              </a:lnSpc>
              <a:buFont typeface="Arial" charset="0"/>
              <a:buNone/>
            </a:pPr>
            <a:endParaRPr 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1219200" y="2133600"/>
            <a:ext cx="7366000" cy="3906838"/>
          </a:xfrm>
          <a:prstGeom prst="rect">
            <a:avLst/>
          </a:prstGeom>
          <a:noFill/>
          <a:ln w="12700">
            <a:noFill/>
            <a:miter lim="800000"/>
            <a:headEnd/>
            <a:tailEnd/>
          </a:ln>
        </p:spPr>
        <p:txBody>
          <a:bodyPr wrap="none" lIns="90488" tIns="44450" rIns="90488" bIns="44450">
            <a:spAutoFit/>
          </a:bodyPr>
          <a:lstStyle/>
          <a:p>
            <a:r>
              <a:rPr lang="en-US" sz="3200"/>
              <a:t>%  Fat in Diet			23		 41</a:t>
            </a:r>
          </a:p>
          <a:p>
            <a:endParaRPr lang="en-US" sz="3200"/>
          </a:p>
          <a:p>
            <a:r>
              <a:rPr lang="en-US" sz="3200"/>
              <a:t>Weight (kg)			70		 90</a:t>
            </a:r>
          </a:p>
          <a:p>
            <a:endParaRPr lang="en-US" sz="3200"/>
          </a:p>
          <a:p>
            <a:r>
              <a:rPr lang="en-US" sz="3200"/>
              <a:t>Body Mass Index		25		 37</a:t>
            </a:r>
          </a:p>
          <a:p>
            <a:endParaRPr lang="en-US" sz="3200"/>
          </a:p>
          <a:p>
            <a:r>
              <a:rPr lang="en-US" sz="2800"/>
              <a:t>Incidence Type 2 DM</a:t>
            </a:r>
          </a:p>
          <a:p>
            <a:r>
              <a:rPr lang="en-US" sz="2800"/>
              <a:t>in people &gt; 35 years old	  8%		50%</a:t>
            </a:r>
            <a:endParaRPr lang="en-US" sz="3200"/>
          </a:p>
        </p:txBody>
      </p:sp>
      <p:sp>
        <p:nvSpPr>
          <p:cNvPr id="54274" name="Rectangle 3"/>
          <p:cNvSpPr>
            <a:spLocks noChangeArrowheads="1"/>
          </p:cNvSpPr>
          <p:nvPr/>
        </p:nvSpPr>
        <p:spPr bwMode="auto">
          <a:xfrm>
            <a:off x="5334000" y="1676400"/>
            <a:ext cx="1558925" cy="576263"/>
          </a:xfrm>
          <a:prstGeom prst="rect">
            <a:avLst/>
          </a:prstGeom>
          <a:noFill/>
          <a:ln w="12700">
            <a:noFill/>
            <a:miter lim="800000"/>
            <a:headEnd/>
            <a:tailEnd/>
          </a:ln>
        </p:spPr>
        <p:txBody>
          <a:bodyPr wrap="none" lIns="90488" tIns="44450" rIns="90488" bIns="44450">
            <a:spAutoFit/>
          </a:bodyPr>
          <a:lstStyle/>
          <a:p>
            <a:r>
              <a:rPr lang="en-US" sz="3200" b="1"/>
              <a:t>Mexico</a:t>
            </a:r>
          </a:p>
        </p:txBody>
      </p:sp>
      <p:sp>
        <p:nvSpPr>
          <p:cNvPr id="54275" name="Rectangle 4"/>
          <p:cNvSpPr>
            <a:spLocks noChangeArrowheads="1"/>
          </p:cNvSpPr>
          <p:nvPr/>
        </p:nvSpPr>
        <p:spPr bwMode="auto">
          <a:xfrm>
            <a:off x="7162800" y="1676400"/>
            <a:ext cx="1685925" cy="582613"/>
          </a:xfrm>
          <a:prstGeom prst="rect">
            <a:avLst/>
          </a:prstGeom>
          <a:noFill/>
          <a:ln w="12700">
            <a:noFill/>
            <a:miter lim="800000"/>
            <a:headEnd/>
            <a:tailEnd/>
          </a:ln>
        </p:spPr>
        <p:txBody>
          <a:bodyPr wrap="none" lIns="90488" tIns="44450" rIns="90488" bIns="44450">
            <a:spAutoFit/>
          </a:bodyPr>
          <a:lstStyle/>
          <a:p>
            <a:r>
              <a:rPr lang="en-US" sz="3200" b="1"/>
              <a:t>Arizona</a:t>
            </a:r>
          </a:p>
        </p:txBody>
      </p:sp>
      <p:sp>
        <p:nvSpPr>
          <p:cNvPr id="54276" name="Rectangle 5"/>
          <p:cNvSpPr>
            <a:spLocks noChangeArrowheads="1"/>
          </p:cNvSpPr>
          <p:nvPr/>
        </p:nvSpPr>
        <p:spPr bwMode="auto">
          <a:xfrm>
            <a:off x="4419600" y="6172200"/>
            <a:ext cx="4067175" cy="363538"/>
          </a:xfrm>
          <a:prstGeom prst="rect">
            <a:avLst/>
          </a:prstGeom>
          <a:noFill/>
          <a:ln w="12700">
            <a:noFill/>
            <a:miter lim="800000"/>
            <a:headEnd/>
            <a:tailEnd/>
          </a:ln>
        </p:spPr>
        <p:txBody>
          <a:bodyPr wrap="none" lIns="90488" tIns="44450" rIns="90488" bIns="44450">
            <a:spAutoFit/>
          </a:bodyPr>
          <a:lstStyle/>
          <a:p>
            <a:r>
              <a:rPr lang="en-US" b="1">
                <a:solidFill>
                  <a:schemeClr val="accent1"/>
                </a:solidFill>
              </a:rPr>
              <a:t>Ravussin et al., </a:t>
            </a:r>
            <a:r>
              <a:rPr lang="en-US" b="1" i="1">
                <a:solidFill>
                  <a:schemeClr val="accent1"/>
                </a:solidFill>
              </a:rPr>
              <a:t>Diabetes Care</a:t>
            </a:r>
            <a:r>
              <a:rPr lang="en-US" b="1">
                <a:solidFill>
                  <a:schemeClr val="accent1"/>
                </a:solidFill>
              </a:rPr>
              <a:t>, 1994</a:t>
            </a:r>
          </a:p>
        </p:txBody>
      </p:sp>
      <p:sp>
        <p:nvSpPr>
          <p:cNvPr id="25606" name="Rectangle 6"/>
          <p:cNvSpPr>
            <a:spLocks noGrp="1" noChangeArrowheads="1"/>
          </p:cNvSpPr>
          <p:nvPr>
            <p:ph type="title" idx="4294967295"/>
          </p:nvPr>
        </p:nvSpPr>
        <p:spPr/>
        <p:txBody>
          <a:bodyPr rtlCol="0">
            <a:normAutofit fontScale="90000"/>
          </a:bodyPr>
          <a:lstStyle/>
          <a:p>
            <a:pPr eaLnBrk="1" fontAlgn="auto" hangingPunct="1">
              <a:spcAft>
                <a:spcPts val="0"/>
              </a:spcAft>
              <a:defRPr/>
            </a:pPr>
            <a:r>
              <a:rPr lang="en-US" dirty="0" smtClean="0">
                <a:solidFill>
                  <a:srgbClr val="FFC000"/>
                </a:solidFill>
              </a:rPr>
              <a:t>Pima Indian Women Living in Mexico and Arizona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76200"/>
            <a:ext cx="8229600" cy="1143000"/>
          </a:xfrm>
        </p:spPr>
        <p:txBody>
          <a:bodyPr/>
          <a:lstStyle/>
          <a:p>
            <a:r>
              <a:rPr lang="en-US" smtClean="0">
                <a:solidFill>
                  <a:srgbClr val="FFC000"/>
                </a:solidFill>
              </a:rPr>
              <a:t>Hormone Activity</a:t>
            </a:r>
          </a:p>
        </p:txBody>
      </p:sp>
      <p:sp>
        <p:nvSpPr>
          <p:cNvPr id="56322" name="Content Placeholder 2"/>
          <p:cNvSpPr>
            <a:spLocks noGrp="1"/>
          </p:cNvSpPr>
          <p:nvPr>
            <p:ph idx="1"/>
          </p:nvPr>
        </p:nvSpPr>
        <p:spPr>
          <a:xfrm>
            <a:off x="457200" y="990600"/>
            <a:ext cx="8229600" cy="4525963"/>
          </a:xfrm>
        </p:spPr>
        <p:txBody>
          <a:bodyPr/>
          <a:lstStyle/>
          <a:p>
            <a:pPr eaLnBrk="1" hangingPunct="1">
              <a:spcBef>
                <a:spcPct val="0"/>
              </a:spcBef>
              <a:buFont typeface="Arial" charset="0"/>
              <a:buNone/>
            </a:pPr>
            <a:endParaRPr lang="en-US" sz="2800" smtClean="0"/>
          </a:p>
          <a:p>
            <a:pPr eaLnBrk="1" hangingPunct="1">
              <a:spcBef>
                <a:spcPct val="0"/>
              </a:spcBef>
            </a:pPr>
            <a:r>
              <a:rPr lang="en-US" sz="2800" smtClean="0"/>
              <a:t>Leptin,  secreted primarily from adipose, signals to the brain that the body has had enough to eat, or satiety. Obese people have an unusually high circulating concentration of leptin and are thought to be resistant to the its effects </a:t>
            </a:r>
          </a:p>
          <a:p>
            <a:pPr eaLnBrk="1" hangingPunct="1">
              <a:spcBef>
                <a:spcPct val="0"/>
              </a:spcBef>
              <a:buFont typeface="Arial" charset="0"/>
              <a:buNone/>
            </a:pPr>
            <a:endParaRPr lang="en-US" sz="2800" smtClean="0"/>
          </a:p>
          <a:p>
            <a:pPr eaLnBrk="1" hangingPunct="1">
              <a:spcBef>
                <a:spcPct val="0"/>
              </a:spcBef>
            </a:pPr>
            <a:r>
              <a:rPr lang="en-US" sz="2800" smtClean="0"/>
              <a:t>Levels of adiponectin, also secreted from adipose,</a:t>
            </a:r>
          </a:p>
          <a:p>
            <a:pPr eaLnBrk="1" hangingPunct="1">
              <a:spcBef>
                <a:spcPct val="0"/>
              </a:spcBef>
              <a:buFont typeface="Arial" charset="0"/>
              <a:buNone/>
            </a:pPr>
            <a:r>
              <a:rPr lang="en-US" sz="2800" smtClean="0"/>
              <a:t>	are inversely correlated with body fat percentage </a:t>
            </a:r>
          </a:p>
          <a:p>
            <a:pPr eaLnBrk="1" hangingPunct="1">
              <a:spcBef>
                <a:spcPct val="0"/>
              </a:spcBef>
            </a:pPr>
            <a:endParaRPr lang="en-US" sz="2800" smtClean="0"/>
          </a:p>
          <a:p>
            <a:pPr eaLnBrk="1" hangingPunct="1">
              <a:spcBef>
                <a:spcPct val="0"/>
              </a:spcBef>
            </a:pPr>
            <a:r>
              <a:rPr lang="en-US" sz="2800" smtClean="0"/>
              <a:t>Ghrelin, secreted from the stomach and the pancreas, has emerged the first circulating hunger hormone</a:t>
            </a:r>
          </a:p>
          <a:p>
            <a:pPr eaLnBrk="1" hangingPunct="1">
              <a:spcBef>
                <a:spcPct val="0"/>
              </a:spcBef>
            </a:pPr>
            <a:endParaRPr lang="en-US" sz="2800" smtClean="0"/>
          </a:p>
          <a:p>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7200" y="0"/>
            <a:ext cx="8229600" cy="838200"/>
          </a:xfrm>
        </p:spPr>
        <p:txBody>
          <a:bodyPr/>
          <a:lstStyle/>
          <a:p>
            <a:pPr eaLnBrk="1" hangingPunct="1"/>
            <a:r>
              <a:rPr lang="en-US" smtClean="0">
                <a:solidFill>
                  <a:srgbClr val="FFC000"/>
                </a:solidFill>
              </a:rPr>
              <a:t>Etiology</a:t>
            </a:r>
            <a:r>
              <a:rPr lang="en-US" smtClean="0"/>
              <a:t>.</a:t>
            </a:r>
          </a:p>
        </p:txBody>
      </p:sp>
      <p:sp>
        <p:nvSpPr>
          <p:cNvPr id="26627" name="Rectangle 3"/>
          <p:cNvSpPr>
            <a:spLocks noGrp="1" noChangeArrowheads="1"/>
          </p:cNvSpPr>
          <p:nvPr>
            <p:ph type="body" idx="1"/>
          </p:nvPr>
        </p:nvSpPr>
        <p:spPr>
          <a:xfrm>
            <a:off x="457200" y="1066800"/>
            <a:ext cx="8229600" cy="5135563"/>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Most obesity is due to exogenous causes</a:t>
            </a:r>
          </a:p>
          <a:p>
            <a:pPr eaLnBrk="1" fontAlgn="auto" hangingPunct="1">
              <a:spcAft>
                <a:spcPts val="0"/>
              </a:spcAft>
              <a:buFont typeface="Arial" pitchFamily="34" charset="0"/>
              <a:buChar char="•"/>
              <a:defRPr/>
            </a:pPr>
            <a:r>
              <a:rPr lang="en-US" dirty="0" smtClean="0"/>
              <a:t>Social influences include lower of education and poverty</a:t>
            </a:r>
          </a:p>
          <a:p>
            <a:pPr eaLnBrk="1" fontAlgn="auto" hangingPunct="1">
              <a:spcAft>
                <a:spcPts val="0"/>
              </a:spcAft>
              <a:buFont typeface="Arial" pitchFamily="34" charset="0"/>
              <a:buChar char="•"/>
              <a:defRPr/>
            </a:pPr>
            <a:r>
              <a:rPr lang="en-US" dirty="0" smtClean="0"/>
              <a:t>Genetics do influence susceptibility</a:t>
            </a:r>
          </a:p>
          <a:p>
            <a:pPr lvl="1" indent="-342900" eaLnBrk="1" fontAlgn="auto" hangingPunct="1">
              <a:spcAft>
                <a:spcPts val="0"/>
              </a:spcAft>
              <a:buFont typeface="Arial" pitchFamily="34" charset="0"/>
              <a:buChar char="–"/>
              <a:defRPr/>
            </a:pPr>
            <a:r>
              <a:rPr lang="en-US" dirty="0" smtClean="0"/>
              <a:t>Thrifty Gene Hypothesis: famines common millions of years ago and selected for thrifty genes, genes that enable individuals to store fat </a:t>
            </a:r>
          </a:p>
          <a:p>
            <a:pPr lvl="1" indent="-342900" eaLnBrk="1" fontAlgn="auto" hangingPunct="1">
              <a:spcAft>
                <a:spcPts val="0"/>
              </a:spcAft>
              <a:buFont typeface="Arial" pitchFamily="34" charset="0"/>
              <a:buChar char="–"/>
              <a:defRPr/>
            </a:pPr>
            <a:r>
              <a:rPr lang="en-US" dirty="0" smtClean="0"/>
              <a:t>Drifty Gene Hypothesis: release of our ancestors from predation 2 million yrs ago allowing the genes regulating the upper limit of body weight to randomly drift</a:t>
            </a:r>
          </a:p>
          <a:p>
            <a:pPr lvl="1" indent="-342900" eaLnBrk="1" fontAlgn="auto" hangingPunct="1">
              <a:spcAft>
                <a:spcPts val="0"/>
              </a:spcAft>
              <a:buFont typeface="Arial" pitchFamily="34" charset="0"/>
              <a:buChar char="–"/>
              <a:defRPr/>
            </a:pPr>
            <a:r>
              <a:rPr lang="en-US" dirty="0" smtClean="0"/>
              <a:t>Set Point Theory : Thermostat for body fat in everyone that keeps weight fairly constant and explains why obesity is a chronic refractory condition</a:t>
            </a:r>
          </a:p>
          <a:p>
            <a:pPr eaLnBrk="1" fontAlgn="auto" hangingPunct="1">
              <a:spcAft>
                <a:spcPts val="0"/>
              </a:spcAft>
              <a:buFont typeface="Arial" pitchFamily="34" charset="0"/>
              <a:buChar char="•"/>
              <a:defRPr/>
            </a:pPr>
            <a:r>
              <a:rPr lang="en-US" dirty="0" smtClean="0"/>
              <a:t>Hormonal conditions</a:t>
            </a:r>
          </a:p>
          <a:p>
            <a:pPr eaLnBrk="1" fontAlgn="auto" hangingPunct="1">
              <a:spcAft>
                <a:spcPts val="0"/>
              </a:spcAft>
              <a:buFont typeface="Arial" pitchFamily="34" charset="0"/>
              <a:buChar char="•"/>
              <a:defRPr/>
            </a:pPr>
            <a:r>
              <a:rPr lang="en-US" dirty="0" smtClean="0"/>
              <a:t>Syndromes </a:t>
            </a:r>
          </a:p>
          <a:p>
            <a:pPr lvl="1" eaLnBrk="1" fontAlgn="auto" hangingPunct="1">
              <a:spcAft>
                <a:spcPts val="0"/>
              </a:spcAft>
              <a:buFont typeface="Arial" pitchFamily="34" charset="0"/>
              <a:buChar char="–"/>
              <a:defRPr/>
            </a:pPr>
            <a:endParaRPr lang="en-US" dirty="0" smtClean="0"/>
          </a:p>
        </p:txBody>
      </p:sp>
      <p:pic>
        <p:nvPicPr>
          <p:cNvPr id="58371" name="Picture 4" descr="evolution_obesity_picture"/>
          <p:cNvPicPr>
            <a:picLocks noChangeAspect="1" noChangeArrowheads="1"/>
          </p:cNvPicPr>
          <p:nvPr/>
        </p:nvPicPr>
        <p:blipFill>
          <a:blip r:embed="rId3" cstate="print"/>
          <a:srcRect/>
          <a:stretch>
            <a:fillRect/>
          </a:stretch>
        </p:blipFill>
        <p:spPr bwMode="auto">
          <a:xfrm>
            <a:off x="4648200" y="5029200"/>
            <a:ext cx="4114800" cy="165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p:cNvSpPr>
            <a:spLocks noGrp="1"/>
          </p:cNvSpPr>
          <p:nvPr>
            <p:ph idx="1"/>
          </p:nvPr>
        </p:nvSpPr>
        <p:spPr>
          <a:xfrm>
            <a:off x="457200" y="1524000"/>
            <a:ext cx="8229600" cy="5486400"/>
          </a:xfrm>
        </p:spPr>
        <p:txBody>
          <a:bodyPr/>
          <a:lstStyle/>
          <a:p>
            <a:pPr eaLnBrk="1" hangingPunct="1">
              <a:lnSpc>
                <a:spcPct val="90000"/>
              </a:lnSpc>
            </a:pPr>
            <a:r>
              <a:rPr lang="en-US" sz="3000" smtClean="0"/>
              <a:t>Environmental  risks</a:t>
            </a:r>
          </a:p>
          <a:p>
            <a:pPr eaLnBrk="1" hangingPunct="1">
              <a:lnSpc>
                <a:spcPct val="90000"/>
              </a:lnSpc>
            </a:pPr>
            <a:r>
              <a:rPr lang="en-US" sz="3000" smtClean="0"/>
              <a:t>Consumption of calorie-dense snacks, nutritionally replete foods</a:t>
            </a:r>
          </a:p>
          <a:p>
            <a:pPr eaLnBrk="1" hangingPunct="1">
              <a:lnSpc>
                <a:spcPct val="90000"/>
              </a:lnSpc>
            </a:pPr>
            <a:r>
              <a:rPr lang="en-US" sz="3000" smtClean="0"/>
              <a:t>Increase in juice/soda consumption</a:t>
            </a:r>
          </a:p>
          <a:p>
            <a:pPr eaLnBrk="1" hangingPunct="1">
              <a:lnSpc>
                <a:spcPct val="90000"/>
              </a:lnSpc>
            </a:pPr>
            <a:r>
              <a:rPr lang="en-US" sz="3000" smtClean="0"/>
              <a:t>Increase in portion size</a:t>
            </a:r>
          </a:p>
          <a:p>
            <a:pPr eaLnBrk="1" hangingPunct="1">
              <a:lnSpc>
                <a:spcPct val="90000"/>
              </a:lnSpc>
            </a:pPr>
            <a:r>
              <a:rPr lang="en-US" sz="3000" smtClean="0"/>
              <a:t>Increase in sedentary behaviors</a:t>
            </a:r>
          </a:p>
          <a:p>
            <a:pPr lvl="1" eaLnBrk="1" hangingPunct="1">
              <a:lnSpc>
                <a:spcPct val="90000"/>
              </a:lnSpc>
            </a:pPr>
            <a:r>
              <a:rPr lang="en-US" sz="2600" smtClean="0"/>
              <a:t>TV, video games, computers</a:t>
            </a:r>
          </a:p>
          <a:p>
            <a:pPr eaLnBrk="1" hangingPunct="1">
              <a:lnSpc>
                <a:spcPct val="90000"/>
              </a:lnSpc>
            </a:pPr>
            <a:r>
              <a:rPr lang="en-US" sz="3000" smtClean="0"/>
              <a:t>Decrease in physical activity</a:t>
            </a:r>
          </a:p>
          <a:p>
            <a:pPr eaLnBrk="1" hangingPunct="1">
              <a:lnSpc>
                <a:spcPct val="90000"/>
              </a:lnSpc>
            </a:pPr>
            <a:r>
              <a:rPr lang="en-US" sz="3000" smtClean="0"/>
              <a:t>Poverty</a:t>
            </a:r>
          </a:p>
          <a:p>
            <a:pPr lvl="1" eaLnBrk="1" hangingPunct="1">
              <a:lnSpc>
                <a:spcPct val="90000"/>
              </a:lnSpc>
            </a:pPr>
            <a:r>
              <a:rPr lang="en-US" sz="2400" smtClean="0"/>
              <a:t>In countries that are in economic transition obesity is more prevalent in affluent families</a:t>
            </a:r>
          </a:p>
          <a:p>
            <a:pPr eaLnBrk="1" hangingPunct="1">
              <a:lnSpc>
                <a:spcPct val="90000"/>
              </a:lnSpc>
              <a:buFont typeface="Arial" charset="0"/>
              <a:buNone/>
            </a:pPr>
            <a:endParaRPr lang="en-US" sz="3000" smtClean="0"/>
          </a:p>
        </p:txBody>
      </p:sp>
      <p:sp>
        <p:nvSpPr>
          <p:cNvPr id="60418" name="Title 3"/>
          <p:cNvSpPr>
            <a:spLocks noGrp="1"/>
          </p:cNvSpPr>
          <p:nvPr>
            <p:ph type="title"/>
          </p:nvPr>
        </p:nvSpPr>
        <p:spPr>
          <a:xfrm>
            <a:off x="457200" y="152400"/>
            <a:ext cx="8229600" cy="1143000"/>
          </a:xfrm>
        </p:spPr>
        <p:txBody>
          <a:bodyPr/>
          <a:lstStyle/>
          <a:p>
            <a:pPr eaLnBrk="1" hangingPunct="1"/>
            <a:r>
              <a:rPr lang="en-US" sz="4000" smtClean="0">
                <a:solidFill>
                  <a:srgbClr val="FFC000"/>
                </a:solidFill>
              </a:rPr>
              <a:t>Exogenous Causes: </a:t>
            </a:r>
            <a:br>
              <a:rPr lang="en-US" sz="4000" smtClean="0">
                <a:solidFill>
                  <a:srgbClr val="FFC000"/>
                </a:solidFill>
              </a:rPr>
            </a:br>
            <a:r>
              <a:rPr lang="en-US" sz="4000" smtClean="0">
                <a:solidFill>
                  <a:srgbClr val="FFC000"/>
                </a:solidFill>
              </a:rPr>
              <a:t>Obesogenic Environment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919163" y="-76200"/>
            <a:ext cx="7162800" cy="1143000"/>
          </a:xfrm>
        </p:spPr>
        <p:txBody>
          <a:bodyPr/>
          <a:lstStyle/>
          <a:p>
            <a:pPr eaLnBrk="1" hangingPunct="1"/>
            <a:r>
              <a:rPr lang="en-US" smtClean="0">
                <a:solidFill>
                  <a:srgbClr val="FFC000"/>
                </a:solidFill>
              </a:rPr>
              <a:t>Excess Risk in the Environment</a:t>
            </a:r>
          </a:p>
        </p:txBody>
      </p:sp>
      <p:sp>
        <p:nvSpPr>
          <p:cNvPr id="62466" name="Rectangle 3"/>
          <p:cNvSpPr>
            <a:spLocks noGrp="1" noChangeArrowheads="1"/>
          </p:cNvSpPr>
          <p:nvPr>
            <p:ph type="body" sz="half" idx="1"/>
          </p:nvPr>
        </p:nvSpPr>
        <p:spPr>
          <a:xfrm>
            <a:off x="990600" y="1143000"/>
            <a:ext cx="3509963" cy="4953000"/>
          </a:xfrm>
        </p:spPr>
        <p:txBody>
          <a:bodyPr/>
          <a:lstStyle/>
          <a:p>
            <a:pPr eaLnBrk="1" hangingPunct="1">
              <a:lnSpc>
                <a:spcPct val="80000"/>
              </a:lnSpc>
            </a:pPr>
            <a:r>
              <a:rPr lang="en-US" sz="2800" smtClean="0"/>
              <a:t>Advertising</a:t>
            </a:r>
          </a:p>
          <a:p>
            <a:pPr eaLnBrk="1" hangingPunct="1">
              <a:lnSpc>
                <a:spcPct val="80000"/>
              </a:lnSpc>
            </a:pPr>
            <a:r>
              <a:rPr lang="en-US" sz="2800" smtClean="0"/>
              <a:t>Fast food </a:t>
            </a:r>
          </a:p>
          <a:p>
            <a:pPr lvl="1" eaLnBrk="1" hangingPunct="1">
              <a:lnSpc>
                <a:spcPct val="80000"/>
              </a:lnSpc>
            </a:pPr>
            <a:r>
              <a:rPr lang="en-US" sz="2400" smtClean="0"/>
              <a:t>170,000 fast food restaurants and 3 million soft drink vending machines across the country</a:t>
            </a:r>
          </a:p>
          <a:p>
            <a:pPr eaLnBrk="1" hangingPunct="1">
              <a:lnSpc>
                <a:spcPct val="80000"/>
              </a:lnSpc>
            </a:pPr>
            <a:r>
              <a:rPr lang="en-US" sz="2800" smtClean="0"/>
              <a:t>Lack of big supermarkets</a:t>
            </a:r>
          </a:p>
          <a:p>
            <a:pPr eaLnBrk="1" hangingPunct="1">
              <a:lnSpc>
                <a:spcPct val="80000"/>
              </a:lnSpc>
            </a:pPr>
            <a:r>
              <a:rPr lang="en-US" sz="2800" smtClean="0"/>
              <a:t>Unhealthy food in home</a:t>
            </a:r>
          </a:p>
          <a:p>
            <a:pPr eaLnBrk="1" hangingPunct="1">
              <a:lnSpc>
                <a:spcPct val="80000"/>
              </a:lnSpc>
            </a:pPr>
            <a:r>
              <a:rPr lang="en-US" sz="2800" smtClean="0"/>
              <a:t>Lack of place to exercise</a:t>
            </a:r>
          </a:p>
          <a:p>
            <a:pPr eaLnBrk="1" hangingPunct="1">
              <a:lnSpc>
                <a:spcPct val="80000"/>
              </a:lnSpc>
            </a:pPr>
            <a:r>
              <a:rPr lang="en-US" sz="2800" smtClean="0"/>
              <a:t>Unsafe neighborhoods</a:t>
            </a:r>
          </a:p>
          <a:p>
            <a:pPr eaLnBrk="1" hangingPunct="1">
              <a:lnSpc>
                <a:spcPct val="70000"/>
              </a:lnSpc>
            </a:pPr>
            <a:endParaRPr lang="en-US" sz="2000" smtClean="0"/>
          </a:p>
        </p:txBody>
      </p:sp>
      <p:pic>
        <p:nvPicPr>
          <p:cNvPr id="62467" name="Picture 4" descr="obesityphoto-badfood"/>
          <p:cNvPicPr>
            <a:picLocks noGrp="1" noChangeAspect="1" noChangeArrowheads="1"/>
          </p:cNvPicPr>
          <p:nvPr>
            <p:ph sz="quarter" idx="2"/>
          </p:nvPr>
        </p:nvPicPr>
        <p:blipFill>
          <a:blip r:embed="rId3" cstate="print"/>
          <a:srcRect/>
          <a:stretch>
            <a:fillRect/>
          </a:stretch>
        </p:blipFill>
        <p:spPr>
          <a:xfrm>
            <a:off x="4648200" y="1219200"/>
            <a:ext cx="3248025" cy="2746375"/>
          </a:xfrm>
        </p:spPr>
      </p:pic>
      <p:pic>
        <p:nvPicPr>
          <p:cNvPr id="62468" name="Picture 5" descr="obesity2"/>
          <p:cNvPicPr>
            <a:picLocks noGrp="1" noChangeAspect="1" noChangeArrowheads="1"/>
          </p:cNvPicPr>
          <p:nvPr>
            <p:ph sz="quarter" idx="3"/>
          </p:nvPr>
        </p:nvPicPr>
        <p:blipFill>
          <a:blip r:embed="rId4" cstate="print"/>
          <a:srcRect/>
          <a:stretch>
            <a:fillRect/>
          </a:stretch>
        </p:blipFill>
        <p:spPr>
          <a:xfrm>
            <a:off x="5791200" y="3657600"/>
            <a:ext cx="2636838" cy="27432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990600" y="76200"/>
            <a:ext cx="7162800" cy="1447800"/>
          </a:xfrm>
        </p:spPr>
        <p:txBody>
          <a:bodyPr/>
          <a:lstStyle/>
          <a:p>
            <a:pPr eaLnBrk="1" hangingPunct="1"/>
            <a:r>
              <a:rPr lang="en-US" smtClean="0"/>
              <a:t> </a:t>
            </a:r>
            <a:r>
              <a:rPr lang="en-US" smtClean="0">
                <a:solidFill>
                  <a:srgbClr val="FFC000"/>
                </a:solidFill>
              </a:rPr>
              <a:t>Lifestyle Changes</a:t>
            </a:r>
          </a:p>
        </p:txBody>
      </p:sp>
      <p:sp>
        <p:nvSpPr>
          <p:cNvPr id="32771" name="Rectangle 3"/>
          <p:cNvSpPr>
            <a:spLocks noGrp="1" noChangeArrowheads="1"/>
          </p:cNvSpPr>
          <p:nvPr>
            <p:ph type="body" idx="1"/>
          </p:nvPr>
        </p:nvSpPr>
        <p:spPr>
          <a:xfrm>
            <a:off x="762000" y="1524000"/>
            <a:ext cx="7391400" cy="4572000"/>
          </a:xfrm>
        </p:spPr>
        <p:txBody>
          <a:bodyPr rtlCol="0">
            <a:normAutofit fontScale="92500" lnSpcReduction="10000"/>
          </a:bodyPr>
          <a:lstStyle/>
          <a:p>
            <a:pPr eaLnBrk="1" fontAlgn="auto" hangingPunct="1">
              <a:spcAft>
                <a:spcPts val="0"/>
              </a:spcAft>
              <a:buFontTx/>
              <a:buNone/>
              <a:defRPr/>
            </a:pPr>
            <a:r>
              <a:rPr lang="en-US" dirty="0" smtClean="0"/>
              <a:t>Dietary</a:t>
            </a:r>
          </a:p>
          <a:p>
            <a:pPr eaLnBrk="1" fontAlgn="auto" hangingPunct="1">
              <a:spcAft>
                <a:spcPts val="0"/>
              </a:spcAft>
              <a:buFont typeface="Arial" pitchFamily="34" charset="0"/>
              <a:buChar char="•"/>
              <a:defRPr/>
            </a:pPr>
            <a:r>
              <a:rPr lang="en-US" dirty="0" smtClean="0"/>
              <a:t>High fat foods:</a:t>
            </a:r>
          </a:p>
          <a:p>
            <a:pPr eaLnBrk="1" fontAlgn="auto" hangingPunct="1">
              <a:spcAft>
                <a:spcPts val="0"/>
              </a:spcAft>
              <a:buFontTx/>
              <a:buNone/>
              <a:defRPr/>
            </a:pPr>
            <a:r>
              <a:rPr lang="en-US" dirty="0" smtClean="0"/>
              <a:t>	</a:t>
            </a:r>
            <a:r>
              <a:rPr lang="en-US" sz="2800" dirty="0" smtClean="0"/>
              <a:t>Take out</a:t>
            </a:r>
          </a:p>
          <a:p>
            <a:pPr eaLnBrk="1" fontAlgn="auto" hangingPunct="1">
              <a:spcAft>
                <a:spcPts val="0"/>
              </a:spcAft>
              <a:buFontTx/>
              <a:buNone/>
              <a:defRPr/>
            </a:pPr>
            <a:r>
              <a:rPr lang="en-US" sz="2800" dirty="0" smtClean="0"/>
              <a:t>	Fast foods</a:t>
            </a:r>
          </a:p>
          <a:p>
            <a:pPr eaLnBrk="1" fontAlgn="auto" hangingPunct="1">
              <a:spcAft>
                <a:spcPts val="0"/>
              </a:spcAft>
              <a:buFontTx/>
              <a:buNone/>
              <a:defRPr/>
            </a:pPr>
            <a:r>
              <a:rPr lang="en-US" sz="2800" dirty="0" smtClean="0"/>
              <a:t>	High fat snacks</a:t>
            </a:r>
          </a:p>
          <a:p>
            <a:pPr eaLnBrk="1" fontAlgn="auto" hangingPunct="1">
              <a:spcAft>
                <a:spcPts val="0"/>
              </a:spcAft>
              <a:buFont typeface="Arial" pitchFamily="34" charset="0"/>
              <a:buChar char="•"/>
              <a:defRPr/>
            </a:pPr>
            <a:endParaRPr lang="en-US" sz="2000" dirty="0" smtClean="0"/>
          </a:p>
          <a:p>
            <a:pPr eaLnBrk="1" fontAlgn="auto" hangingPunct="1">
              <a:spcAft>
                <a:spcPts val="0"/>
              </a:spcAft>
              <a:buFontTx/>
              <a:buNone/>
              <a:defRPr/>
            </a:pPr>
            <a:endParaRPr lang="en-US" sz="2000" dirty="0" smtClean="0"/>
          </a:p>
          <a:p>
            <a:pPr eaLnBrk="1" fontAlgn="auto" hangingPunct="1">
              <a:spcAft>
                <a:spcPts val="0"/>
              </a:spcAft>
              <a:buFont typeface="Arial" pitchFamily="34" charset="0"/>
              <a:buChar char="•"/>
              <a:defRPr/>
            </a:pPr>
            <a:r>
              <a:rPr lang="en-US" dirty="0" smtClean="0"/>
              <a:t>“Super-Sized” portions</a:t>
            </a:r>
          </a:p>
          <a:p>
            <a:pPr lvl="1" eaLnBrk="1" fontAlgn="auto" hangingPunct="1">
              <a:spcAft>
                <a:spcPts val="0"/>
              </a:spcAft>
              <a:buFont typeface="Arial" pitchFamily="34" charset="0"/>
              <a:buChar char="–"/>
              <a:defRPr/>
            </a:pPr>
            <a:r>
              <a:rPr lang="en-US" dirty="0" smtClean="0"/>
              <a:t>Small size fries 220 cal</a:t>
            </a:r>
          </a:p>
          <a:p>
            <a:pPr lvl="1" eaLnBrk="1" fontAlgn="auto" hangingPunct="1">
              <a:spcAft>
                <a:spcPts val="0"/>
              </a:spcAft>
              <a:buFont typeface="Arial" pitchFamily="34" charset="0"/>
              <a:buChar char="–"/>
              <a:defRPr/>
            </a:pPr>
            <a:r>
              <a:rPr lang="en-US" dirty="0" smtClean="0"/>
              <a:t>Super size fries 620 cal</a:t>
            </a:r>
          </a:p>
          <a:p>
            <a:pPr eaLnBrk="1" fontAlgn="auto" hangingPunct="1">
              <a:spcAft>
                <a:spcPts val="0"/>
              </a:spcAft>
              <a:buFont typeface="Arial" pitchFamily="34" charset="0"/>
              <a:buChar char="•"/>
              <a:defRPr/>
            </a:pPr>
            <a:endParaRPr lang="en-US" dirty="0" smtClean="0"/>
          </a:p>
        </p:txBody>
      </p:sp>
      <p:pic>
        <p:nvPicPr>
          <p:cNvPr id="64515" name="Picture 5" descr="supersize america"/>
          <p:cNvPicPr>
            <a:picLocks noChangeAspect="1" noChangeArrowheads="1"/>
          </p:cNvPicPr>
          <p:nvPr/>
        </p:nvPicPr>
        <p:blipFill>
          <a:blip r:embed="rId3" cstate="print"/>
          <a:srcRect t="5475" b="17871"/>
          <a:stretch>
            <a:fillRect/>
          </a:stretch>
        </p:blipFill>
        <p:spPr bwMode="auto">
          <a:xfrm>
            <a:off x="4724400" y="1524000"/>
            <a:ext cx="2874963" cy="2971800"/>
          </a:xfrm>
          <a:prstGeom prst="rect">
            <a:avLst/>
          </a:prstGeom>
          <a:noFill/>
          <a:ln w="9525">
            <a:noFill/>
            <a:miter lim="800000"/>
            <a:headEnd/>
            <a:tailEnd/>
          </a:ln>
        </p:spPr>
      </p:pic>
      <p:pic>
        <p:nvPicPr>
          <p:cNvPr id="64516" name="Picture 6" descr="butterfinger"/>
          <p:cNvPicPr>
            <a:picLocks noChangeAspect="1" noChangeArrowheads="1"/>
          </p:cNvPicPr>
          <p:nvPr/>
        </p:nvPicPr>
        <p:blipFill>
          <a:blip r:embed="rId4" cstate="print"/>
          <a:srcRect/>
          <a:stretch>
            <a:fillRect/>
          </a:stretch>
        </p:blipFill>
        <p:spPr bwMode="auto">
          <a:xfrm>
            <a:off x="5410200" y="4648200"/>
            <a:ext cx="3187700" cy="200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mtClean="0">
                <a:solidFill>
                  <a:srgbClr val="FFC000"/>
                </a:solidFill>
              </a:rPr>
              <a:t>The Burger Has Gotten Bigger!</a:t>
            </a:r>
          </a:p>
        </p:txBody>
      </p:sp>
      <p:sp>
        <p:nvSpPr>
          <p:cNvPr id="66562" name="Rectangle 3"/>
          <p:cNvSpPr>
            <a:spLocks noGrp="1" noChangeArrowheads="1"/>
          </p:cNvSpPr>
          <p:nvPr>
            <p:ph type="body" sz="half" idx="1"/>
          </p:nvPr>
        </p:nvSpPr>
        <p:spPr>
          <a:xfrm>
            <a:off x="423863" y="1524000"/>
            <a:ext cx="6705600" cy="4267200"/>
          </a:xfrm>
        </p:spPr>
        <p:txBody>
          <a:bodyPr/>
          <a:lstStyle/>
          <a:p>
            <a:pPr eaLnBrk="1" hangingPunct="1">
              <a:buFontTx/>
              <a:buNone/>
            </a:pPr>
            <a:endParaRPr lang="en-US" sz="2600" smtClean="0"/>
          </a:p>
          <a:p>
            <a:pPr marL="457200" lvl="1" indent="0" eaLnBrk="1" hangingPunct="1"/>
            <a:r>
              <a:rPr lang="en-US" smtClean="0"/>
              <a:t>Example: the Burger King Hamburger</a:t>
            </a:r>
          </a:p>
          <a:p>
            <a:pPr lvl="2" eaLnBrk="1" hangingPunct="1"/>
            <a:r>
              <a:rPr lang="en-US" sz="2800" smtClean="0"/>
              <a:t>1954 Hamburger	              3.9 oz</a:t>
            </a:r>
          </a:p>
          <a:p>
            <a:pPr lvl="2" eaLnBrk="1" hangingPunct="1"/>
            <a:r>
              <a:rPr lang="en-US" sz="2800" smtClean="0"/>
              <a:t>2002 Hamburger	              4.4 oz</a:t>
            </a:r>
          </a:p>
          <a:p>
            <a:pPr lvl="2" eaLnBrk="1" hangingPunct="1"/>
            <a:r>
              <a:rPr lang="en-US" sz="2800" smtClean="0"/>
              <a:t>2002 Whopper Jr	              6.0 oz</a:t>
            </a:r>
          </a:p>
          <a:p>
            <a:pPr lvl="2" eaLnBrk="1" hangingPunct="1"/>
            <a:r>
              <a:rPr lang="en-US" sz="2800" smtClean="0"/>
              <a:t>2002 Whopper		   9.9 oz</a:t>
            </a:r>
          </a:p>
          <a:p>
            <a:pPr lvl="2" eaLnBrk="1" hangingPunct="1"/>
            <a:r>
              <a:rPr lang="en-US" sz="2800" smtClean="0"/>
              <a:t>2002 Double Whopper    12.6oz</a:t>
            </a:r>
          </a:p>
        </p:txBody>
      </p:sp>
      <p:pic>
        <p:nvPicPr>
          <p:cNvPr id="66563" name="Picture 4" descr="image559522l"/>
          <p:cNvPicPr>
            <a:picLocks noGrp="1" noChangeAspect="1" noChangeArrowheads="1"/>
          </p:cNvPicPr>
          <p:nvPr>
            <p:ph sz="half" idx="2"/>
          </p:nvPr>
        </p:nvPicPr>
        <p:blipFill>
          <a:blip r:embed="rId3" cstate="print"/>
          <a:srcRect/>
          <a:stretch>
            <a:fillRect/>
          </a:stretch>
        </p:blipFill>
        <p:spPr>
          <a:xfrm>
            <a:off x="6324600" y="4724400"/>
            <a:ext cx="2657475" cy="199072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Coke"/>
          <p:cNvPicPr>
            <a:picLocks noChangeAspect="1" noChangeArrowheads="1"/>
          </p:cNvPicPr>
          <p:nvPr/>
        </p:nvPicPr>
        <p:blipFill>
          <a:blip r:embed="rId3" cstate="print"/>
          <a:srcRect/>
          <a:stretch>
            <a:fillRect/>
          </a:stretch>
        </p:blipFill>
        <p:spPr bwMode="auto">
          <a:xfrm>
            <a:off x="5410200" y="1066800"/>
            <a:ext cx="3408363" cy="5257800"/>
          </a:xfrm>
          <a:prstGeom prst="rect">
            <a:avLst/>
          </a:prstGeom>
          <a:noFill/>
          <a:ln w="9525">
            <a:noFill/>
            <a:miter lim="800000"/>
            <a:headEnd/>
            <a:tailEnd/>
          </a:ln>
        </p:spPr>
      </p:pic>
      <p:sp>
        <p:nvSpPr>
          <p:cNvPr id="68610" name="Rectangle 3"/>
          <p:cNvSpPr>
            <a:spLocks noGrp="1" noChangeArrowheads="1"/>
          </p:cNvSpPr>
          <p:nvPr>
            <p:ph type="title"/>
          </p:nvPr>
        </p:nvSpPr>
        <p:spPr>
          <a:xfrm>
            <a:off x="990600" y="-381000"/>
            <a:ext cx="7162800" cy="1600200"/>
          </a:xfrm>
        </p:spPr>
        <p:txBody>
          <a:bodyPr/>
          <a:lstStyle/>
          <a:p>
            <a:pPr eaLnBrk="1" hangingPunct="1"/>
            <a:r>
              <a:rPr lang="en-US" smtClean="0">
                <a:solidFill>
                  <a:srgbClr val="FFC000"/>
                </a:solidFill>
              </a:rPr>
              <a:t>Lifestyle Changes</a:t>
            </a:r>
          </a:p>
        </p:txBody>
      </p:sp>
      <p:sp>
        <p:nvSpPr>
          <p:cNvPr id="68611" name="Rectangle 4"/>
          <p:cNvSpPr>
            <a:spLocks noGrp="1" noChangeArrowheads="1"/>
          </p:cNvSpPr>
          <p:nvPr>
            <p:ph type="body" idx="1"/>
          </p:nvPr>
        </p:nvSpPr>
        <p:spPr>
          <a:xfrm>
            <a:off x="304800" y="914400"/>
            <a:ext cx="7848600" cy="5791200"/>
          </a:xfrm>
        </p:spPr>
        <p:txBody>
          <a:bodyPr/>
          <a:lstStyle/>
          <a:p>
            <a:pPr eaLnBrk="1" hangingPunct="1">
              <a:lnSpc>
                <a:spcPct val="60000"/>
              </a:lnSpc>
            </a:pPr>
            <a:r>
              <a:rPr lang="en-US" sz="2800" smtClean="0"/>
              <a:t>Liquid calories</a:t>
            </a:r>
            <a:r>
              <a:rPr lang="en-US" sz="2000" smtClean="0"/>
              <a:t>:</a:t>
            </a:r>
          </a:p>
          <a:p>
            <a:pPr eaLnBrk="1" hangingPunct="1">
              <a:lnSpc>
                <a:spcPct val="60000"/>
              </a:lnSpc>
              <a:buFontTx/>
              <a:buNone/>
            </a:pPr>
            <a:endParaRPr lang="en-US" sz="2400" smtClean="0"/>
          </a:p>
          <a:p>
            <a:pPr lvl="1" eaLnBrk="1" hangingPunct="1">
              <a:lnSpc>
                <a:spcPct val="60000"/>
              </a:lnSpc>
            </a:pPr>
            <a:r>
              <a:rPr lang="en-US" sz="2400" smtClean="0"/>
              <a:t>12 ounces juice, iced tea,</a:t>
            </a:r>
          </a:p>
          <a:p>
            <a:pPr lvl="1" eaLnBrk="1" hangingPunct="1">
              <a:lnSpc>
                <a:spcPct val="60000"/>
              </a:lnSpc>
              <a:buFont typeface="Arial" charset="0"/>
              <a:buNone/>
            </a:pPr>
            <a:r>
              <a:rPr lang="en-US" sz="2400" smtClean="0"/>
              <a:t>	regular soda = ~150 cal</a:t>
            </a:r>
          </a:p>
          <a:p>
            <a:pPr lvl="1" eaLnBrk="1" hangingPunct="1">
              <a:lnSpc>
                <a:spcPct val="60000"/>
              </a:lnSpc>
              <a:buFont typeface="Arial" charset="0"/>
              <a:buNone/>
            </a:pPr>
            <a:endParaRPr lang="en-US" sz="2400" smtClean="0"/>
          </a:p>
          <a:p>
            <a:pPr lvl="1" eaLnBrk="1" hangingPunct="1">
              <a:lnSpc>
                <a:spcPct val="60000"/>
              </a:lnSpc>
            </a:pPr>
            <a:r>
              <a:rPr lang="en-US" sz="2400" smtClean="0"/>
              <a:t>1 serving/day in excess of the </a:t>
            </a:r>
          </a:p>
          <a:p>
            <a:pPr lvl="1" eaLnBrk="1" hangingPunct="1">
              <a:lnSpc>
                <a:spcPct val="60000"/>
              </a:lnSpc>
              <a:buFont typeface="Arial" charset="0"/>
              <a:buNone/>
            </a:pPr>
            <a:r>
              <a:rPr lang="en-US" sz="2400" smtClean="0"/>
              <a:t>	calories  that your body needs</a:t>
            </a:r>
          </a:p>
          <a:p>
            <a:pPr lvl="1" eaLnBrk="1" hangingPunct="1">
              <a:lnSpc>
                <a:spcPct val="60000"/>
              </a:lnSpc>
              <a:buFont typeface="Arial" charset="0"/>
              <a:buNone/>
            </a:pPr>
            <a:r>
              <a:rPr lang="en-US" sz="2400" smtClean="0"/>
              <a:t>     can lead ~15 pounds per year</a:t>
            </a:r>
          </a:p>
          <a:p>
            <a:pPr lvl="1" eaLnBrk="1" hangingPunct="1">
              <a:lnSpc>
                <a:spcPct val="60000"/>
              </a:lnSpc>
              <a:buFont typeface="Arial" charset="0"/>
              <a:buNone/>
            </a:pPr>
            <a:r>
              <a:rPr lang="en-US" sz="2400" smtClean="0"/>
              <a:t>	weight gain</a:t>
            </a:r>
          </a:p>
          <a:p>
            <a:pPr lvl="1" eaLnBrk="1" hangingPunct="1">
              <a:lnSpc>
                <a:spcPct val="60000"/>
              </a:lnSpc>
              <a:buFont typeface="Arial" charset="0"/>
              <a:buNone/>
            </a:pPr>
            <a:endParaRPr lang="en-US" sz="2400" smtClean="0"/>
          </a:p>
          <a:p>
            <a:pPr lvl="1" eaLnBrk="1" hangingPunct="1">
              <a:lnSpc>
                <a:spcPct val="60000"/>
              </a:lnSpc>
            </a:pPr>
            <a:r>
              <a:rPr lang="en-US" sz="2400" smtClean="0"/>
              <a:t>Studies show a 60% increase risk </a:t>
            </a:r>
          </a:p>
          <a:p>
            <a:pPr lvl="1" eaLnBrk="1" hangingPunct="1">
              <a:lnSpc>
                <a:spcPct val="60000"/>
              </a:lnSpc>
              <a:buFont typeface="Arial" charset="0"/>
              <a:buNone/>
            </a:pPr>
            <a:r>
              <a:rPr lang="en-US" sz="2400" smtClean="0"/>
              <a:t>	of development of obesity in </a:t>
            </a:r>
          </a:p>
          <a:p>
            <a:pPr lvl="1" eaLnBrk="1" hangingPunct="1">
              <a:lnSpc>
                <a:spcPct val="60000"/>
              </a:lnSpc>
              <a:buFont typeface="Arial" charset="0"/>
              <a:buNone/>
            </a:pPr>
            <a:r>
              <a:rPr lang="en-US" sz="2400" smtClean="0"/>
              <a:t>	middle school children for every </a:t>
            </a:r>
          </a:p>
          <a:p>
            <a:pPr lvl="1" eaLnBrk="1" hangingPunct="1">
              <a:lnSpc>
                <a:spcPct val="60000"/>
              </a:lnSpc>
              <a:buFont typeface="Arial" charset="0"/>
              <a:buNone/>
            </a:pPr>
            <a:r>
              <a:rPr lang="en-US" sz="2400" smtClean="0"/>
              <a:t>	additional daily serving of sugar </a:t>
            </a:r>
          </a:p>
          <a:p>
            <a:pPr lvl="1" eaLnBrk="1" hangingPunct="1">
              <a:lnSpc>
                <a:spcPct val="60000"/>
              </a:lnSpc>
              <a:buFont typeface="Arial" charset="0"/>
              <a:buNone/>
            </a:pPr>
            <a:r>
              <a:rPr lang="en-US" sz="2400" smtClean="0"/>
              <a:t>	sweetened drinks</a:t>
            </a:r>
          </a:p>
          <a:p>
            <a:pPr lvl="1" eaLnBrk="1" hangingPunct="1">
              <a:lnSpc>
                <a:spcPct val="60000"/>
              </a:lnSpc>
              <a:buFont typeface="Arial" charset="0"/>
              <a:buNone/>
            </a:pPr>
            <a:endParaRPr lang="en-US" sz="900" smtClean="0"/>
          </a:p>
          <a:p>
            <a:pPr lvl="1" eaLnBrk="1" hangingPunct="1">
              <a:lnSpc>
                <a:spcPct val="60000"/>
              </a:lnSpc>
              <a:buFont typeface="Arial" charset="0"/>
              <a:buNone/>
            </a:pPr>
            <a:endParaRPr lang="en-US" sz="1100" smtClean="0"/>
          </a:p>
          <a:p>
            <a:pPr lvl="1" eaLnBrk="1" hangingPunct="1">
              <a:lnSpc>
                <a:spcPct val="60000"/>
              </a:lnSpc>
              <a:buFont typeface="Arial" charset="0"/>
              <a:buNone/>
            </a:pPr>
            <a:r>
              <a:rPr lang="en-US" sz="1100" smtClean="0"/>
              <a:t>			</a:t>
            </a:r>
            <a:r>
              <a:rPr lang="en-US" sz="1400" smtClean="0"/>
              <a:t>Lancet,  2001,  direct association with obesity</a:t>
            </a:r>
          </a:p>
          <a:p>
            <a:pPr lvl="1" eaLnBrk="1" hangingPunct="1">
              <a:lnSpc>
                <a:spcPct val="60000"/>
              </a:lnSpc>
              <a:buFont typeface="Arial" charset="0"/>
              <a:buNone/>
            </a:pPr>
            <a:r>
              <a:rPr lang="en-US" sz="1400" smtClean="0"/>
              <a:t>			Lancet, 2002, childhood obesity</a:t>
            </a:r>
          </a:p>
          <a:p>
            <a:pPr lvl="1" eaLnBrk="1" hangingPunct="1">
              <a:lnSpc>
                <a:spcPct val="60000"/>
              </a:lnSpc>
              <a:buFont typeface="Arial" charset="0"/>
              <a:buNone/>
            </a:pPr>
            <a:r>
              <a:rPr lang="en-US" sz="1400" smtClean="0"/>
              <a:t>			J Ped, 2003</a:t>
            </a:r>
          </a:p>
          <a:p>
            <a:pPr lvl="1" eaLnBrk="1" hangingPunct="1">
              <a:lnSpc>
                <a:spcPct val="60000"/>
              </a:lnSpc>
              <a:buFont typeface="Arial" charset="0"/>
              <a:buNone/>
            </a:pPr>
            <a:r>
              <a:rPr lang="en-US" sz="1400" smtClean="0"/>
              <a:t>			BMJ,2004;</a:t>
            </a:r>
          </a:p>
          <a:p>
            <a:pPr lvl="1" eaLnBrk="1" hangingPunct="1">
              <a:lnSpc>
                <a:spcPct val="60000"/>
              </a:lnSpc>
              <a:buFont typeface="Arial" charset="0"/>
              <a:buNone/>
            </a:pPr>
            <a:r>
              <a:rPr lang="en-US" sz="1400" smtClean="0"/>
              <a:t>			Obesity Research, 2004</a:t>
            </a:r>
          </a:p>
          <a:p>
            <a:pPr lvl="1" eaLnBrk="1" hangingPunct="1">
              <a:lnSpc>
                <a:spcPct val="60000"/>
              </a:lnSpc>
              <a:buFont typeface="Arial" charset="0"/>
              <a:buNone/>
            </a:pPr>
            <a:r>
              <a:rPr lang="en-US" sz="1400" smtClean="0"/>
              <a:t>			Circulation, 2007: association with MS</a:t>
            </a:r>
          </a:p>
          <a:p>
            <a:pPr lvl="1" eaLnBrk="1" hangingPunct="1">
              <a:lnSpc>
                <a:spcPct val="60000"/>
              </a:lnSpc>
            </a:pPr>
            <a:endParaRPr lang="en-US" sz="700" smtClean="0"/>
          </a:p>
          <a:p>
            <a:pPr eaLnBrk="1" hangingPunct="1">
              <a:lnSpc>
                <a:spcPct val="60000"/>
              </a:lnSpc>
            </a:pPr>
            <a:endParaRPr lang="en-US" sz="1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990600" y="0"/>
            <a:ext cx="7162800" cy="1143000"/>
          </a:xfrm>
        </p:spPr>
        <p:txBody>
          <a:bodyPr/>
          <a:lstStyle/>
          <a:p>
            <a:pPr eaLnBrk="1" hangingPunct="1"/>
            <a:r>
              <a:rPr lang="en-US" smtClean="0">
                <a:solidFill>
                  <a:srgbClr val="FFC000"/>
                </a:solidFill>
              </a:rPr>
              <a:t>BMI</a:t>
            </a:r>
          </a:p>
        </p:txBody>
      </p:sp>
      <p:sp>
        <p:nvSpPr>
          <p:cNvPr id="21506" name="Rectangle 3"/>
          <p:cNvSpPr>
            <a:spLocks noGrp="1" noChangeArrowheads="1"/>
          </p:cNvSpPr>
          <p:nvPr>
            <p:ph type="body" idx="1"/>
          </p:nvPr>
        </p:nvSpPr>
        <p:spPr>
          <a:xfrm>
            <a:off x="762000" y="1371600"/>
            <a:ext cx="7543800" cy="5410200"/>
          </a:xfrm>
        </p:spPr>
        <p:txBody>
          <a:bodyPr/>
          <a:lstStyle/>
          <a:p>
            <a:pPr eaLnBrk="1" hangingPunct="1">
              <a:lnSpc>
                <a:spcPct val="70000"/>
              </a:lnSpc>
            </a:pPr>
            <a:r>
              <a:rPr lang="en-US" smtClean="0"/>
              <a:t>BMI  is the most widely accepted measure of obesity</a:t>
            </a:r>
          </a:p>
          <a:p>
            <a:pPr lvl="1" eaLnBrk="1" hangingPunct="1">
              <a:lnSpc>
                <a:spcPct val="70000"/>
              </a:lnSpc>
            </a:pPr>
            <a:r>
              <a:rPr lang="en-US" sz="2600" smtClean="0"/>
              <a:t>BMI correlates closely with total body fat and</a:t>
            </a:r>
          </a:p>
          <a:p>
            <a:pPr lvl="1" eaLnBrk="1" hangingPunct="1">
              <a:lnSpc>
                <a:spcPct val="70000"/>
              </a:lnSpc>
              <a:buFont typeface="Arial" charset="0"/>
              <a:buNone/>
            </a:pPr>
            <a:r>
              <a:rPr lang="en-US" sz="2600" smtClean="0"/>
              <a:t>    other risk factors of obesity related </a:t>
            </a:r>
          </a:p>
          <a:p>
            <a:pPr lvl="1" eaLnBrk="1" hangingPunct="1">
              <a:lnSpc>
                <a:spcPct val="70000"/>
              </a:lnSpc>
              <a:buFont typeface="Arial" charset="0"/>
              <a:buNone/>
            </a:pPr>
            <a:r>
              <a:rPr lang="en-US" sz="2600" smtClean="0"/>
              <a:t>    morbidity, especially in those with BMI’s&gt;95% </a:t>
            </a:r>
          </a:p>
          <a:p>
            <a:pPr lvl="1" eaLnBrk="1" hangingPunct="1">
              <a:lnSpc>
                <a:spcPct val="80000"/>
              </a:lnSpc>
            </a:pPr>
            <a:r>
              <a:rPr lang="en-US" sz="2600" smtClean="0"/>
              <a:t>High BMI associated with adiposity in most</a:t>
            </a:r>
          </a:p>
          <a:p>
            <a:pPr lvl="1" eaLnBrk="1" hangingPunct="1">
              <a:lnSpc>
                <a:spcPct val="80000"/>
              </a:lnSpc>
              <a:buFont typeface="Arial" charset="0"/>
              <a:buNone/>
            </a:pPr>
            <a:r>
              <a:rPr lang="en-US" sz="2600" smtClean="0"/>
              <a:t>    individuals, but must also take into account increased lean body mass 		</a:t>
            </a:r>
            <a:r>
              <a:rPr lang="en-US" sz="1400" smtClean="0"/>
              <a:t>Pediatrics, 2007</a:t>
            </a:r>
          </a:p>
          <a:p>
            <a:pPr lvl="1" eaLnBrk="1" hangingPunct="1">
              <a:lnSpc>
                <a:spcPct val="70000"/>
              </a:lnSpc>
              <a:buFont typeface="Arial" charset="0"/>
              <a:buNone/>
            </a:pPr>
            <a:endParaRPr lang="en-US" sz="1400" smtClean="0"/>
          </a:p>
          <a:p>
            <a:pPr eaLnBrk="1" hangingPunct="1">
              <a:lnSpc>
                <a:spcPct val="70000"/>
              </a:lnSpc>
            </a:pPr>
            <a:r>
              <a:rPr lang="en-US" smtClean="0"/>
              <a:t>Healthy BMI in adults is &lt; 25</a:t>
            </a:r>
          </a:p>
          <a:p>
            <a:pPr lvl="1" eaLnBrk="1" hangingPunct="1">
              <a:lnSpc>
                <a:spcPct val="70000"/>
              </a:lnSpc>
            </a:pPr>
            <a:r>
              <a:rPr lang="en-US" sz="2600" smtClean="0"/>
              <a:t>BMI ≥ 25 =overweight(&gt;85% in weight for age)</a:t>
            </a:r>
          </a:p>
          <a:p>
            <a:pPr lvl="1" eaLnBrk="1" hangingPunct="1">
              <a:lnSpc>
                <a:spcPct val="70000"/>
              </a:lnSpc>
            </a:pPr>
            <a:r>
              <a:rPr lang="en-US" sz="2600" smtClean="0"/>
              <a:t>BMI ≥ 30 = obese (&gt;95% in weight for age)</a:t>
            </a:r>
          </a:p>
          <a:p>
            <a:pPr eaLnBrk="1" hangingPunct="1">
              <a:lnSpc>
                <a:spcPct val="80000"/>
              </a:lnSpc>
              <a:buFontTx/>
              <a:buNone/>
            </a:pPr>
            <a:endParaRPr lang="en-US" sz="1700" baseline="30000" smtClean="0"/>
          </a:p>
          <a:p>
            <a:pPr lvl="1" eaLnBrk="1" hangingPunct="1">
              <a:lnSpc>
                <a:spcPct val="80000"/>
              </a:lnSpc>
              <a:buFont typeface="Arial" charset="0"/>
              <a:buChar char="•"/>
            </a:pPr>
            <a:endParaRPr lang="en-US" sz="1700" smtClean="0"/>
          </a:p>
          <a:p>
            <a:pPr lvl="1" eaLnBrk="1" hangingPunct="1">
              <a:lnSpc>
                <a:spcPct val="80000"/>
              </a:lnSpc>
              <a:buFont typeface="Arial" charset="0"/>
              <a:buNone/>
            </a:pPr>
            <a:r>
              <a:rPr lang="en-US" sz="2600" smtClean="0"/>
              <a:t>	</a:t>
            </a:r>
            <a:endParaRPr lang="en-US" sz="1100" smtClean="0"/>
          </a:p>
          <a:p>
            <a:pPr lvl="1" eaLnBrk="1" hangingPunct="1">
              <a:lnSpc>
                <a:spcPct val="80000"/>
              </a:lnSpc>
              <a:buFont typeface="Arial" charset="0"/>
              <a:buChar char="•"/>
            </a:pPr>
            <a:endParaRPr lang="en-US" sz="1100" smtClean="0"/>
          </a:p>
          <a:p>
            <a:pPr lvl="1" eaLnBrk="1" hangingPunct="1">
              <a:lnSpc>
                <a:spcPct val="80000"/>
              </a:lnSpc>
              <a:buFont typeface="Arial" charset="0"/>
              <a:buChar char="•"/>
            </a:pPr>
            <a:endParaRPr lang="en-US" sz="1100" smtClean="0"/>
          </a:p>
          <a:p>
            <a:pPr lvl="1" eaLnBrk="1" hangingPunct="1">
              <a:lnSpc>
                <a:spcPct val="80000"/>
              </a:lnSpc>
              <a:buFont typeface="Arial" charset="0"/>
              <a:buChar char="•"/>
            </a:pPr>
            <a:endParaRPr lang="en-US" sz="2600" smtClean="0"/>
          </a:p>
          <a:p>
            <a:pPr lvl="1" eaLnBrk="1" hangingPunct="1">
              <a:lnSpc>
                <a:spcPct val="80000"/>
              </a:lnSpc>
              <a:buFont typeface="Arial" charset="0"/>
              <a:buChar char="•"/>
            </a:pPr>
            <a:endParaRPr lang="en-US" sz="26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76200"/>
            <a:ext cx="8229600" cy="1143000"/>
          </a:xfrm>
        </p:spPr>
        <p:txBody>
          <a:bodyPr/>
          <a:lstStyle/>
          <a:p>
            <a:pPr eaLnBrk="1" hangingPunct="1"/>
            <a:r>
              <a:rPr lang="en-US" smtClean="0">
                <a:solidFill>
                  <a:srgbClr val="FFC000"/>
                </a:solidFill>
              </a:rPr>
              <a:t>Lifestyle Changes</a:t>
            </a:r>
          </a:p>
        </p:txBody>
      </p:sp>
      <p:sp>
        <p:nvSpPr>
          <p:cNvPr id="70658" name="Content Placeholder 2"/>
          <p:cNvSpPr>
            <a:spLocks noGrp="1"/>
          </p:cNvSpPr>
          <p:nvPr>
            <p:ph idx="1"/>
          </p:nvPr>
        </p:nvSpPr>
        <p:spPr>
          <a:xfrm>
            <a:off x="457200" y="1295400"/>
            <a:ext cx="8229600" cy="5181600"/>
          </a:xfrm>
        </p:spPr>
        <p:txBody>
          <a:bodyPr/>
          <a:lstStyle/>
          <a:p>
            <a:pPr eaLnBrk="1" hangingPunct="1">
              <a:lnSpc>
                <a:spcPct val="80000"/>
              </a:lnSpc>
            </a:pPr>
            <a:r>
              <a:rPr lang="en-US" sz="3000" smtClean="0"/>
              <a:t>Diet Soda:</a:t>
            </a:r>
          </a:p>
          <a:p>
            <a:pPr lvl="1" eaLnBrk="1" hangingPunct="1">
              <a:lnSpc>
                <a:spcPct val="80000"/>
              </a:lnSpc>
            </a:pPr>
            <a:r>
              <a:rPr lang="en-US" sz="2600" smtClean="0"/>
              <a:t>People who drink diet soft drinks don't lose weight, they gain weight</a:t>
            </a:r>
          </a:p>
          <a:p>
            <a:pPr lvl="1" eaLnBrk="1" hangingPunct="1">
              <a:lnSpc>
                <a:spcPct val="80000"/>
              </a:lnSpc>
            </a:pPr>
            <a:r>
              <a:rPr lang="en-US" sz="2600" smtClean="0"/>
              <a:t>People who only drink diet soft drinks have a higher risk of obesity than people who drink regular soft drinks </a:t>
            </a:r>
          </a:p>
          <a:p>
            <a:pPr lvl="1" eaLnBrk="1" hangingPunct="1">
              <a:lnSpc>
                <a:spcPct val="80000"/>
              </a:lnSpc>
            </a:pPr>
            <a:r>
              <a:rPr lang="en-US" sz="2600" smtClean="0"/>
              <a:t>No proof that diet soda </a:t>
            </a:r>
            <a:r>
              <a:rPr lang="en-US" sz="2600" i="1" smtClean="0"/>
              <a:t>causes</a:t>
            </a:r>
            <a:r>
              <a:rPr lang="en-US" sz="2600" smtClean="0"/>
              <a:t> obesity. More likely, something linked to diet soda drinking is also linked to obesity. Perhaps, people feel that by changing to diet drinks it will help with weight loss so they make no other changes in their diet and they continue to gain weight</a:t>
            </a:r>
          </a:p>
          <a:p>
            <a:pPr lvl="1" eaLnBrk="1" hangingPunct="1">
              <a:lnSpc>
                <a:spcPct val="80000"/>
              </a:lnSpc>
            </a:pPr>
            <a:r>
              <a:rPr lang="en-US" sz="2600" smtClean="0"/>
              <a:t>Some soft drink studies do suggest that diet drinks stimulate appetite</a:t>
            </a:r>
          </a:p>
          <a:p>
            <a:pPr lvl="1" eaLnBrk="1" hangingPunct="1">
              <a:lnSpc>
                <a:spcPct val="80000"/>
              </a:lnSpc>
              <a:buFont typeface="Arial" charset="0"/>
              <a:buNone/>
            </a:pPr>
            <a:r>
              <a:rPr lang="en-US" sz="1400" smtClean="0"/>
              <a:t>					Fowler et al, American Diabetes Association Meeting 2005</a:t>
            </a:r>
          </a:p>
          <a:p>
            <a:pPr lvl="1" eaLnBrk="1" hangingPunct="1">
              <a:lnSpc>
                <a:spcPct val="80000"/>
              </a:lnSpc>
            </a:pPr>
            <a:endParaRPr lang="en-US" sz="1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228600"/>
            <a:ext cx="8229600" cy="1143000"/>
          </a:xfrm>
        </p:spPr>
        <p:txBody>
          <a:bodyPr/>
          <a:lstStyle/>
          <a:p>
            <a:pPr eaLnBrk="1" hangingPunct="1"/>
            <a:r>
              <a:rPr lang="en-US" smtClean="0">
                <a:solidFill>
                  <a:srgbClr val="FFC000"/>
                </a:solidFill>
              </a:rPr>
              <a:t>Diet versus Regular Soda</a:t>
            </a:r>
          </a:p>
        </p:txBody>
      </p:sp>
      <p:sp>
        <p:nvSpPr>
          <p:cNvPr id="72706" name="Content Placeholder 2"/>
          <p:cNvSpPr>
            <a:spLocks noGrp="1"/>
          </p:cNvSpPr>
          <p:nvPr>
            <p:ph idx="1"/>
          </p:nvPr>
        </p:nvSpPr>
        <p:spPr>
          <a:xfrm>
            <a:off x="381000" y="914400"/>
            <a:ext cx="4343400" cy="6248400"/>
          </a:xfrm>
        </p:spPr>
        <p:txBody>
          <a:bodyPr/>
          <a:lstStyle/>
          <a:p>
            <a:pPr eaLnBrk="1" hangingPunct="1">
              <a:lnSpc>
                <a:spcPct val="80000"/>
              </a:lnSpc>
            </a:pPr>
            <a:r>
              <a:rPr lang="en-US" sz="2800" smtClean="0"/>
              <a:t>For </a:t>
            </a:r>
            <a:r>
              <a:rPr lang="en-US" sz="2800" b="1" smtClean="0"/>
              <a:t>regular soft-drink drinkers</a:t>
            </a:r>
            <a:r>
              <a:rPr lang="en-US" sz="2800" smtClean="0"/>
              <a:t>, the risk of becoming overweight or obese was</a:t>
            </a:r>
            <a:r>
              <a:rPr lang="en-US" sz="2500" smtClean="0"/>
              <a:t>:</a:t>
            </a:r>
          </a:p>
          <a:p>
            <a:pPr lvl="1" eaLnBrk="1" hangingPunct="1">
              <a:lnSpc>
                <a:spcPct val="80000"/>
              </a:lnSpc>
            </a:pPr>
            <a:r>
              <a:rPr lang="en-US" sz="2400" b="1" smtClean="0"/>
              <a:t>26% for up to 1/2 can each day</a:t>
            </a:r>
          </a:p>
          <a:p>
            <a:pPr lvl="1" eaLnBrk="1" hangingPunct="1">
              <a:lnSpc>
                <a:spcPct val="80000"/>
              </a:lnSpc>
            </a:pPr>
            <a:r>
              <a:rPr lang="en-US" sz="2400" b="1" smtClean="0"/>
              <a:t>47.2% for more than 2 cans each day</a:t>
            </a:r>
          </a:p>
          <a:p>
            <a:pPr eaLnBrk="1" hangingPunct="1">
              <a:lnSpc>
                <a:spcPct val="80000"/>
              </a:lnSpc>
            </a:pPr>
            <a:r>
              <a:rPr lang="en-US" sz="2800" smtClean="0"/>
              <a:t>For </a:t>
            </a:r>
            <a:r>
              <a:rPr lang="en-US" sz="2800" b="1" smtClean="0"/>
              <a:t>diet soft-drink drinkers</a:t>
            </a:r>
            <a:r>
              <a:rPr lang="en-US" sz="2800" smtClean="0"/>
              <a:t>, the risk of becoming overweight or obese was</a:t>
            </a:r>
            <a:r>
              <a:rPr lang="en-US" sz="2500" smtClean="0"/>
              <a:t>:</a:t>
            </a:r>
          </a:p>
          <a:p>
            <a:pPr lvl="1" eaLnBrk="1" hangingPunct="1">
              <a:lnSpc>
                <a:spcPct val="80000"/>
              </a:lnSpc>
            </a:pPr>
            <a:r>
              <a:rPr lang="en-US" sz="2400" b="1" smtClean="0"/>
              <a:t>36.5% for up to 1/2 can each day</a:t>
            </a:r>
          </a:p>
          <a:p>
            <a:pPr lvl="1" eaLnBrk="1" hangingPunct="1">
              <a:lnSpc>
                <a:spcPct val="80000"/>
              </a:lnSpc>
            </a:pPr>
            <a:r>
              <a:rPr lang="en-US" sz="2400" b="1" smtClean="0"/>
              <a:t>57.1% for more than 2 cans each day</a:t>
            </a:r>
          </a:p>
          <a:p>
            <a:pPr eaLnBrk="1" hangingPunct="1">
              <a:lnSpc>
                <a:spcPct val="80000"/>
              </a:lnSpc>
            </a:pPr>
            <a:endParaRPr lang="en-US" sz="2500" b="1" smtClean="0"/>
          </a:p>
        </p:txBody>
      </p:sp>
      <p:sp>
        <p:nvSpPr>
          <p:cNvPr id="72707" name="Rectangle 4"/>
          <p:cNvSpPr>
            <a:spLocks noChangeArrowheads="1"/>
          </p:cNvSpPr>
          <p:nvPr/>
        </p:nvSpPr>
        <p:spPr bwMode="auto">
          <a:xfrm>
            <a:off x="4114800" y="6096000"/>
            <a:ext cx="4776788" cy="304800"/>
          </a:xfrm>
          <a:prstGeom prst="rect">
            <a:avLst/>
          </a:prstGeom>
          <a:noFill/>
          <a:ln w="9525">
            <a:noFill/>
            <a:miter lim="800000"/>
            <a:headEnd/>
            <a:tailEnd/>
          </a:ln>
        </p:spPr>
        <p:txBody>
          <a:bodyPr wrap="none">
            <a:spAutoFit/>
          </a:bodyPr>
          <a:lstStyle/>
          <a:p>
            <a:r>
              <a:rPr lang="en-US" sz="1400"/>
              <a:t>Fowler et al, American Diabetes Association Meeting 2005</a:t>
            </a:r>
          </a:p>
        </p:txBody>
      </p:sp>
      <p:pic>
        <p:nvPicPr>
          <p:cNvPr id="72708" name="Picture 6" descr="diet-sodas"/>
          <p:cNvPicPr>
            <a:picLocks noChangeAspect="1" noChangeArrowheads="1"/>
          </p:cNvPicPr>
          <p:nvPr/>
        </p:nvPicPr>
        <p:blipFill>
          <a:blip r:embed="rId3" cstate="print"/>
          <a:srcRect/>
          <a:stretch>
            <a:fillRect/>
          </a:stretch>
        </p:blipFill>
        <p:spPr bwMode="auto">
          <a:xfrm>
            <a:off x="5029200" y="1447800"/>
            <a:ext cx="38862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90600" y="228600"/>
            <a:ext cx="7162800" cy="1143000"/>
          </a:xfrm>
        </p:spPr>
        <p:txBody>
          <a:bodyPr rtlCol="0">
            <a:normAutofit fontScale="90000"/>
          </a:bodyPr>
          <a:lstStyle/>
          <a:p>
            <a:pPr eaLnBrk="1" fontAlgn="auto" hangingPunct="1">
              <a:spcAft>
                <a:spcPts val="0"/>
              </a:spcAft>
              <a:defRPr/>
            </a:pPr>
            <a:r>
              <a:rPr lang="en-US" dirty="0" smtClean="0">
                <a:solidFill>
                  <a:srgbClr val="FFC000"/>
                </a:solidFill>
              </a:rPr>
              <a:t>Increased Liquid Calorie Consumption</a:t>
            </a:r>
          </a:p>
        </p:txBody>
      </p:sp>
      <p:sp>
        <p:nvSpPr>
          <p:cNvPr id="74754" name="Rectangle 3"/>
          <p:cNvSpPr>
            <a:spLocks noGrp="1" noChangeArrowheads="1"/>
          </p:cNvSpPr>
          <p:nvPr>
            <p:ph type="body" sz="half" idx="1"/>
          </p:nvPr>
        </p:nvSpPr>
        <p:spPr>
          <a:xfrm>
            <a:off x="990600" y="1219200"/>
            <a:ext cx="7162800" cy="4876800"/>
          </a:xfrm>
        </p:spPr>
        <p:txBody>
          <a:bodyPr/>
          <a:lstStyle/>
          <a:p>
            <a:pPr eaLnBrk="1" hangingPunct="1">
              <a:lnSpc>
                <a:spcPct val="80000"/>
              </a:lnSpc>
              <a:buFontTx/>
              <a:buNone/>
            </a:pPr>
            <a:endParaRPr lang="en-US" sz="700" smtClean="0"/>
          </a:p>
          <a:p>
            <a:pPr eaLnBrk="1" hangingPunct="1">
              <a:lnSpc>
                <a:spcPct val="80000"/>
              </a:lnSpc>
            </a:pPr>
            <a:endParaRPr lang="en-US" sz="800" smtClean="0"/>
          </a:p>
          <a:p>
            <a:pPr eaLnBrk="1" hangingPunct="1">
              <a:lnSpc>
                <a:spcPct val="80000"/>
              </a:lnSpc>
            </a:pPr>
            <a:r>
              <a:rPr lang="en-US" sz="2800" smtClean="0"/>
              <a:t>According to the USDA the per capita soft drink consumption has increased 500% over the past 50 years</a:t>
            </a:r>
          </a:p>
          <a:p>
            <a:pPr eaLnBrk="1" hangingPunct="1">
              <a:lnSpc>
                <a:spcPct val="80000"/>
              </a:lnSpc>
            </a:pPr>
            <a:endParaRPr lang="en-US" sz="2800" smtClean="0"/>
          </a:p>
          <a:p>
            <a:pPr eaLnBrk="1" hangingPunct="1">
              <a:lnSpc>
                <a:spcPct val="80000"/>
              </a:lnSpc>
            </a:pPr>
            <a:r>
              <a:rPr lang="en-US" sz="2800" smtClean="0"/>
              <a:t>Daily consumption of soft drinks</a:t>
            </a:r>
          </a:p>
          <a:p>
            <a:pPr marL="457200" lvl="1" indent="0" eaLnBrk="1" hangingPunct="1">
              <a:lnSpc>
                <a:spcPct val="80000"/>
              </a:lnSpc>
            </a:pPr>
            <a:r>
              <a:rPr lang="en-US" sz="2400" smtClean="0"/>
              <a:t>83% 14 yr old boys, 78% 14 yr old girls </a:t>
            </a:r>
          </a:p>
          <a:p>
            <a:pPr marL="457200" lvl="1" indent="0" eaLnBrk="1" hangingPunct="1">
              <a:lnSpc>
                <a:spcPct val="80000"/>
              </a:lnSpc>
            </a:pPr>
            <a:r>
              <a:rPr lang="en-US" sz="2400" smtClean="0"/>
              <a:t>72% 9-13 yr olds </a:t>
            </a:r>
          </a:p>
          <a:p>
            <a:pPr marL="457200" lvl="1" indent="0" eaLnBrk="1" hangingPunct="1">
              <a:lnSpc>
                <a:spcPct val="80000"/>
              </a:lnSpc>
            </a:pPr>
            <a:r>
              <a:rPr lang="en-US" sz="2400" smtClean="0"/>
              <a:t>56% 8 yr olds </a:t>
            </a:r>
          </a:p>
          <a:p>
            <a:pPr marL="457200" lvl="1" indent="0" eaLnBrk="1" hangingPunct="1">
              <a:lnSpc>
                <a:spcPct val="80000"/>
              </a:lnSpc>
              <a:buFont typeface="Arial" charset="0"/>
              <a:buNone/>
            </a:pPr>
            <a:endParaRPr lang="en-US" sz="2400" smtClean="0"/>
          </a:p>
          <a:p>
            <a:pPr eaLnBrk="1" hangingPunct="1">
              <a:lnSpc>
                <a:spcPct val="50000"/>
              </a:lnSpc>
            </a:pPr>
            <a:r>
              <a:rPr lang="en-US" sz="2800" smtClean="0"/>
              <a:t>Since 1978, soft drink consumption has </a:t>
            </a:r>
          </a:p>
          <a:p>
            <a:pPr eaLnBrk="1" hangingPunct="1">
              <a:lnSpc>
                <a:spcPct val="50000"/>
              </a:lnSpc>
              <a:buFont typeface="Arial" charset="0"/>
              <a:buNone/>
            </a:pPr>
            <a:r>
              <a:rPr lang="en-US" sz="2800" smtClean="0"/>
              <a:t>    doubled in children 6-11 yrs; tripled in</a:t>
            </a:r>
          </a:p>
          <a:p>
            <a:pPr eaLnBrk="1" hangingPunct="1">
              <a:lnSpc>
                <a:spcPct val="50000"/>
              </a:lnSpc>
              <a:buFont typeface="Arial" charset="0"/>
              <a:buNone/>
            </a:pPr>
            <a:r>
              <a:rPr lang="en-US" sz="2800" smtClean="0"/>
              <a:t>    teenaged boys</a:t>
            </a:r>
          </a:p>
          <a:p>
            <a:pPr eaLnBrk="1" hangingPunct="1">
              <a:lnSpc>
                <a:spcPct val="50000"/>
              </a:lnSpc>
              <a:buFont typeface="Arial" charset="0"/>
              <a:buNone/>
            </a:pPr>
            <a:endParaRPr lang="en-US" sz="2800" smtClean="0"/>
          </a:p>
          <a:p>
            <a:pPr eaLnBrk="1" hangingPunct="1">
              <a:lnSpc>
                <a:spcPct val="80000"/>
              </a:lnSpc>
            </a:pPr>
            <a:endParaRPr lang="en-US" sz="1400" smtClean="0"/>
          </a:p>
          <a:p>
            <a:pPr eaLnBrk="1" hangingPunct="1">
              <a:lnSpc>
                <a:spcPct val="80000"/>
              </a:lnSpc>
              <a:buFont typeface="Arial" charset="0"/>
              <a:buNone/>
            </a:pPr>
            <a:r>
              <a:rPr lang="en-US" sz="1400" smtClean="0"/>
              <a:t>							SHPPS/ CDC 2006</a:t>
            </a:r>
          </a:p>
          <a:p>
            <a:pPr eaLnBrk="1" hangingPunct="1">
              <a:lnSpc>
                <a:spcPct val="80000"/>
              </a:lnSpc>
            </a:pPr>
            <a:endParaRPr lang="en-US" sz="7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152400"/>
            <a:ext cx="7162800" cy="1143000"/>
          </a:xfrm>
        </p:spPr>
        <p:txBody>
          <a:bodyPr rtlCol="0">
            <a:normAutofit fontScale="90000"/>
          </a:bodyPr>
          <a:lstStyle/>
          <a:p>
            <a:pPr eaLnBrk="1" fontAlgn="auto" hangingPunct="1">
              <a:spcAft>
                <a:spcPts val="0"/>
              </a:spcAft>
              <a:defRPr/>
            </a:pPr>
            <a:r>
              <a:rPr lang="en-US" dirty="0" smtClean="0">
                <a:solidFill>
                  <a:srgbClr val="FFC000"/>
                </a:solidFill>
              </a:rPr>
              <a:t>Increased Liquid Calorie Consumption</a:t>
            </a:r>
          </a:p>
        </p:txBody>
      </p:sp>
      <p:sp>
        <p:nvSpPr>
          <p:cNvPr id="76802" name="Content Placeholder 2"/>
          <p:cNvSpPr>
            <a:spLocks noGrp="1"/>
          </p:cNvSpPr>
          <p:nvPr>
            <p:ph idx="1"/>
          </p:nvPr>
        </p:nvSpPr>
        <p:spPr>
          <a:xfrm>
            <a:off x="914400" y="1524000"/>
            <a:ext cx="7162800" cy="4876800"/>
          </a:xfrm>
        </p:spPr>
        <p:txBody>
          <a:bodyPr/>
          <a:lstStyle/>
          <a:p>
            <a:pPr eaLnBrk="1" hangingPunct="1">
              <a:lnSpc>
                <a:spcPct val="80000"/>
              </a:lnSpc>
            </a:pPr>
            <a:endParaRPr lang="en-US" sz="1900" smtClean="0"/>
          </a:p>
          <a:p>
            <a:pPr eaLnBrk="1" hangingPunct="1">
              <a:lnSpc>
                <a:spcPct val="80000"/>
              </a:lnSpc>
            </a:pPr>
            <a:r>
              <a:rPr lang="en-US" sz="2800" smtClean="0"/>
              <a:t>90% of High Schools have vending machines and snack bars</a:t>
            </a:r>
          </a:p>
          <a:p>
            <a:pPr eaLnBrk="1" hangingPunct="1">
              <a:lnSpc>
                <a:spcPct val="80000"/>
              </a:lnSpc>
              <a:buFontTx/>
              <a:buNone/>
            </a:pPr>
            <a:endParaRPr lang="en-US" sz="2800" smtClean="0"/>
          </a:p>
          <a:p>
            <a:pPr eaLnBrk="1" hangingPunct="1">
              <a:lnSpc>
                <a:spcPct val="80000"/>
              </a:lnSpc>
            </a:pPr>
            <a:r>
              <a:rPr lang="en-US" sz="2800" smtClean="0"/>
              <a:t>Non-citrus juice increased by 300% in young children</a:t>
            </a:r>
          </a:p>
          <a:p>
            <a:pPr eaLnBrk="1" hangingPunct="1">
              <a:lnSpc>
                <a:spcPct val="80000"/>
              </a:lnSpc>
              <a:buFontTx/>
              <a:buNone/>
            </a:pPr>
            <a:endParaRPr lang="en-US" sz="2800" smtClean="0"/>
          </a:p>
          <a:p>
            <a:pPr eaLnBrk="1" hangingPunct="1">
              <a:lnSpc>
                <a:spcPct val="80000"/>
              </a:lnSpc>
            </a:pPr>
            <a:r>
              <a:rPr lang="en-US" sz="2800" smtClean="0"/>
              <a:t>Milk consumption has continued to decline among adolescents, has decreased 36% between 1965 to 1996</a:t>
            </a:r>
          </a:p>
          <a:p>
            <a:pPr eaLnBrk="1" hangingPunct="1">
              <a:lnSpc>
                <a:spcPct val="80000"/>
              </a:lnSpc>
              <a:buFont typeface="Arial" charset="0"/>
              <a:buNone/>
            </a:pPr>
            <a:r>
              <a:rPr lang="en-US" sz="1400" smtClean="0"/>
              <a:t>						</a:t>
            </a:r>
          </a:p>
          <a:p>
            <a:pPr eaLnBrk="1" hangingPunct="1">
              <a:lnSpc>
                <a:spcPct val="80000"/>
              </a:lnSpc>
              <a:buFont typeface="Arial" charset="0"/>
              <a:buNone/>
            </a:pPr>
            <a:r>
              <a:rPr lang="en-US" sz="1400" smtClean="0"/>
              <a:t>						US Department of Agriculture</a:t>
            </a:r>
          </a:p>
          <a:p>
            <a:pPr eaLnBrk="1" hangingPunct="1">
              <a:lnSpc>
                <a:spcPct val="80000"/>
              </a:lnSpc>
              <a:buFontTx/>
              <a:buNone/>
            </a:pPr>
            <a:r>
              <a:rPr lang="en-US" sz="1400" smtClean="0"/>
              <a:t>  						 J Peds 2003 </a:t>
            </a:r>
          </a:p>
          <a:p>
            <a:pPr eaLnBrk="1" hangingPunct="1">
              <a:lnSpc>
                <a:spcPct val="80000"/>
              </a:lnSpc>
              <a:buFontTx/>
              <a:buNone/>
            </a:pPr>
            <a:r>
              <a:rPr lang="en-US" sz="1400" smtClean="0"/>
              <a:t>  						Commentary J Peds 2005</a:t>
            </a:r>
          </a:p>
          <a:p>
            <a:pPr eaLnBrk="1" hangingPunct="1">
              <a:lnSpc>
                <a:spcPct val="50000"/>
              </a:lnSpc>
            </a:pPr>
            <a:endParaRPr lang="en-US" sz="200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914400" y="-76200"/>
            <a:ext cx="7162800" cy="1143000"/>
          </a:xfrm>
        </p:spPr>
        <p:txBody>
          <a:bodyPr/>
          <a:lstStyle/>
          <a:p>
            <a:pPr eaLnBrk="1" hangingPunct="1"/>
            <a:r>
              <a:rPr lang="en-US" smtClean="0">
                <a:solidFill>
                  <a:srgbClr val="FFC000"/>
                </a:solidFill>
              </a:rPr>
              <a:t>TV Makes Us Fat!</a:t>
            </a:r>
          </a:p>
        </p:txBody>
      </p:sp>
      <p:sp>
        <p:nvSpPr>
          <p:cNvPr id="78850" name="Rectangle 3"/>
          <p:cNvSpPr>
            <a:spLocks noGrp="1" noChangeArrowheads="1"/>
          </p:cNvSpPr>
          <p:nvPr>
            <p:ph type="body" sz="half" idx="1"/>
          </p:nvPr>
        </p:nvSpPr>
        <p:spPr>
          <a:xfrm>
            <a:off x="3886200" y="685800"/>
            <a:ext cx="4953000" cy="3962400"/>
          </a:xfrm>
        </p:spPr>
        <p:txBody>
          <a:bodyPr/>
          <a:lstStyle/>
          <a:p>
            <a:pPr eaLnBrk="1" hangingPunct="1">
              <a:lnSpc>
                <a:spcPct val="110000"/>
              </a:lnSpc>
              <a:buFontTx/>
              <a:buNone/>
            </a:pPr>
            <a:endParaRPr lang="en-US" sz="1700" smtClean="0"/>
          </a:p>
          <a:p>
            <a:pPr eaLnBrk="1" hangingPunct="1">
              <a:lnSpc>
                <a:spcPct val="110000"/>
              </a:lnSpc>
            </a:pPr>
            <a:r>
              <a:rPr lang="en-US" sz="1800" smtClean="0"/>
              <a:t>Average child and adolescent spend over 3 hours/day watching TV, playing video games, using the computer  		</a:t>
            </a:r>
            <a:r>
              <a:rPr lang="en-US" sz="1400" smtClean="0"/>
              <a:t>CDC 2007</a:t>
            </a:r>
          </a:p>
          <a:p>
            <a:pPr eaLnBrk="1" hangingPunct="1">
              <a:lnSpc>
                <a:spcPct val="110000"/>
              </a:lnSpc>
            </a:pPr>
            <a:r>
              <a:rPr lang="en-US" sz="1800" smtClean="0"/>
              <a:t>For every 2 hours of TV watched, the risk for obesity increases 23% and the risk for Type 2 diabetes increases 14% 	   </a:t>
            </a:r>
            <a:r>
              <a:rPr lang="en-US" sz="1400" smtClean="0"/>
              <a:t>Hu et al JAMA 2003</a:t>
            </a:r>
          </a:p>
          <a:p>
            <a:pPr eaLnBrk="1" hangingPunct="1">
              <a:lnSpc>
                <a:spcPct val="110000"/>
              </a:lnSpc>
            </a:pPr>
            <a:r>
              <a:rPr lang="en-US" sz="1800" smtClean="0"/>
              <a:t>Almost 50% of TV commercials concern food  91% of which is rich in fats, sugars, salt and NONE included fruit or veggies</a:t>
            </a:r>
          </a:p>
          <a:p>
            <a:pPr eaLnBrk="1" hangingPunct="1">
              <a:lnSpc>
                <a:spcPct val="110000"/>
              </a:lnSpc>
              <a:buFont typeface="Arial" charset="0"/>
              <a:buNone/>
            </a:pPr>
            <a:r>
              <a:rPr lang="en-US" sz="1400" smtClean="0"/>
              <a:t>			Tabacchi A review of the literature</a:t>
            </a:r>
          </a:p>
          <a:p>
            <a:pPr eaLnBrk="1" hangingPunct="1">
              <a:lnSpc>
                <a:spcPct val="110000"/>
              </a:lnSpc>
              <a:buFont typeface="Arial" charset="0"/>
              <a:buNone/>
            </a:pPr>
            <a:r>
              <a:rPr lang="en-US" sz="1800" smtClean="0"/>
              <a:t>	</a:t>
            </a:r>
            <a:endParaRPr lang="en-US" sz="1400" smtClean="0"/>
          </a:p>
          <a:p>
            <a:pPr eaLnBrk="1" hangingPunct="1">
              <a:lnSpc>
                <a:spcPct val="110000"/>
              </a:lnSpc>
              <a:buFontTx/>
              <a:buNone/>
            </a:pPr>
            <a:endParaRPr lang="en-US" sz="1400" smtClean="0"/>
          </a:p>
        </p:txBody>
      </p:sp>
      <p:pic>
        <p:nvPicPr>
          <p:cNvPr id="78851" name="Picture 4" descr="couchpotato"/>
          <p:cNvPicPr>
            <a:picLocks noGrp="1" noChangeAspect="1" noChangeArrowheads="1"/>
          </p:cNvPicPr>
          <p:nvPr>
            <p:ph sz="half" idx="2"/>
          </p:nvPr>
        </p:nvPicPr>
        <p:blipFill>
          <a:blip r:embed="rId3" cstate="print"/>
          <a:srcRect/>
          <a:stretch>
            <a:fillRect/>
          </a:stretch>
        </p:blipFill>
        <p:spPr>
          <a:xfrm>
            <a:off x="228600" y="1219200"/>
            <a:ext cx="3509963" cy="3103563"/>
          </a:xfrm>
        </p:spPr>
      </p:pic>
      <p:pic>
        <p:nvPicPr>
          <p:cNvPr id="78852" name="Picture 20" descr="couch_potato"/>
          <p:cNvPicPr>
            <a:picLocks noChangeAspect="1" noChangeArrowheads="1"/>
          </p:cNvPicPr>
          <p:nvPr/>
        </p:nvPicPr>
        <p:blipFill>
          <a:blip r:embed="rId4" cstate="print"/>
          <a:srcRect/>
          <a:stretch>
            <a:fillRect/>
          </a:stretch>
        </p:blipFill>
        <p:spPr bwMode="auto">
          <a:xfrm>
            <a:off x="1295400" y="4038600"/>
            <a:ext cx="3733800" cy="2514600"/>
          </a:xfrm>
          <a:prstGeom prst="rect">
            <a:avLst/>
          </a:prstGeom>
          <a:noFill/>
          <a:ln w="9525">
            <a:noFill/>
            <a:miter lim="800000"/>
            <a:headEnd/>
            <a:tailEnd/>
          </a:ln>
        </p:spPr>
      </p:pic>
      <p:sp>
        <p:nvSpPr>
          <p:cNvPr id="78853" name="Text Box 6"/>
          <p:cNvSpPr txBox="1">
            <a:spLocks noChangeArrowheads="1"/>
          </p:cNvSpPr>
          <p:nvPr/>
        </p:nvSpPr>
        <p:spPr bwMode="auto">
          <a:xfrm>
            <a:off x="5410200" y="4241800"/>
            <a:ext cx="3200400" cy="2547938"/>
          </a:xfrm>
          <a:prstGeom prst="rect">
            <a:avLst/>
          </a:prstGeom>
          <a:noFill/>
          <a:ln w="9525">
            <a:noFill/>
            <a:miter lim="800000"/>
            <a:headEnd/>
            <a:tailEnd/>
          </a:ln>
        </p:spPr>
        <p:txBody>
          <a:bodyPr>
            <a:spAutoFit/>
          </a:bodyPr>
          <a:lstStyle/>
          <a:p>
            <a:pPr>
              <a:lnSpc>
                <a:spcPct val="110000"/>
              </a:lnSpc>
              <a:spcBef>
                <a:spcPct val="20000"/>
              </a:spcBef>
              <a:buFont typeface="Arial" charset="0"/>
              <a:buChar char="•"/>
            </a:pPr>
            <a:r>
              <a:rPr lang="en-US">
                <a:latin typeface="Calibri" pitchFamily="34" charset="0"/>
              </a:rPr>
              <a:t>     Each year the average child   sees about 40,000 commercials on television alone and the majority targeted at them are for candy, sugared cereal, and fast food 					</a:t>
            </a:r>
            <a:r>
              <a:rPr lang="en-US" sz="1400">
                <a:latin typeface="Calibri" pitchFamily="34" charset="0"/>
              </a:rPr>
              <a:t>Lempert 2005</a:t>
            </a:r>
          </a:p>
          <a:p>
            <a:pPr>
              <a:spcBef>
                <a:spcPct val="50000"/>
              </a:spcBef>
            </a:pPr>
            <a:endParaRPr lang="en-US" sz="140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990600" y="-114300"/>
            <a:ext cx="7162800" cy="1143000"/>
          </a:xfrm>
        </p:spPr>
        <p:txBody>
          <a:bodyPr/>
          <a:lstStyle/>
          <a:p>
            <a:pPr eaLnBrk="1" hangingPunct="1"/>
            <a:r>
              <a:rPr lang="en-US" smtClean="0">
                <a:solidFill>
                  <a:srgbClr val="FFC000"/>
                </a:solidFill>
              </a:rPr>
              <a:t>Physical Activity</a:t>
            </a:r>
          </a:p>
        </p:txBody>
      </p:sp>
      <p:sp>
        <p:nvSpPr>
          <p:cNvPr id="80898" name="Rectangle 3"/>
          <p:cNvSpPr>
            <a:spLocks noGrp="1" noChangeArrowheads="1"/>
          </p:cNvSpPr>
          <p:nvPr>
            <p:ph type="body" sz="half" idx="1"/>
          </p:nvPr>
        </p:nvSpPr>
        <p:spPr>
          <a:xfrm>
            <a:off x="762000" y="533400"/>
            <a:ext cx="6948488" cy="4495800"/>
          </a:xfrm>
        </p:spPr>
        <p:txBody>
          <a:bodyPr/>
          <a:lstStyle/>
          <a:p>
            <a:pPr eaLnBrk="1" hangingPunct="1">
              <a:lnSpc>
                <a:spcPct val="90000"/>
              </a:lnSpc>
              <a:buFontTx/>
              <a:buNone/>
            </a:pPr>
            <a:endParaRPr lang="en-US" sz="2200" smtClean="0"/>
          </a:p>
          <a:p>
            <a:pPr eaLnBrk="1" hangingPunct="1">
              <a:lnSpc>
                <a:spcPct val="90000"/>
              </a:lnSpc>
            </a:pPr>
            <a:r>
              <a:rPr lang="en-US" sz="2400" smtClean="0"/>
              <a:t>Participation in all types of physical activity declines strikingly as age or grade in school increases</a:t>
            </a:r>
          </a:p>
          <a:p>
            <a:pPr eaLnBrk="1" hangingPunct="1">
              <a:lnSpc>
                <a:spcPct val="90000"/>
              </a:lnSpc>
            </a:pPr>
            <a:r>
              <a:rPr lang="en-US" sz="2400" smtClean="0"/>
              <a:t>Only 30% of high school  students are enrolled in daily physical activity classes  and only 35% met the recommended levels of daily physical activity </a:t>
            </a:r>
            <a:r>
              <a:rPr lang="en-US" sz="1200" smtClean="0"/>
              <a:t>YRBS CDC 2007</a:t>
            </a:r>
          </a:p>
          <a:p>
            <a:pPr eaLnBrk="1" hangingPunct="1">
              <a:lnSpc>
                <a:spcPct val="90000"/>
              </a:lnSpc>
            </a:pPr>
            <a:r>
              <a:rPr lang="en-US" sz="2400" smtClean="0"/>
              <a:t>The U.S. Department of Health and Human Services recommends that young people (ages 6–17) participate in at least 60 minutes of physical activity daily</a:t>
            </a:r>
            <a:endParaRPr lang="en-US" sz="1200" smtClean="0"/>
          </a:p>
          <a:p>
            <a:pPr eaLnBrk="1" hangingPunct="1">
              <a:lnSpc>
                <a:spcPct val="90000"/>
              </a:lnSpc>
              <a:buFontTx/>
              <a:buNone/>
            </a:pPr>
            <a:r>
              <a:rPr lang="en-US" sz="2400" smtClean="0"/>
              <a:t>		</a:t>
            </a:r>
          </a:p>
        </p:txBody>
      </p:sp>
      <p:pic>
        <p:nvPicPr>
          <p:cNvPr id="80899" name="Picture 4" descr="obesityphoto-physicalactivity"/>
          <p:cNvPicPr>
            <a:picLocks noGrp="1" noChangeAspect="1" noChangeArrowheads="1"/>
          </p:cNvPicPr>
          <p:nvPr>
            <p:ph sz="quarter" idx="2"/>
          </p:nvPr>
        </p:nvPicPr>
        <p:blipFill>
          <a:blip r:embed="rId3" cstate="print"/>
          <a:srcRect/>
          <a:stretch>
            <a:fillRect/>
          </a:stretch>
        </p:blipFill>
        <p:spPr>
          <a:xfrm>
            <a:off x="6781800" y="4114800"/>
            <a:ext cx="1614488" cy="2498725"/>
          </a:xfrm>
        </p:spPr>
      </p:pic>
      <p:pic>
        <p:nvPicPr>
          <p:cNvPr id="80900" name="Picture 5" descr="obesityphoto-physicalactivity2"/>
          <p:cNvPicPr>
            <a:picLocks noGrp="1" noChangeAspect="1" noChangeArrowheads="1"/>
          </p:cNvPicPr>
          <p:nvPr>
            <p:ph sz="quarter" idx="3"/>
          </p:nvPr>
        </p:nvPicPr>
        <p:blipFill>
          <a:blip r:embed="rId4" cstate="print"/>
          <a:srcRect/>
          <a:stretch>
            <a:fillRect/>
          </a:stretch>
        </p:blipFill>
        <p:spPr>
          <a:xfrm>
            <a:off x="3200400" y="4114800"/>
            <a:ext cx="3124200" cy="2603500"/>
          </a:xfrm>
        </p:spPr>
      </p:pic>
      <p:pic>
        <p:nvPicPr>
          <p:cNvPr id="80901" name="Picture 7" descr="110909_CC_Womens_BBall_03_t_w300_h600"/>
          <p:cNvPicPr>
            <a:picLocks noChangeAspect="1" noChangeArrowheads="1"/>
          </p:cNvPicPr>
          <p:nvPr/>
        </p:nvPicPr>
        <p:blipFill>
          <a:blip r:embed="rId5" cstate="print"/>
          <a:srcRect/>
          <a:stretch>
            <a:fillRect/>
          </a:stretch>
        </p:blipFill>
        <p:spPr bwMode="auto">
          <a:xfrm>
            <a:off x="609600" y="4343400"/>
            <a:ext cx="2206625"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81000"/>
            <a:ext cx="8229600" cy="762000"/>
          </a:xfrm>
        </p:spPr>
        <p:txBody>
          <a:bodyPr rtlCol="0">
            <a:normAutofit fontScale="90000"/>
          </a:bodyPr>
          <a:lstStyle/>
          <a:p>
            <a:pPr eaLnBrk="1" fontAlgn="auto" hangingPunct="1">
              <a:spcAft>
                <a:spcPts val="0"/>
              </a:spcAft>
              <a:defRPr/>
            </a:pPr>
            <a:r>
              <a:rPr lang="en-US" dirty="0" smtClean="0">
                <a:solidFill>
                  <a:srgbClr val="FFC000"/>
                </a:solidFill>
              </a:rPr>
              <a:t>Periods of Development Linked to Obesity</a:t>
            </a:r>
          </a:p>
        </p:txBody>
      </p:sp>
      <p:sp>
        <p:nvSpPr>
          <p:cNvPr id="82946" name="Rectangle 3"/>
          <p:cNvSpPr>
            <a:spLocks noGrp="1" noChangeArrowheads="1"/>
          </p:cNvSpPr>
          <p:nvPr>
            <p:ph type="body" idx="1"/>
          </p:nvPr>
        </p:nvSpPr>
        <p:spPr>
          <a:xfrm>
            <a:off x="457200" y="1447800"/>
            <a:ext cx="8229600" cy="5105400"/>
          </a:xfrm>
        </p:spPr>
        <p:txBody>
          <a:bodyPr/>
          <a:lstStyle/>
          <a:p>
            <a:pPr eaLnBrk="1" hangingPunct="1">
              <a:lnSpc>
                <a:spcPct val="80000"/>
              </a:lnSpc>
            </a:pPr>
            <a:r>
              <a:rPr lang="en-US" sz="2800" smtClean="0"/>
              <a:t>Gestation</a:t>
            </a:r>
          </a:p>
          <a:p>
            <a:pPr lvl="1" indent="-342900" eaLnBrk="1" hangingPunct="1">
              <a:lnSpc>
                <a:spcPct val="80000"/>
              </a:lnSpc>
            </a:pPr>
            <a:r>
              <a:rPr lang="en-US" sz="2400" smtClean="0"/>
              <a:t>    Infant of a diabetic mother</a:t>
            </a:r>
          </a:p>
          <a:p>
            <a:pPr lvl="1" indent="-342900" eaLnBrk="1" hangingPunct="1">
              <a:lnSpc>
                <a:spcPct val="80000"/>
              </a:lnSpc>
            </a:pPr>
            <a:r>
              <a:rPr lang="en-US" sz="2400" smtClean="0"/>
              <a:t>    SGA</a:t>
            </a:r>
          </a:p>
          <a:p>
            <a:pPr eaLnBrk="1" hangingPunct="1">
              <a:lnSpc>
                <a:spcPct val="80000"/>
              </a:lnSpc>
            </a:pPr>
            <a:r>
              <a:rPr lang="en-US" sz="2800" smtClean="0"/>
              <a:t>Adiposity rebound </a:t>
            </a:r>
          </a:p>
          <a:p>
            <a:pPr lvl="1" indent="-342900" eaLnBrk="1" hangingPunct="1">
              <a:lnSpc>
                <a:spcPct val="80000"/>
              </a:lnSpc>
            </a:pPr>
            <a:r>
              <a:rPr lang="en-US" sz="2400" smtClean="0"/>
              <a:t>Normal decrease in BMI in children until age 5-7, earlier    rebound associated with adult obesity</a:t>
            </a:r>
          </a:p>
          <a:p>
            <a:pPr eaLnBrk="1" hangingPunct="1">
              <a:lnSpc>
                <a:spcPct val="60000"/>
              </a:lnSpc>
            </a:pPr>
            <a:r>
              <a:rPr lang="en-US" sz="2800" smtClean="0"/>
              <a:t>Early onset of puberty</a:t>
            </a:r>
          </a:p>
          <a:p>
            <a:pPr lvl="1" indent="-342900" eaLnBrk="1" hangingPunct="1">
              <a:lnSpc>
                <a:spcPct val="60000"/>
              </a:lnSpc>
            </a:pPr>
            <a:r>
              <a:rPr lang="en-US" sz="2400" smtClean="0"/>
              <a:t>Women with early menarche have a five fold increased </a:t>
            </a:r>
          </a:p>
          <a:p>
            <a:pPr lvl="1" indent="-342900" eaLnBrk="1" hangingPunct="1">
              <a:lnSpc>
                <a:spcPct val="60000"/>
              </a:lnSpc>
              <a:buFont typeface="Arial" charset="0"/>
              <a:buNone/>
            </a:pPr>
            <a:r>
              <a:rPr lang="en-US" sz="2400" smtClean="0"/>
              <a:t>     risk of obesity</a:t>
            </a:r>
            <a:endParaRPr lang="en-US" sz="2000" smtClean="0"/>
          </a:p>
          <a:p>
            <a:pPr eaLnBrk="1" hangingPunct="1">
              <a:lnSpc>
                <a:spcPct val="80000"/>
              </a:lnSpc>
            </a:pPr>
            <a:r>
              <a:rPr lang="en-US" sz="2800" smtClean="0"/>
              <a:t>Childhood/Adolescence</a:t>
            </a:r>
          </a:p>
          <a:p>
            <a:pPr lvl="1" indent="-342900" eaLnBrk="1" hangingPunct="1">
              <a:lnSpc>
                <a:spcPct val="80000"/>
              </a:lnSpc>
            </a:pPr>
            <a:r>
              <a:rPr lang="en-US" sz="2400" smtClean="0"/>
              <a:t>20-40% obese children and 70-80% obese adolescents are likely to become obese adults, compared to their lean counterparts, especially if their parents are obese </a:t>
            </a:r>
          </a:p>
          <a:p>
            <a:pPr lvl="1" indent="-342900" eaLnBrk="1" hangingPunct="1">
              <a:lnSpc>
                <a:spcPct val="80000"/>
              </a:lnSpc>
              <a:buFont typeface="Arial" charset="0"/>
              <a:buNone/>
            </a:pPr>
            <a:r>
              <a:rPr lang="en-US" sz="1400" smtClean="0"/>
              <a:t>							Whitaker et al, 1997, NEJM</a:t>
            </a:r>
          </a:p>
          <a:p>
            <a:pPr lvl="1" indent="-342900" eaLnBrk="1" hangingPunct="1">
              <a:lnSpc>
                <a:spcPct val="80000"/>
              </a:lnSpc>
            </a:pPr>
            <a:endParaRPr lang="en-US" sz="2600" smtClean="0"/>
          </a:p>
          <a:p>
            <a:pPr eaLnBrk="1" hangingPunct="1">
              <a:lnSpc>
                <a:spcPct val="80000"/>
              </a:lnSpc>
            </a:pPr>
            <a:endParaRPr lang="en-US" sz="3300" smtClean="0"/>
          </a:p>
          <a:p>
            <a:pPr lvl="1" indent="-342900" eaLnBrk="1" hangingPunct="1">
              <a:lnSpc>
                <a:spcPct val="80000"/>
              </a:lnSpc>
            </a:pPr>
            <a:endParaRPr lang="en-US" sz="3300" smtClean="0">
              <a:solidFill>
                <a:srgbClr val="FFFFFF"/>
              </a:solidFill>
            </a:endParaRPr>
          </a:p>
          <a:p>
            <a:pPr lvl="1" indent="-342900" eaLnBrk="1" hangingPunct="1">
              <a:lnSpc>
                <a:spcPct val="80000"/>
              </a:lnSpc>
            </a:pPr>
            <a:endParaRPr lang="en-US" sz="26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smtClean="0">
                <a:solidFill>
                  <a:srgbClr val="FFC000"/>
                </a:solidFill>
              </a:rPr>
              <a:t>Adult Obesity: The Bottom Line</a:t>
            </a:r>
          </a:p>
        </p:txBody>
      </p:sp>
      <p:sp>
        <p:nvSpPr>
          <p:cNvPr id="84994" name="Rectangle 3"/>
          <p:cNvSpPr>
            <a:spLocks noGrp="1" noChangeArrowheads="1"/>
          </p:cNvSpPr>
          <p:nvPr>
            <p:ph type="body" idx="1"/>
          </p:nvPr>
        </p:nvSpPr>
        <p:spPr>
          <a:xfrm>
            <a:off x="381000" y="1676400"/>
            <a:ext cx="8229600" cy="4525963"/>
          </a:xfrm>
        </p:spPr>
        <p:txBody>
          <a:bodyPr/>
          <a:lstStyle/>
          <a:p>
            <a:pPr eaLnBrk="1" hangingPunct="1"/>
            <a:r>
              <a:rPr lang="en-US" sz="2800" smtClean="0"/>
              <a:t>Hazards of obesity now rival smoking </a:t>
            </a:r>
            <a:r>
              <a:rPr lang="en-US" sz="1400" smtClean="0"/>
              <a:t>USA Today 1/14/10</a:t>
            </a:r>
          </a:p>
          <a:p>
            <a:pPr eaLnBrk="1" hangingPunct="1"/>
            <a:r>
              <a:rPr lang="en-US" sz="2800" smtClean="0"/>
              <a:t>Extreme obesity can cost you 12 years </a:t>
            </a:r>
            <a:r>
              <a:rPr lang="en-US" sz="1400" smtClean="0"/>
              <a:t>USA Today 1/14/10</a:t>
            </a:r>
          </a:p>
          <a:p>
            <a:pPr eaLnBrk="1" hangingPunct="1"/>
            <a:r>
              <a:rPr lang="en-US" sz="2800" smtClean="0"/>
              <a:t>In midlife (age 50), the risk of death increases in overweight</a:t>
            </a:r>
            <a:r>
              <a:rPr lang="en-US" sz="2800" baseline="30000" smtClean="0"/>
              <a:t> </a:t>
            </a:r>
            <a:r>
              <a:rPr lang="en-US" sz="2800" smtClean="0"/>
              <a:t> individuals by one third and in the obese by two to three times 			</a:t>
            </a:r>
            <a:r>
              <a:rPr lang="en-US" sz="1400" smtClean="0"/>
              <a:t>Adams et al NEJM 2006</a:t>
            </a:r>
          </a:p>
          <a:p>
            <a:pPr eaLnBrk="1" hangingPunct="1"/>
            <a:r>
              <a:rPr lang="en-US" sz="2800" smtClean="0"/>
              <a:t>According to CDC, more than 110,000 deaths in US every year are caused by obesity/inactivity</a:t>
            </a:r>
          </a:p>
          <a:p>
            <a:pPr lvl="1" eaLnBrk="1" hangingPunct="1"/>
            <a:r>
              <a:rPr lang="en-US" sz="2000" smtClean="0"/>
              <a:t>Most of the increased risk of mortality is due to DM, kidney and CV disease</a:t>
            </a:r>
          </a:p>
          <a:p>
            <a:pPr lvl="1" eaLnBrk="1" hangingPunct="1"/>
            <a:r>
              <a:rPr lang="en-US" sz="2000" smtClean="0"/>
              <a:t>Greater that 80% of premature deaths occur among people with a BMI &gt; 30</a:t>
            </a:r>
          </a:p>
          <a:p>
            <a:pPr eaLnBrk="1" hangingPunct="1"/>
            <a:endParaRPr lang="en-US" sz="2000"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1026"/>
          <p:cNvSpPr>
            <a:spLocks noGrp="1" noChangeArrowheads="1"/>
          </p:cNvSpPr>
          <p:nvPr>
            <p:ph type="title" idx="4294967295"/>
          </p:nvPr>
        </p:nvSpPr>
        <p:spPr>
          <a:xfrm>
            <a:off x="533400" y="228600"/>
            <a:ext cx="8153400" cy="914400"/>
          </a:xfrm>
        </p:spPr>
        <p:txBody>
          <a:bodyPr/>
          <a:lstStyle/>
          <a:p>
            <a:pPr eaLnBrk="1" hangingPunct="1"/>
            <a:r>
              <a:rPr lang="en-US" smtClean="0">
                <a:solidFill>
                  <a:srgbClr val="FFC000"/>
                </a:solidFill>
              </a:rPr>
              <a:t>Medical Complications of Obesity</a:t>
            </a:r>
            <a:endParaRPr lang="en-US" smtClean="0"/>
          </a:p>
        </p:txBody>
      </p:sp>
      <p:pic>
        <p:nvPicPr>
          <p:cNvPr id="87042" name="Picture 4" descr="bat10421_fm-1"/>
          <p:cNvPicPr>
            <a:picLocks noChangeAspect="1" noChangeArrowheads="1"/>
          </p:cNvPicPr>
          <p:nvPr/>
        </p:nvPicPr>
        <p:blipFill>
          <a:blip r:embed="rId3" cstate="print"/>
          <a:srcRect/>
          <a:stretch>
            <a:fillRect/>
          </a:stretch>
        </p:blipFill>
        <p:spPr bwMode="auto">
          <a:xfrm>
            <a:off x="1447800" y="1143000"/>
            <a:ext cx="6324600" cy="5465763"/>
          </a:xfrm>
          <a:prstGeom prst="rect">
            <a:avLst/>
          </a:prstGeom>
          <a:noFill/>
          <a:ln w="9525">
            <a:noFill/>
            <a:miter lim="800000"/>
            <a:headEnd/>
            <a:tailEnd/>
          </a:ln>
        </p:spPr>
      </p:pic>
      <p:sp>
        <p:nvSpPr>
          <p:cNvPr id="174085" name="Rectangle 5"/>
          <p:cNvSpPr>
            <a:spLocks noChangeArrowheads="1"/>
          </p:cNvSpPr>
          <p:nvPr/>
        </p:nvSpPr>
        <p:spPr bwMode="auto">
          <a:xfrm>
            <a:off x="1371600" y="1066800"/>
            <a:ext cx="2590800" cy="1447800"/>
          </a:xfrm>
          <a:prstGeom prst="rect">
            <a:avLst/>
          </a:prstGeom>
          <a:noFill/>
          <a:ln w="38100">
            <a:solidFill>
              <a:srgbClr val="000080"/>
            </a:solidFill>
            <a:miter lim="800000"/>
            <a:headEnd/>
            <a:tailEnd/>
          </a:ln>
        </p:spPr>
        <p:txBody>
          <a:bodyPr wrap="none" anchor="ctr"/>
          <a:lstStyle/>
          <a:p>
            <a:endParaRPr lang="en-US"/>
          </a:p>
        </p:txBody>
      </p:sp>
      <p:sp>
        <p:nvSpPr>
          <p:cNvPr id="174086" name="Rectangle 6"/>
          <p:cNvSpPr>
            <a:spLocks noChangeArrowheads="1"/>
          </p:cNvSpPr>
          <p:nvPr/>
        </p:nvSpPr>
        <p:spPr bwMode="auto">
          <a:xfrm>
            <a:off x="1447800" y="3581400"/>
            <a:ext cx="2438400" cy="990600"/>
          </a:xfrm>
          <a:prstGeom prst="rect">
            <a:avLst/>
          </a:prstGeom>
          <a:noFill/>
          <a:ln w="38100">
            <a:solidFill>
              <a:srgbClr val="000080"/>
            </a:solidFill>
            <a:miter lim="800000"/>
            <a:headEnd/>
            <a:tailEnd/>
          </a:ln>
        </p:spPr>
        <p:txBody>
          <a:bodyPr wrap="none" anchor="ctr"/>
          <a:lstStyle/>
          <a:p>
            <a:endParaRPr lang="en-US"/>
          </a:p>
        </p:txBody>
      </p:sp>
      <p:sp>
        <p:nvSpPr>
          <p:cNvPr id="174087" name="Rectangle 7"/>
          <p:cNvSpPr>
            <a:spLocks noChangeArrowheads="1"/>
          </p:cNvSpPr>
          <p:nvPr/>
        </p:nvSpPr>
        <p:spPr bwMode="auto">
          <a:xfrm>
            <a:off x="5943600" y="2743200"/>
            <a:ext cx="1981200" cy="1371600"/>
          </a:xfrm>
          <a:prstGeom prst="rect">
            <a:avLst/>
          </a:prstGeom>
          <a:noFill/>
          <a:ln w="38100">
            <a:solidFill>
              <a:srgbClr val="000080"/>
            </a:solidFill>
            <a:miter lim="800000"/>
            <a:headEnd/>
            <a:tailEnd/>
          </a:ln>
        </p:spPr>
        <p:txBody>
          <a:bodyPr wrap="none" anchor="ctr"/>
          <a:lstStyle/>
          <a:p>
            <a:endParaRPr lang="en-US"/>
          </a:p>
        </p:txBody>
      </p:sp>
      <p:sp>
        <p:nvSpPr>
          <p:cNvPr id="174088" name="Rectangle 8"/>
          <p:cNvSpPr>
            <a:spLocks noChangeArrowheads="1"/>
          </p:cNvSpPr>
          <p:nvPr/>
        </p:nvSpPr>
        <p:spPr bwMode="auto">
          <a:xfrm>
            <a:off x="5943600" y="4191000"/>
            <a:ext cx="1905000" cy="1143000"/>
          </a:xfrm>
          <a:prstGeom prst="rect">
            <a:avLst/>
          </a:prstGeom>
          <a:noFill/>
          <a:ln w="38100">
            <a:solidFill>
              <a:srgbClr val="00008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88"/>
                                        </p:tgtEl>
                                        <p:attrNameLst>
                                          <p:attrName>style.visibility</p:attrName>
                                        </p:attrNameLst>
                                      </p:cBhvr>
                                      <p:to>
                                        <p:strVal val="visible"/>
                                      </p:to>
                                    </p:set>
                                    <p:anim calcmode="lin" valueType="num">
                                      <p:cBhvr additive="base">
                                        <p:cTn id="7" dur="500" fill="hold"/>
                                        <p:tgtEl>
                                          <p:spTgt spid="174088"/>
                                        </p:tgtEl>
                                        <p:attrNameLst>
                                          <p:attrName>ppt_x</p:attrName>
                                        </p:attrNameLst>
                                      </p:cBhvr>
                                      <p:tavLst>
                                        <p:tav tm="0">
                                          <p:val>
                                            <p:strVal val="#ppt_x"/>
                                          </p:val>
                                        </p:tav>
                                        <p:tav tm="100000">
                                          <p:val>
                                            <p:strVal val="#ppt_x"/>
                                          </p:val>
                                        </p:tav>
                                      </p:tavLst>
                                    </p:anim>
                                    <p:anim calcmode="lin" valueType="num">
                                      <p:cBhvr additive="base">
                                        <p:cTn id="8" dur="500" fill="hold"/>
                                        <p:tgtEl>
                                          <p:spTgt spid="1740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087"/>
                                        </p:tgtEl>
                                        <p:attrNameLst>
                                          <p:attrName>style.visibility</p:attrName>
                                        </p:attrNameLst>
                                      </p:cBhvr>
                                      <p:to>
                                        <p:strVal val="visible"/>
                                      </p:to>
                                    </p:set>
                                    <p:anim calcmode="lin" valueType="num">
                                      <p:cBhvr additive="base">
                                        <p:cTn id="13" dur="500" fill="hold"/>
                                        <p:tgtEl>
                                          <p:spTgt spid="174087"/>
                                        </p:tgtEl>
                                        <p:attrNameLst>
                                          <p:attrName>ppt_x</p:attrName>
                                        </p:attrNameLst>
                                      </p:cBhvr>
                                      <p:tavLst>
                                        <p:tav tm="0">
                                          <p:val>
                                            <p:strVal val="#ppt_x"/>
                                          </p:val>
                                        </p:tav>
                                        <p:tav tm="100000">
                                          <p:val>
                                            <p:strVal val="#ppt_x"/>
                                          </p:val>
                                        </p:tav>
                                      </p:tavLst>
                                    </p:anim>
                                    <p:anim calcmode="lin" valueType="num">
                                      <p:cBhvr additive="base">
                                        <p:cTn id="14" dur="500" fill="hold"/>
                                        <p:tgtEl>
                                          <p:spTgt spid="17408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086"/>
                                        </p:tgtEl>
                                        <p:attrNameLst>
                                          <p:attrName>style.visibility</p:attrName>
                                        </p:attrNameLst>
                                      </p:cBhvr>
                                      <p:to>
                                        <p:strVal val="visible"/>
                                      </p:to>
                                    </p:set>
                                    <p:anim calcmode="lin" valueType="num">
                                      <p:cBhvr additive="base">
                                        <p:cTn id="19" dur="500" fill="hold"/>
                                        <p:tgtEl>
                                          <p:spTgt spid="174086"/>
                                        </p:tgtEl>
                                        <p:attrNameLst>
                                          <p:attrName>ppt_x</p:attrName>
                                        </p:attrNameLst>
                                      </p:cBhvr>
                                      <p:tavLst>
                                        <p:tav tm="0">
                                          <p:val>
                                            <p:strVal val="#ppt_x"/>
                                          </p:val>
                                        </p:tav>
                                        <p:tav tm="100000">
                                          <p:val>
                                            <p:strVal val="#ppt_x"/>
                                          </p:val>
                                        </p:tav>
                                      </p:tavLst>
                                    </p:anim>
                                    <p:anim calcmode="lin" valueType="num">
                                      <p:cBhvr additive="base">
                                        <p:cTn id="20" dur="500" fill="hold"/>
                                        <p:tgtEl>
                                          <p:spTgt spid="1740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085"/>
                                        </p:tgtEl>
                                        <p:attrNameLst>
                                          <p:attrName>style.visibility</p:attrName>
                                        </p:attrNameLst>
                                      </p:cBhvr>
                                      <p:to>
                                        <p:strVal val="visible"/>
                                      </p:to>
                                    </p:set>
                                    <p:anim calcmode="lin" valueType="num">
                                      <p:cBhvr additive="base">
                                        <p:cTn id="25" dur="500" fill="hold"/>
                                        <p:tgtEl>
                                          <p:spTgt spid="174085"/>
                                        </p:tgtEl>
                                        <p:attrNameLst>
                                          <p:attrName>ppt_x</p:attrName>
                                        </p:attrNameLst>
                                      </p:cBhvr>
                                      <p:tavLst>
                                        <p:tav tm="0">
                                          <p:val>
                                            <p:strVal val="#ppt_x"/>
                                          </p:val>
                                        </p:tav>
                                        <p:tav tm="100000">
                                          <p:val>
                                            <p:strVal val="#ppt_x"/>
                                          </p:val>
                                        </p:tav>
                                      </p:tavLst>
                                    </p:anim>
                                    <p:anim calcmode="lin" valueType="num">
                                      <p:cBhvr additive="base">
                                        <p:cTn id="26" dur="500" fill="hold"/>
                                        <p:tgtEl>
                                          <p:spTgt spid="174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animBg="1"/>
      <p:bldP spid="174086" grpId="0" animBg="1"/>
      <p:bldP spid="174087" grpId="0" animBg="1"/>
      <p:bldP spid="17408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990600" y="-228600"/>
            <a:ext cx="7162800" cy="1447800"/>
          </a:xfrm>
        </p:spPr>
        <p:txBody>
          <a:bodyPr/>
          <a:lstStyle/>
          <a:p>
            <a:pPr eaLnBrk="1" hangingPunct="1"/>
            <a:r>
              <a:rPr lang="en-US" smtClean="0">
                <a:solidFill>
                  <a:srgbClr val="FFC000"/>
                </a:solidFill>
              </a:rPr>
              <a:t>Type 2 Diabetes</a:t>
            </a:r>
          </a:p>
        </p:txBody>
      </p:sp>
      <p:sp>
        <p:nvSpPr>
          <p:cNvPr id="89090" name="Rectangle 3"/>
          <p:cNvSpPr>
            <a:spLocks noGrp="1" noChangeArrowheads="1"/>
          </p:cNvSpPr>
          <p:nvPr>
            <p:ph type="body" idx="1"/>
          </p:nvPr>
        </p:nvSpPr>
        <p:spPr>
          <a:xfrm>
            <a:off x="838200" y="1143000"/>
            <a:ext cx="7162800" cy="5257800"/>
          </a:xfrm>
        </p:spPr>
        <p:txBody>
          <a:bodyPr/>
          <a:lstStyle/>
          <a:p>
            <a:pPr eaLnBrk="1" hangingPunct="1">
              <a:lnSpc>
                <a:spcPct val="80000"/>
              </a:lnSpc>
            </a:pPr>
            <a:r>
              <a:rPr lang="en-US" sz="2400" smtClean="0"/>
              <a:t>Characterized by resistance to the actions of insulin</a:t>
            </a:r>
          </a:p>
          <a:p>
            <a:pPr eaLnBrk="1" hangingPunct="1">
              <a:lnSpc>
                <a:spcPct val="80000"/>
              </a:lnSpc>
            </a:pPr>
            <a:r>
              <a:rPr lang="en-US" sz="2400" smtClean="0"/>
              <a:t>Strongly genetic</a:t>
            </a:r>
          </a:p>
          <a:p>
            <a:pPr eaLnBrk="1" hangingPunct="1">
              <a:lnSpc>
                <a:spcPct val="80000"/>
              </a:lnSpc>
            </a:pPr>
            <a:r>
              <a:rPr lang="en-US" sz="2400" smtClean="0"/>
              <a:t>Mostly obese</a:t>
            </a:r>
          </a:p>
          <a:p>
            <a:pPr eaLnBrk="1" hangingPunct="1">
              <a:lnSpc>
                <a:spcPct val="80000"/>
              </a:lnSpc>
            </a:pPr>
            <a:r>
              <a:rPr lang="en-US" sz="2400" smtClean="0"/>
              <a:t>Usually in adulthood, but now occurring younger and younger</a:t>
            </a:r>
          </a:p>
          <a:p>
            <a:pPr eaLnBrk="1" hangingPunct="1">
              <a:lnSpc>
                <a:spcPct val="80000"/>
              </a:lnSpc>
              <a:buFont typeface="Arial" charset="0"/>
              <a:buNone/>
            </a:pPr>
            <a:endParaRPr lang="en-US" sz="2400" smtClean="0"/>
          </a:p>
          <a:p>
            <a:pPr eaLnBrk="1" hangingPunct="1">
              <a:lnSpc>
                <a:spcPct val="80000"/>
              </a:lnSpc>
            </a:pPr>
            <a:r>
              <a:rPr lang="en-US" sz="2400" smtClean="0"/>
              <a:t>According to a preliminary report, 10% of children with T2D develop renal failure requiring dialysis or resulting in death by young adulthood </a:t>
            </a:r>
          </a:p>
          <a:p>
            <a:pPr eaLnBrk="1" hangingPunct="1">
              <a:lnSpc>
                <a:spcPct val="80000"/>
              </a:lnSpc>
              <a:buFont typeface="Arial" charset="0"/>
              <a:buNone/>
            </a:pPr>
            <a:r>
              <a:rPr lang="en-US" sz="1400" smtClean="0"/>
              <a:t>						Dean et al, Diabetes, 2002</a:t>
            </a:r>
          </a:p>
          <a:p>
            <a:pPr eaLnBrk="1" hangingPunct="1">
              <a:lnSpc>
                <a:spcPct val="80000"/>
              </a:lnSpc>
              <a:buFont typeface="Arial" charset="0"/>
              <a:buNone/>
            </a:pPr>
            <a:endParaRPr lang="en-US" sz="2400" smtClean="0"/>
          </a:p>
          <a:p>
            <a:pPr eaLnBrk="1" hangingPunct="1">
              <a:lnSpc>
                <a:spcPct val="80000"/>
              </a:lnSpc>
            </a:pPr>
            <a:r>
              <a:rPr lang="en-US" sz="2400" smtClean="0"/>
              <a:t>Impaired Glucose Tolerance/Pre-diabetes</a:t>
            </a:r>
          </a:p>
          <a:p>
            <a:pPr lvl="1" eaLnBrk="1" hangingPunct="1">
              <a:lnSpc>
                <a:spcPct val="80000"/>
              </a:lnSpc>
            </a:pPr>
            <a:r>
              <a:rPr lang="en-US" sz="2400" smtClean="0"/>
              <a:t>In a study reported in the NEJM 25% of obese children age 4-10 and 21% age 11-18 already had IGT</a:t>
            </a:r>
            <a:r>
              <a:rPr lang="en-US" sz="1900" smtClean="0"/>
              <a:t> 				</a:t>
            </a:r>
            <a:r>
              <a:rPr lang="en-US" sz="1400" smtClean="0"/>
              <a:t>Sinha NEJM 2002</a:t>
            </a:r>
          </a:p>
          <a:p>
            <a:pPr eaLnBrk="1" hangingPunct="1">
              <a:lnSpc>
                <a:spcPct val="80000"/>
              </a:lnSpc>
              <a:buFont typeface="Arial" charset="0"/>
              <a:buNone/>
            </a:pPr>
            <a:endParaRPr lang="en-US" sz="1400" i="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228600"/>
            <a:ext cx="8763000" cy="1143000"/>
          </a:xfrm>
        </p:spPr>
        <p:txBody>
          <a:bodyPr>
            <a:normAutofit fontScale="90000"/>
          </a:bodyPr>
          <a:lstStyle/>
          <a:p>
            <a:pPr eaLnBrk="1" hangingPunct="1">
              <a:defRPr/>
            </a:pPr>
            <a:r>
              <a:rPr lang="en-US" dirty="0" err="1" smtClean="0">
                <a:solidFill>
                  <a:srgbClr val="FFC000"/>
                </a:solidFill>
              </a:rPr>
              <a:t>Skinfold</a:t>
            </a:r>
            <a:r>
              <a:rPr lang="en-US" dirty="0" smtClean="0">
                <a:solidFill>
                  <a:srgbClr val="FFC000"/>
                </a:solidFill>
              </a:rPr>
              <a:t> Thickness/Waist Circumference</a:t>
            </a:r>
          </a:p>
        </p:txBody>
      </p:sp>
      <p:sp>
        <p:nvSpPr>
          <p:cNvPr id="23554" name="Content Placeholder 2"/>
          <p:cNvSpPr>
            <a:spLocks noGrp="1"/>
          </p:cNvSpPr>
          <p:nvPr>
            <p:ph idx="1"/>
          </p:nvPr>
        </p:nvSpPr>
        <p:spPr>
          <a:xfrm>
            <a:off x="914400" y="914400"/>
            <a:ext cx="7162800" cy="5715000"/>
          </a:xfrm>
        </p:spPr>
        <p:txBody>
          <a:bodyPr/>
          <a:lstStyle/>
          <a:p>
            <a:pPr eaLnBrk="1" hangingPunct="1">
              <a:lnSpc>
                <a:spcPct val="90000"/>
              </a:lnSpc>
              <a:buFontTx/>
              <a:buNone/>
            </a:pPr>
            <a:endParaRPr lang="en-US" sz="3600" smtClean="0"/>
          </a:p>
          <a:p>
            <a:pPr eaLnBrk="1" hangingPunct="1">
              <a:lnSpc>
                <a:spcPct val="60000"/>
              </a:lnSpc>
            </a:pPr>
            <a:r>
              <a:rPr lang="en-US" smtClean="0"/>
              <a:t>Skinfold thickness does predict total </a:t>
            </a:r>
          </a:p>
          <a:p>
            <a:pPr eaLnBrk="1" hangingPunct="1">
              <a:lnSpc>
                <a:spcPct val="60000"/>
              </a:lnSpc>
              <a:buFont typeface="Arial" charset="0"/>
              <a:buNone/>
            </a:pPr>
            <a:r>
              <a:rPr lang="en-US" smtClean="0"/>
              <a:t>	body fat but adds nothing more than</a:t>
            </a:r>
          </a:p>
          <a:p>
            <a:pPr eaLnBrk="1" hangingPunct="1">
              <a:lnSpc>
                <a:spcPct val="60000"/>
              </a:lnSpc>
              <a:buFont typeface="Arial" charset="0"/>
              <a:buNone/>
            </a:pPr>
            <a:r>
              <a:rPr lang="en-US" smtClean="0"/>
              <a:t>    BMI</a:t>
            </a:r>
          </a:p>
          <a:p>
            <a:pPr eaLnBrk="1" hangingPunct="1">
              <a:lnSpc>
                <a:spcPct val="60000"/>
              </a:lnSpc>
              <a:buFont typeface="Arial" charset="0"/>
              <a:buNone/>
            </a:pPr>
            <a:endParaRPr lang="en-US" smtClean="0"/>
          </a:p>
          <a:p>
            <a:pPr eaLnBrk="1" hangingPunct="1">
              <a:lnSpc>
                <a:spcPct val="60000"/>
              </a:lnSpc>
            </a:pPr>
            <a:r>
              <a:rPr lang="en-US" smtClean="0"/>
              <a:t>Increased Waist Circumference: measure from top of hip bone</a:t>
            </a:r>
            <a:endParaRPr lang="en-US" sz="2600" smtClean="0"/>
          </a:p>
          <a:p>
            <a:pPr lvl="1" eaLnBrk="1" hangingPunct="1">
              <a:lnSpc>
                <a:spcPct val="60000"/>
              </a:lnSpc>
            </a:pPr>
            <a:r>
              <a:rPr lang="en-US" sz="2600" smtClean="0"/>
              <a:t>In children is defined as &gt; 90</a:t>
            </a:r>
            <a:r>
              <a:rPr lang="en-US" sz="2600" baseline="30000" smtClean="0"/>
              <a:t>th</a:t>
            </a:r>
            <a:r>
              <a:rPr lang="en-US" sz="2600" smtClean="0"/>
              <a:t> percentile for</a:t>
            </a:r>
          </a:p>
          <a:p>
            <a:pPr lvl="1" eaLnBrk="1" hangingPunct="1">
              <a:lnSpc>
                <a:spcPct val="60000"/>
              </a:lnSpc>
              <a:buFont typeface="Arial" charset="0"/>
              <a:buNone/>
            </a:pPr>
            <a:r>
              <a:rPr lang="en-US" sz="2600" smtClean="0"/>
              <a:t>    age, sex (ethnic specific) 	</a:t>
            </a:r>
            <a:r>
              <a:rPr lang="en-US" sz="1400" smtClean="0"/>
              <a:t>Fernandez et al J Peds 2004</a:t>
            </a:r>
          </a:p>
          <a:p>
            <a:pPr lvl="1" eaLnBrk="1" hangingPunct="1">
              <a:lnSpc>
                <a:spcPct val="60000"/>
              </a:lnSpc>
            </a:pPr>
            <a:endParaRPr lang="en-US" sz="1400" smtClean="0"/>
          </a:p>
          <a:p>
            <a:pPr lvl="1" eaLnBrk="1" hangingPunct="1">
              <a:lnSpc>
                <a:spcPct val="60000"/>
              </a:lnSpc>
            </a:pPr>
            <a:r>
              <a:rPr lang="en-US" sz="2600" smtClean="0"/>
              <a:t>In Adults: Males&gt;40inches, Females&gt;35inches</a:t>
            </a:r>
          </a:p>
          <a:p>
            <a:pPr lvl="1" eaLnBrk="1" hangingPunct="1">
              <a:lnSpc>
                <a:spcPct val="60000"/>
              </a:lnSpc>
            </a:pPr>
            <a:endParaRPr lang="en-US" sz="2600" smtClean="0"/>
          </a:p>
          <a:p>
            <a:pPr lvl="1" eaLnBrk="1" hangingPunct="1">
              <a:lnSpc>
                <a:spcPct val="60000"/>
              </a:lnSpc>
            </a:pPr>
            <a:r>
              <a:rPr lang="en-US" sz="2600" smtClean="0"/>
              <a:t>Increased waist circumference adds </a:t>
            </a:r>
          </a:p>
          <a:p>
            <a:pPr lvl="1" eaLnBrk="1" hangingPunct="1">
              <a:lnSpc>
                <a:spcPct val="60000"/>
              </a:lnSpc>
              <a:buFont typeface="Arial" charset="0"/>
              <a:buNone/>
            </a:pPr>
            <a:r>
              <a:rPr lang="en-US" sz="2600" smtClean="0"/>
              <a:t>    substantially to BMI alone for assessment of </a:t>
            </a:r>
          </a:p>
          <a:p>
            <a:pPr lvl="1" eaLnBrk="1" hangingPunct="1">
              <a:lnSpc>
                <a:spcPct val="60000"/>
              </a:lnSpc>
              <a:buFont typeface="Arial" charset="0"/>
              <a:buNone/>
            </a:pPr>
            <a:r>
              <a:rPr lang="en-US" sz="2600" smtClean="0"/>
              <a:t>    risk for CV disease</a:t>
            </a:r>
          </a:p>
          <a:p>
            <a:pPr lvl="1" eaLnBrk="1" hangingPunct="1">
              <a:lnSpc>
                <a:spcPct val="60000"/>
              </a:lnSpc>
              <a:buFont typeface="Arial" charset="0"/>
              <a:buNone/>
            </a:pPr>
            <a:r>
              <a:rPr lang="en-US" sz="2600" smtClean="0"/>
              <a:t> 						</a:t>
            </a:r>
            <a:r>
              <a:rPr lang="en-US" sz="1400" smtClean="0"/>
              <a:t>Lee,et al. JPeds 2006</a:t>
            </a:r>
          </a:p>
          <a:p>
            <a:pPr lvl="1" eaLnBrk="1" hangingPunct="1">
              <a:lnSpc>
                <a:spcPct val="60000"/>
              </a:lnSpc>
              <a:buFont typeface="Arial" charset="0"/>
              <a:buNone/>
            </a:pPr>
            <a:endParaRPr lang="en-US" sz="2400" smtClean="0"/>
          </a:p>
          <a:p>
            <a:pPr eaLnBrk="1" hangingPunct="1">
              <a:lnSpc>
                <a:spcPct val="90000"/>
              </a:lnSpc>
              <a:buFontTx/>
              <a:buNone/>
            </a:pPr>
            <a:endParaRPr lang="en-US" sz="270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990600" y="0"/>
            <a:ext cx="7162800" cy="1524000"/>
          </a:xfrm>
        </p:spPr>
        <p:txBody>
          <a:bodyPr/>
          <a:lstStyle/>
          <a:p>
            <a:pPr eaLnBrk="1" hangingPunct="1"/>
            <a:r>
              <a:rPr lang="en-US" smtClean="0">
                <a:solidFill>
                  <a:srgbClr val="FFC000"/>
                </a:solidFill>
              </a:rPr>
              <a:t>Type 2 Diabetes in Youth: </a:t>
            </a:r>
            <a:br>
              <a:rPr lang="en-US" smtClean="0">
                <a:solidFill>
                  <a:srgbClr val="FFC000"/>
                </a:solidFill>
              </a:rPr>
            </a:br>
            <a:r>
              <a:rPr lang="en-US" smtClean="0">
                <a:solidFill>
                  <a:srgbClr val="FFC000"/>
                </a:solidFill>
              </a:rPr>
              <a:t>Risk Factors</a:t>
            </a:r>
          </a:p>
        </p:txBody>
      </p:sp>
      <p:sp>
        <p:nvSpPr>
          <p:cNvPr id="91138" name="Rectangle 3"/>
          <p:cNvSpPr>
            <a:spLocks noGrp="1" noChangeArrowheads="1"/>
          </p:cNvSpPr>
          <p:nvPr>
            <p:ph type="body" idx="1"/>
          </p:nvPr>
        </p:nvSpPr>
        <p:spPr>
          <a:xfrm>
            <a:off x="609600" y="1295400"/>
            <a:ext cx="7772400" cy="4876800"/>
          </a:xfrm>
        </p:spPr>
        <p:txBody>
          <a:bodyPr/>
          <a:lstStyle/>
          <a:p>
            <a:pPr eaLnBrk="1" hangingPunct="1">
              <a:lnSpc>
                <a:spcPct val="90000"/>
              </a:lnSpc>
              <a:buFontTx/>
              <a:buNone/>
            </a:pPr>
            <a:endParaRPr lang="en-US" sz="2600" smtClean="0"/>
          </a:p>
          <a:p>
            <a:pPr eaLnBrk="1" hangingPunct="1">
              <a:lnSpc>
                <a:spcPct val="90000"/>
              </a:lnSpc>
            </a:pPr>
            <a:r>
              <a:rPr lang="en-US" sz="2800" smtClean="0"/>
              <a:t>Obesity and increased BMI</a:t>
            </a:r>
          </a:p>
          <a:p>
            <a:pPr lvl="1" eaLnBrk="1" hangingPunct="1">
              <a:lnSpc>
                <a:spcPct val="90000"/>
              </a:lnSpc>
            </a:pPr>
            <a:r>
              <a:rPr lang="en-US" sz="2200" smtClean="0"/>
              <a:t>85% are obese</a:t>
            </a:r>
          </a:p>
          <a:p>
            <a:pPr eaLnBrk="1" hangingPunct="1">
              <a:lnSpc>
                <a:spcPct val="90000"/>
              </a:lnSpc>
            </a:pPr>
            <a:r>
              <a:rPr lang="en-US" sz="2800" smtClean="0"/>
              <a:t>Family History of Type 2 Diabetes</a:t>
            </a:r>
          </a:p>
          <a:p>
            <a:pPr lvl="1" eaLnBrk="1" hangingPunct="1">
              <a:lnSpc>
                <a:spcPct val="90000"/>
              </a:lnSpc>
            </a:pPr>
            <a:r>
              <a:rPr lang="en-US" sz="2200" smtClean="0"/>
              <a:t>75-100%  have 1</a:t>
            </a:r>
            <a:r>
              <a:rPr lang="en-US" sz="2200" b="1" baseline="30000" smtClean="0"/>
              <a:t>st</a:t>
            </a:r>
            <a:r>
              <a:rPr lang="en-US" sz="2200" smtClean="0"/>
              <a:t>  or 2</a:t>
            </a:r>
            <a:r>
              <a:rPr lang="en-US" sz="2200" b="1" baseline="30000" smtClean="0"/>
              <a:t>nd</a:t>
            </a:r>
            <a:r>
              <a:rPr lang="en-US" sz="2200" smtClean="0"/>
              <a:t> degree relative</a:t>
            </a:r>
          </a:p>
          <a:p>
            <a:pPr eaLnBrk="1" hangingPunct="1">
              <a:lnSpc>
                <a:spcPct val="90000"/>
              </a:lnSpc>
            </a:pPr>
            <a:r>
              <a:rPr lang="en-US" sz="2800" smtClean="0"/>
              <a:t>Membership of ethnic minority</a:t>
            </a:r>
          </a:p>
          <a:p>
            <a:pPr lvl="1" eaLnBrk="1" hangingPunct="1">
              <a:lnSpc>
                <a:spcPct val="90000"/>
              </a:lnSpc>
            </a:pPr>
            <a:r>
              <a:rPr lang="en-US" sz="2200" smtClean="0"/>
              <a:t>African American, Hispanic, Native American, Asian</a:t>
            </a:r>
          </a:p>
          <a:p>
            <a:pPr eaLnBrk="1" hangingPunct="1">
              <a:lnSpc>
                <a:spcPct val="90000"/>
              </a:lnSpc>
            </a:pPr>
            <a:r>
              <a:rPr lang="en-US" sz="2800" smtClean="0"/>
              <a:t>Female gender</a:t>
            </a:r>
          </a:p>
          <a:p>
            <a:pPr lvl="1" eaLnBrk="1" hangingPunct="1">
              <a:lnSpc>
                <a:spcPct val="90000"/>
              </a:lnSpc>
            </a:pPr>
            <a:r>
              <a:rPr lang="en-US" sz="2200" smtClean="0"/>
              <a:t>2:1 Ratio</a:t>
            </a:r>
          </a:p>
          <a:p>
            <a:pPr eaLnBrk="1" hangingPunct="1">
              <a:lnSpc>
                <a:spcPct val="90000"/>
              </a:lnSpc>
            </a:pPr>
            <a:r>
              <a:rPr lang="en-US" sz="2800" smtClean="0"/>
              <a:t>Born Small for Gestational Age </a:t>
            </a:r>
            <a:r>
              <a:rPr lang="en-US" sz="1900" smtClean="0"/>
              <a:t>(SGA)</a:t>
            </a:r>
            <a:endParaRPr lang="en-US" sz="2700" smtClean="0"/>
          </a:p>
          <a:p>
            <a:pPr eaLnBrk="1" hangingPunct="1">
              <a:lnSpc>
                <a:spcPct val="90000"/>
              </a:lnSpc>
            </a:pPr>
            <a:r>
              <a:rPr lang="en-US" sz="2800" smtClean="0"/>
              <a:t>Features of Metabolic Syndrome</a:t>
            </a:r>
            <a:endParaRPr lang="en-US" sz="1900" smtClean="0"/>
          </a:p>
          <a:p>
            <a:pPr lvl="1" eaLnBrk="1" hangingPunct="1">
              <a:lnSpc>
                <a:spcPct val="90000"/>
              </a:lnSpc>
            </a:pPr>
            <a:endParaRPr lang="en-US" sz="17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5" name="Group 2"/>
          <p:cNvGrpSpPr>
            <a:grpSpLocks/>
          </p:cNvGrpSpPr>
          <p:nvPr/>
        </p:nvGrpSpPr>
        <p:grpSpPr bwMode="auto">
          <a:xfrm>
            <a:off x="1343025" y="1462088"/>
            <a:ext cx="6896100" cy="3948112"/>
            <a:chOff x="1065" y="1121"/>
            <a:chExt cx="4344" cy="2487"/>
          </a:xfrm>
        </p:grpSpPr>
        <p:grpSp>
          <p:nvGrpSpPr>
            <p:cNvPr id="93208" name="Group 3"/>
            <p:cNvGrpSpPr>
              <a:grpSpLocks/>
            </p:cNvGrpSpPr>
            <p:nvPr/>
          </p:nvGrpSpPr>
          <p:grpSpPr bwMode="auto">
            <a:xfrm>
              <a:off x="1963" y="3072"/>
              <a:ext cx="817" cy="536"/>
              <a:chOff x="1673" y="3072"/>
              <a:chExt cx="817" cy="536"/>
            </a:xfrm>
          </p:grpSpPr>
          <p:sp>
            <p:nvSpPr>
              <p:cNvPr id="93264" name="Freeform 4"/>
              <p:cNvSpPr>
                <a:spLocks/>
              </p:cNvSpPr>
              <p:nvPr/>
            </p:nvSpPr>
            <p:spPr bwMode="auto">
              <a:xfrm>
                <a:off x="1673" y="3140"/>
                <a:ext cx="62" cy="77"/>
              </a:xfrm>
              <a:custGeom>
                <a:avLst/>
                <a:gdLst>
                  <a:gd name="T0" fmla="*/ 0 w 58"/>
                  <a:gd name="T1" fmla="*/ 16 h 84"/>
                  <a:gd name="T2" fmla="*/ 0 w 58"/>
                  <a:gd name="T3" fmla="*/ 12 h 84"/>
                  <a:gd name="T4" fmla="*/ 117 w 58"/>
                  <a:gd name="T5" fmla="*/ 0 h 84"/>
                  <a:gd name="T6" fmla="*/ 206 w 58"/>
                  <a:gd name="T7" fmla="*/ 5 h 84"/>
                  <a:gd name="T8" fmla="*/ 103 w 58"/>
                  <a:gd name="T9" fmla="*/ 16 h 84"/>
                  <a:gd name="T10" fmla="*/ 0 w 58"/>
                  <a:gd name="T11" fmla="*/ 16 h 84"/>
                  <a:gd name="T12" fmla="*/ 0 60000 65536"/>
                  <a:gd name="T13" fmla="*/ 0 60000 65536"/>
                  <a:gd name="T14" fmla="*/ 0 60000 65536"/>
                  <a:gd name="T15" fmla="*/ 0 60000 65536"/>
                  <a:gd name="T16" fmla="*/ 0 60000 65536"/>
                  <a:gd name="T17" fmla="*/ 0 60000 65536"/>
                  <a:gd name="T18" fmla="*/ 0 w 58"/>
                  <a:gd name="T19" fmla="*/ 0 h 84"/>
                  <a:gd name="T20" fmla="*/ 58 w 5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8" h="84">
                    <a:moveTo>
                      <a:pt x="0" y="84"/>
                    </a:moveTo>
                    <a:lnTo>
                      <a:pt x="0" y="59"/>
                    </a:lnTo>
                    <a:lnTo>
                      <a:pt x="33" y="0"/>
                    </a:lnTo>
                    <a:lnTo>
                      <a:pt x="58" y="17"/>
                    </a:lnTo>
                    <a:lnTo>
                      <a:pt x="30" y="84"/>
                    </a:lnTo>
                    <a:lnTo>
                      <a:pt x="0" y="84"/>
                    </a:lnTo>
                    <a:close/>
                  </a:path>
                </a:pathLst>
              </a:custGeom>
              <a:solidFill>
                <a:schemeClr val="accent1"/>
              </a:solidFill>
              <a:ln w="9525">
                <a:solidFill>
                  <a:srgbClr val="000000"/>
                </a:solidFill>
                <a:round/>
                <a:headEnd/>
                <a:tailEnd/>
              </a:ln>
            </p:spPr>
            <p:txBody>
              <a:bodyPr/>
              <a:lstStyle/>
              <a:p>
                <a:endParaRPr lang="en-US"/>
              </a:p>
            </p:txBody>
          </p:sp>
          <p:sp>
            <p:nvSpPr>
              <p:cNvPr id="93265" name="Freeform 5"/>
              <p:cNvSpPr>
                <a:spLocks/>
              </p:cNvSpPr>
              <p:nvPr/>
            </p:nvSpPr>
            <p:spPr bwMode="auto">
              <a:xfrm>
                <a:off x="1780" y="3072"/>
                <a:ext cx="100" cy="98"/>
              </a:xfrm>
              <a:custGeom>
                <a:avLst/>
                <a:gdLst>
                  <a:gd name="T0" fmla="*/ 6 w 109"/>
                  <a:gd name="T1" fmla="*/ 5 h 107"/>
                  <a:gd name="T2" fmla="*/ 0 w 109"/>
                  <a:gd name="T3" fmla="*/ 13 h 107"/>
                  <a:gd name="T4" fmla="*/ 9 w 109"/>
                  <a:gd name="T5" fmla="*/ 19 h 107"/>
                  <a:gd name="T6" fmla="*/ 18 w 109"/>
                  <a:gd name="T7" fmla="*/ 21 h 107"/>
                  <a:gd name="T8" fmla="*/ 22 w 109"/>
                  <a:gd name="T9" fmla="*/ 13 h 107"/>
                  <a:gd name="T10" fmla="*/ 19 w 109"/>
                  <a:gd name="T11" fmla="*/ 0 h 107"/>
                  <a:gd name="T12" fmla="*/ 6 w 109"/>
                  <a:gd name="T13" fmla="*/ 5 h 107"/>
                  <a:gd name="T14" fmla="*/ 0 60000 65536"/>
                  <a:gd name="T15" fmla="*/ 0 60000 65536"/>
                  <a:gd name="T16" fmla="*/ 0 60000 65536"/>
                  <a:gd name="T17" fmla="*/ 0 60000 65536"/>
                  <a:gd name="T18" fmla="*/ 0 60000 65536"/>
                  <a:gd name="T19" fmla="*/ 0 60000 65536"/>
                  <a:gd name="T20" fmla="*/ 0 60000 65536"/>
                  <a:gd name="T21" fmla="*/ 0 w 109"/>
                  <a:gd name="T22" fmla="*/ 0 h 107"/>
                  <a:gd name="T23" fmla="*/ 109 w 109"/>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07">
                    <a:moveTo>
                      <a:pt x="23" y="12"/>
                    </a:moveTo>
                    <a:lnTo>
                      <a:pt x="0" y="63"/>
                    </a:lnTo>
                    <a:lnTo>
                      <a:pt x="42" y="97"/>
                    </a:lnTo>
                    <a:lnTo>
                      <a:pt x="91" y="107"/>
                    </a:lnTo>
                    <a:lnTo>
                      <a:pt x="109" y="64"/>
                    </a:lnTo>
                    <a:lnTo>
                      <a:pt x="97" y="0"/>
                    </a:lnTo>
                    <a:lnTo>
                      <a:pt x="23" y="12"/>
                    </a:lnTo>
                    <a:close/>
                  </a:path>
                </a:pathLst>
              </a:custGeom>
              <a:solidFill>
                <a:schemeClr val="accent1"/>
              </a:solidFill>
              <a:ln w="9525">
                <a:solidFill>
                  <a:srgbClr val="000000"/>
                </a:solidFill>
                <a:round/>
                <a:headEnd/>
                <a:tailEnd/>
              </a:ln>
            </p:spPr>
            <p:txBody>
              <a:bodyPr/>
              <a:lstStyle/>
              <a:p>
                <a:endParaRPr lang="en-US"/>
              </a:p>
            </p:txBody>
          </p:sp>
          <p:sp>
            <p:nvSpPr>
              <p:cNvPr id="93266" name="Freeform 6"/>
              <p:cNvSpPr>
                <a:spLocks/>
              </p:cNvSpPr>
              <p:nvPr/>
            </p:nvSpPr>
            <p:spPr bwMode="auto">
              <a:xfrm>
                <a:off x="1872" y="3140"/>
                <a:ext cx="175" cy="109"/>
              </a:xfrm>
              <a:custGeom>
                <a:avLst/>
                <a:gdLst>
                  <a:gd name="T0" fmla="*/ 0 w 162"/>
                  <a:gd name="T1" fmla="*/ 8 h 119"/>
                  <a:gd name="T2" fmla="*/ 477 w 162"/>
                  <a:gd name="T3" fmla="*/ 0 h 119"/>
                  <a:gd name="T4" fmla="*/ 569 w 162"/>
                  <a:gd name="T5" fmla="*/ 10 h 119"/>
                  <a:gd name="T6" fmla="*/ 658 w 162"/>
                  <a:gd name="T7" fmla="*/ 13 h 119"/>
                  <a:gd name="T8" fmla="*/ 700 w 162"/>
                  <a:gd name="T9" fmla="*/ 20 h 119"/>
                  <a:gd name="T10" fmla="*/ 469 w 162"/>
                  <a:gd name="T11" fmla="*/ 21 h 119"/>
                  <a:gd name="T12" fmla="*/ 294 w 162"/>
                  <a:gd name="T13" fmla="*/ 23 h 119"/>
                  <a:gd name="T14" fmla="*/ 0 w 162"/>
                  <a:gd name="T15" fmla="*/ 8 h 119"/>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119"/>
                  <a:gd name="T26" fmla="*/ 162 w 162"/>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119">
                    <a:moveTo>
                      <a:pt x="0" y="42"/>
                    </a:moveTo>
                    <a:lnTo>
                      <a:pt x="111" y="0"/>
                    </a:lnTo>
                    <a:lnTo>
                      <a:pt x="132" y="51"/>
                    </a:lnTo>
                    <a:lnTo>
                      <a:pt x="153" y="63"/>
                    </a:lnTo>
                    <a:lnTo>
                      <a:pt x="162" y="105"/>
                    </a:lnTo>
                    <a:lnTo>
                      <a:pt x="107" y="112"/>
                    </a:lnTo>
                    <a:lnTo>
                      <a:pt x="68" y="119"/>
                    </a:lnTo>
                    <a:lnTo>
                      <a:pt x="0" y="42"/>
                    </a:lnTo>
                    <a:close/>
                  </a:path>
                </a:pathLst>
              </a:custGeom>
              <a:solidFill>
                <a:schemeClr val="accent1"/>
              </a:solidFill>
              <a:ln w="9525">
                <a:solidFill>
                  <a:srgbClr val="000000"/>
                </a:solidFill>
                <a:round/>
                <a:headEnd/>
                <a:tailEnd/>
              </a:ln>
            </p:spPr>
            <p:txBody>
              <a:bodyPr/>
              <a:lstStyle/>
              <a:p>
                <a:endParaRPr lang="en-US"/>
              </a:p>
            </p:txBody>
          </p:sp>
          <p:sp>
            <p:nvSpPr>
              <p:cNvPr id="93267" name="Freeform 7"/>
              <p:cNvSpPr>
                <a:spLocks/>
              </p:cNvSpPr>
              <p:nvPr/>
            </p:nvSpPr>
            <p:spPr bwMode="auto">
              <a:xfrm>
                <a:off x="2053" y="3223"/>
                <a:ext cx="139" cy="58"/>
              </a:xfrm>
              <a:custGeom>
                <a:avLst/>
                <a:gdLst>
                  <a:gd name="T0" fmla="*/ 78 w 129"/>
                  <a:gd name="T1" fmla="*/ 2 h 63"/>
                  <a:gd name="T2" fmla="*/ 0 w 129"/>
                  <a:gd name="T3" fmla="*/ 13 h 63"/>
                  <a:gd name="T4" fmla="*/ 143 w 129"/>
                  <a:gd name="T5" fmla="*/ 13 h 63"/>
                  <a:gd name="T6" fmla="*/ 226 w 129"/>
                  <a:gd name="T7" fmla="*/ 11 h 63"/>
                  <a:gd name="T8" fmla="*/ 386 w 129"/>
                  <a:gd name="T9" fmla="*/ 11 h 63"/>
                  <a:gd name="T10" fmla="*/ 539 w 129"/>
                  <a:gd name="T11" fmla="*/ 6 h 63"/>
                  <a:gd name="T12" fmla="*/ 437 w 129"/>
                  <a:gd name="T13" fmla="*/ 6 h 63"/>
                  <a:gd name="T14" fmla="*/ 371 w 129"/>
                  <a:gd name="T15" fmla="*/ 0 h 63"/>
                  <a:gd name="T16" fmla="*/ 78 w 129"/>
                  <a:gd name="T17" fmla="*/ 2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63"/>
                  <a:gd name="T29" fmla="*/ 129 w 129"/>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63">
                    <a:moveTo>
                      <a:pt x="19" y="2"/>
                    </a:moveTo>
                    <a:lnTo>
                      <a:pt x="0" y="59"/>
                    </a:lnTo>
                    <a:lnTo>
                      <a:pt x="34" y="63"/>
                    </a:lnTo>
                    <a:lnTo>
                      <a:pt x="55" y="50"/>
                    </a:lnTo>
                    <a:lnTo>
                      <a:pt x="94" y="51"/>
                    </a:lnTo>
                    <a:lnTo>
                      <a:pt x="129" y="26"/>
                    </a:lnTo>
                    <a:lnTo>
                      <a:pt x="106" y="17"/>
                    </a:lnTo>
                    <a:lnTo>
                      <a:pt x="89" y="0"/>
                    </a:lnTo>
                    <a:lnTo>
                      <a:pt x="19" y="2"/>
                    </a:lnTo>
                    <a:close/>
                  </a:path>
                </a:pathLst>
              </a:custGeom>
              <a:solidFill>
                <a:schemeClr val="accent1"/>
              </a:solidFill>
              <a:ln w="9525">
                <a:solidFill>
                  <a:srgbClr val="000000"/>
                </a:solidFill>
                <a:round/>
                <a:headEnd/>
                <a:tailEnd/>
              </a:ln>
            </p:spPr>
            <p:txBody>
              <a:bodyPr/>
              <a:lstStyle/>
              <a:p>
                <a:endParaRPr lang="en-US"/>
              </a:p>
            </p:txBody>
          </p:sp>
          <p:sp>
            <p:nvSpPr>
              <p:cNvPr id="93268" name="Freeform 8"/>
              <p:cNvSpPr>
                <a:spLocks/>
              </p:cNvSpPr>
              <p:nvPr/>
            </p:nvSpPr>
            <p:spPr bwMode="auto">
              <a:xfrm>
                <a:off x="2094" y="3305"/>
                <a:ext cx="56" cy="42"/>
              </a:xfrm>
              <a:custGeom>
                <a:avLst/>
                <a:gdLst>
                  <a:gd name="T0" fmla="*/ 190 w 52"/>
                  <a:gd name="T1" fmla="*/ 0 h 46"/>
                  <a:gd name="T2" fmla="*/ 0 w 52"/>
                  <a:gd name="T3" fmla="*/ 4 h 46"/>
                  <a:gd name="T4" fmla="*/ 34 w 52"/>
                  <a:gd name="T5" fmla="*/ 8 h 46"/>
                  <a:gd name="T6" fmla="*/ 211 w 52"/>
                  <a:gd name="T7" fmla="*/ 6 h 46"/>
                  <a:gd name="T8" fmla="*/ 190 w 52"/>
                  <a:gd name="T9" fmla="*/ 0 h 46"/>
                  <a:gd name="T10" fmla="*/ 0 60000 65536"/>
                  <a:gd name="T11" fmla="*/ 0 60000 65536"/>
                  <a:gd name="T12" fmla="*/ 0 60000 65536"/>
                  <a:gd name="T13" fmla="*/ 0 60000 65536"/>
                  <a:gd name="T14" fmla="*/ 0 60000 65536"/>
                  <a:gd name="T15" fmla="*/ 0 w 52"/>
                  <a:gd name="T16" fmla="*/ 0 h 46"/>
                  <a:gd name="T17" fmla="*/ 52 w 52"/>
                  <a:gd name="T18" fmla="*/ 46 h 46"/>
                </a:gdLst>
                <a:ahLst/>
                <a:cxnLst>
                  <a:cxn ang="T10">
                    <a:pos x="T0" y="T1"/>
                  </a:cxn>
                  <a:cxn ang="T11">
                    <a:pos x="T2" y="T3"/>
                  </a:cxn>
                  <a:cxn ang="T12">
                    <a:pos x="T4" y="T5"/>
                  </a:cxn>
                  <a:cxn ang="T13">
                    <a:pos x="T6" y="T7"/>
                  </a:cxn>
                  <a:cxn ang="T14">
                    <a:pos x="T8" y="T9"/>
                  </a:cxn>
                </a:cxnLst>
                <a:rect l="T15" t="T16" r="T17" b="T18"/>
                <a:pathLst>
                  <a:path w="52" h="46">
                    <a:moveTo>
                      <a:pt x="46" y="0"/>
                    </a:moveTo>
                    <a:lnTo>
                      <a:pt x="0" y="4"/>
                    </a:lnTo>
                    <a:lnTo>
                      <a:pt x="8" y="46"/>
                    </a:lnTo>
                    <a:lnTo>
                      <a:pt x="52" y="36"/>
                    </a:lnTo>
                    <a:lnTo>
                      <a:pt x="46" y="0"/>
                    </a:lnTo>
                    <a:close/>
                  </a:path>
                </a:pathLst>
              </a:custGeom>
              <a:solidFill>
                <a:schemeClr val="accent1"/>
              </a:solidFill>
              <a:ln w="9525">
                <a:solidFill>
                  <a:srgbClr val="000000"/>
                </a:solidFill>
                <a:round/>
                <a:headEnd/>
                <a:tailEnd/>
              </a:ln>
            </p:spPr>
            <p:txBody>
              <a:bodyPr/>
              <a:lstStyle/>
              <a:p>
                <a:endParaRPr lang="en-US"/>
              </a:p>
            </p:txBody>
          </p:sp>
          <p:sp>
            <p:nvSpPr>
              <p:cNvPr id="93269" name="Freeform 9"/>
              <p:cNvSpPr>
                <a:spLocks/>
              </p:cNvSpPr>
              <p:nvPr/>
            </p:nvSpPr>
            <p:spPr bwMode="auto">
              <a:xfrm>
                <a:off x="2156" y="3351"/>
                <a:ext cx="38" cy="41"/>
              </a:xfrm>
              <a:custGeom>
                <a:avLst/>
                <a:gdLst>
                  <a:gd name="T0" fmla="*/ 0 w 35"/>
                  <a:gd name="T1" fmla="*/ 5 h 45"/>
                  <a:gd name="T2" fmla="*/ 167 w 35"/>
                  <a:gd name="T3" fmla="*/ 0 h 45"/>
                  <a:gd name="T4" fmla="*/ 167 w 35"/>
                  <a:gd name="T5" fmla="*/ 6 h 45"/>
                  <a:gd name="T6" fmla="*/ 54 w 35"/>
                  <a:gd name="T7" fmla="*/ 8 h 45"/>
                  <a:gd name="T8" fmla="*/ 0 w 35"/>
                  <a:gd name="T9" fmla="*/ 5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0" y="17"/>
                    </a:moveTo>
                    <a:lnTo>
                      <a:pt x="35" y="0"/>
                    </a:lnTo>
                    <a:lnTo>
                      <a:pt x="35" y="40"/>
                    </a:lnTo>
                    <a:lnTo>
                      <a:pt x="12" y="45"/>
                    </a:lnTo>
                    <a:lnTo>
                      <a:pt x="0" y="17"/>
                    </a:lnTo>
                    <a:close/>
                  </a:path>
                </a:pathLst>
              </a:custGeom>
              <a:solidFill>
                <a:schemeClr val="accent1"/>
              </a:solidFill>
              <a:ln w="9525">
                <a:solidFill>
                  <a:srgbClr val="000000"/>
                </a:solidFill>
                <a:round/>
                <a:headEnd/>
                <a:tailEnd/>
              </a:ln>
            </p:spPr>
            <p:txBody>
              <a:bodyPr/>
              <a:lstStyle/>
              <a:p>
                <a:endParaRPr lang="en-US"/>
              </a:p>
            </p:txBody>
          </p:sp>
          <p:sp>
            <p:nvSpPr>
              <p:cNvPr id="93270" name="Freeform 10"/>
              <p:cNvSpPr>
                <a:spLocks/>
              </p:cNvSpPr>
              <p:nvPr/>
            </p:nvSpPr>
            <p:spPr bwMode="auto">
              <a:xfrm>
                <a:off x="2255" y="3370"/>
                <a:ext cx="235" cy="238"/>
              </a:xfrm>
              <a:custGeom>
                <a:avLst/>
                <a:gdLst>
                  <a:gd name="T0" fmla="*/ 139 w 219"/>
                  <a:gd name="T1" fmla="*/ 0 h 260"/>
                  <a:gd name="T2" fmla="*/ 0 w 219"/>
                  <a:gd name="T3" fmla="*/ 19 h 260"/>
                  <a:gd name="T4" fmla="*/ 98 w 219"/>
                  <a:gd name="T5" fmla="*/ 27 h 260"/>
                  <a:gd name="T6" fmla="*/ 98 w 219"/>
                  <a:gd name="T7" fmla="*/ 44 h 260"/>
                  <a:gd name="T8" fmla="*/ 305 w 219"/>
                  <a:gd name="T9" fmla="*/ 49 h 260"/>
                  <a:gd name="T10" fmla="*/ 388 w 219"/>
                  <a:gd name="T11" fmla="*/ 38 h 260"/>
                  <a:gd name="T12" fmla="*/ 643 w 219"/>
                  <a:gd name="T13" fmla="*/ 36 h 260"/>
                  <a:gd name="T14" fmla="*/ 834 w 219"/>
                  <a:gd name="T15" fmla="*/ 27 h 260"/>
                  <a:gd name="T16" fmla="*/ 635 w 219"/>
                  <a:gd name="T17" fmla="*/ 10 h 260"/>
                  <a:gd name="T18" fmla="*/ 139 w 219"/>
                  <a:gd name="T19" fmla="*/ 0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0"/>
                  <a:gd name="T32" fmla="*/ 219 w 219"/>
                  <a:gd name="T33" fmla="*/ 260 h 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0">
                    <a:moveTo>
                      <a:pt x="36" y="0"/>
                    </a:moveTo>
                    <a:lnTo>
                      <a:pt x="0" y="99"/>
                    </a:lnTo>
                    <a:lnTo>
                      <a:pt x="26" y="148"/>
                    </a:lnTo>
                    <a:lnTo>
                      <a:pt x="26" y="236"/>
                    </a:lnTo>
                    <a:lnTo>
                      <a:pt x="79" y="260"/>
                    </a:lnTo>
                    <a:lnTo>
                      <a:pt x="102" y="208"/>
                    </a:lnTo>
                    <a:lnTo>
                      <a:pt x="169" y="196"/>
                    </a:lnTo>
                    <a:lnTo>
                      <a:pt x="219" y="140"/>
                    </a:lnTo>
                    <a:lnTo>
                      <a:pt x="167" y="51"/>
                    </a:lnTo>
                    <a:lnTo>
                      <a:pt x="36" y="0"/>
                    </a:lnTo>
                    <a:close/>
                  </a:path>
                </a:pathLst>
              </a:custGeom>
              <a:solidFill>
                <a:schemeClr val="accent1"/>
              </a:solidFill>
              <a:ln w="9525">
                <a:solidFill>
                  <a:srgbClr val="000000"/>
                </a:solidFill>
                <a:round/>
                <a:headEnd/>
                <a:tailEnd/>
              </a:ln>
            </p:spPr>
            <p:txBody>
              <a:bodyPr/>
              <a:lstStyle/>
              <a:p>
                <a:endParaRPr lang="en-US"/>
              </a:p>
            </p:txBody>
          </p:sp>
          <p:sp>
            <p:nvSpPr>
              <p:cNvPr id="93271" name="Freeform 11"/>
              <p:cNvSpPr>
                <a:spLocks/>
              </p:cNvSpPr>
              <p:nvPr/>
            </p:nvSpPr>
            <p:spPr bwMode="auto">
              <a:xfrm>
                <a:off x="2170" y="3259"/>
                <a:ext cx="131" cy="92"/>
              </a:xfrm>
              <a:custGeom>
                <a:avLst/>
                <a:gdLst>
                  <a:gd name="T0" fmla="*/ 113 w 121"/>
                  <a:gd name="T1" fmla="*/ 0 h 101"/>
                  <a:gd name="T2" fmla="*/ 0 w 121"/>
                  <a:gd name="T3" fmla="*/ 5 h 101"/>
                  <a:gd name="T4" fmla="*/ 43 w 121"/>
                  <a:gd name="T5" fmla="*/ 10 h 101"/>
                  <a:gd name="T6" fmla="*/ 150 w 121"/>
                  <a:gd name="T7" fmla="*/ 11 h 101"/>
                  <a:gd name="T8" fmla="*/ 260 w 121"/>
                  <a:gd name="T9" fmla="*/ 17 h 101"/>
                  <a:gd name="T10" fmla="*/ 547 w 121"/>
                  <a:gd name="T11" fmla="*/ 15 h 101"/>
                  <a:gd name="T12" fmla="*/ 551 w 121"/>
                  <a:gd name="T13" fmla="*/ 7 h 101"/>
                  <a:gd name="T14" fmla="*/ 342 w 121"/>
                  <a:gd name="T15" fmla="*/ 5 h 101"/>
                  <a:gd name="T16" fmla="*/ 113 w 121"/>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01"/>
                  <a:gd name="T29" fmla="*/ 121 w 121"/>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01">
                    <a:moveTo>
                      <a:pt x="25" y="0"/>
                    </a:moveTo>
                    <a:lnTo>
                      <a:pt x="0" y="30"/>
                    </a:lnTo>
                    <a:lnTo>
                      <a:pt x="10" y="54"/>
                    </a:lnTo>
                    <a:lnTo>
                      <a:pt x="33" y="62"/>
                    </a:lnTo>
                    <a:lnTo>
                      <a:pt x="57" y="101"/>
                    </a:lnTo>
                    <a:lnTo>
                      <a:pt x="120" y="86"/>
                    </a:lnTo>
                    <a:lnTo>
                      <a:pt x="121" y="43"/>
                    </a:lnTo>
                    <a:lnTo>
                      <a:pt x="75" y="8"/>
                    </a:lnTo>
                    <a:lnTo>
                      <a:pt x="25" y="0"/>
                    </a:lnTo>
                    <a:close/>
                  </a:path>
                </a:pathLst>
              </a:custGeom>
              <a:solidFill>
                <a:schemeClr val="accent1"/>
              </a:solidFill>
              <a:ln w="9525">
                <a:solidFill>
                  <a:srgbClr val="000000"/>
                </a:solidFill>
                <a:round/>
                <a:headEnd/>
                <a:tailEnd/>
              </a:ln>
            </p:spPr>
            <p:txBody>
              <a:bodyPr/>
              <a:lstStyle/>
              <a:p>
                <a:endParaRPr lang="en-US"/>
              </a:p>
            </p:txBody>
          </p:sp>
        </p:grpSp>
        <p:grpSp>
          <p:nvGrpSpPr>
            <p:cNvPr id="93209" name="Group 12"/>
            <p:cNvGrpSpPr>
              <a:grpSpLocks/>
            </p:cNvGrpSpPr>
            <p:nvPr/>
          </p:nvGrpSpPr>
          <p:grpSpPr bwMode="auto">
            <a:xfrm>
              <a:off x="1065" y="1121"/>
              <a:ext cx="4344" cy="2092"/>
              <a:chOff x="1068" y="1152"/>
              <a:chExt cx="4344" cy="2092"/>
            </a:xfrm>
          </p:grpSpPr>
          <p:sp>
            <p:nvSpPr>
              <p:cNvPr id="93210" name="Freeform 13"/>
              <p:cNvSpPr>
                <a:spLocks/>
              </p:cNvSpPr>
              <p:nvPr/>
            </p:nvSpPr>
            <p:spPr bwMode="auto">
              <a:xfrm>
                <a:off x="3785" y="2341"/>
                <a:ext cx="340" cy="304"/>
              </a:xfrm>
              <a:custGeom>
                <a:avLst/>
                <a:gdLst>
                  <a:gd name="T0" fmla="*/ 0 w 354"/>
                  <a:gd name="T1" fmla="*/ 6 h 331"/>
                  <a:gd name="T2" fmla="*/ 64 w 354"/>
                  <a:gd name="T3" fmla="*/ 6 h 331"/>
                  <a:gd name="T4" fmla="*/ 145 w 354"/>
                  <a:gd name="T5" fmla="*/ 0 h 331"/>
                  <a:gd name="T6" fmla="*/ 140 w 354"/>
                  <a:gd name="T7" fmla="*/ 9 h 331"/>
                  <a:gd name="T8" fmla="*/ 158 w 354"/>
                  <a:gd name="T9" fmla="*/ 6 h 331"/>
                  <a:gd name="T10" fmla="*/ 165 w 354"/>
                  <a:gd name="T11" fmla="*/ 13 h 331"/>
                  <a:gd name="T12" fmla="*/ 146 w 354"/>
                  <a:gd name="T13" fmla="*/ 18 h 331"/>
                  <a:gd name="T14" fmla="*/ 151 w 354"/>
                  <a:gd name="T15" fmla="*/ 27 h 331"/>
                  <a:gd name="T16" fmla="*/ 132 w 354"/>
                  <a:gd name="T17" fmla="*/ 43 h 331"/>
                  <a:gd name="T18" fmla="*/ 117 w 354"/>
                  <a:gd name="T19" fmla="*/ 51 h 331"/>
                  <a:gd name="T20" fmla="*/ 126 w 354"/>
                  <a:gd name="T21" fmla="*/ 64 h 331"/>
                  <a:gd name="T22" fmla="*/ 25 w 354"/>
                  <a:gd name="T23" fmla="*/ 65 h 331"/>
                  <a:gd name="T24" fmla="*/ 24 w 354"/>
                  <a:gd name="T25" fmla="*/ 59 h 331"/>
                  <a:gd name="T26" fmla="*/ 6 w 354"/>
                  <a:gd name="T27" fmla="*/ 57 h 331"/>
                  <a:gd name="T28" fmla="*/ 6 w 354"/>
                  <a:gd name="T29" fmla="*/ 18 h 331"/>
                  <a:gd name="T30" fmla="*/ 0 w 354"/>
                  <a:gd name="T31" fmla="*/ 6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4"/>
                  <a:gd name="T49" fmla="*/ 0 h 331"/>
                  <a:gd name="T50" fmla="*/ 354 w 354"/>
                  <a:gd name="T51" fmla="*/ 331 h 3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4" h="331">
                    <a:moveTo>
                      <a:pt x="0" y="30"/>
                    </a:moveTo>
                    <a:lnTo>
                      <a:pt x="139" y="13"/>
                    </a:lnTo>
                    <a:lnTo>
                      <a:pt x="312" y="0"/>
                    </a:lnTo>
                    <a:lnTo>
                      <a:pt x="303" y="44"/>
                    </a:lnTo>
                    <a:lnTo>
                      <a:pt x="341" y="34"/>
                    </a:lnTo>
                    <a:lnTo>
                      <a:pt x="354" y="63"/>
                    </a:lnTo>
                    <a:lnTo>
                      <a:pt x="315" y="90"/>
                    </a:lnTo>
                    <a:lnTo>
                      <a:pt x="324" y="136"/>
                    </a:lnTo>
                    <a:lnTo>
                      <a:pt x="283" y="212"/>
                    </a:lnTo>
                    <a:lnTo>
                      <a:pt x="253" y="259"/>
                    </a:lnTo>
                    <a:lnTo>
                      <a:pt x="270" y="320"/>
                    </a:lnTo>
                    <a:lnTo>
                      <a:pt x="51" y="331"/>
                    </a:lnTo>
                    <a:lnTo>
                      <a:pt x="50" y="294"/>
                    </a:lnTo>
                    <a:lnTo>
                      <a:pt x="6" y="286"/>
                    </a:lnTo>
                    <a:lnTo>
                      <a:pt x="6" y="90"/>
                    </a:lnTo>
                    <a:lnTo>
                      <a:pt x="0" y="30"/>
                    </a:lnTo>
                    <a:close/>
                  </a:path>
                </a:pathLst>
              </a:custGeom>
              <a:solidFill>
                <a:schemeClr val="accent2"/>
              </a:solidFill>
              <a:ln w="9525">
                <a:solidFill>
                  <a:srgbClr val="000000"/>
                </a:solidFill>
                <a:round/>
                <a:headEnd/>
                <a:tailEnd/>
              </a:ln>
            </p:spPr>
            <p:txBody>
              <a:bodyPr/>
              <a:lstStyle/>
              <a:p>
                <a:endParaRPr lang="en-US"/>
              </a:p>
            </p:txBody>
          </p:sp>
          <p:grpSp>
            <p:nvGrpSpPr>
              <p:cNvPr id="93211" name="Group 14"/>
              <p:cNvGrpSpPr>
                <a:grpSpLocks/>
              </p:cNvGrpSpPr>
              <p:nvPr/>
            </p:nvGrpSpPr>
            <p:grpSpPr bwMode="auto">
              <a:xfrm>
                <a:off x="1068" y="1152"/>
                <a:ext cx="4344" cy="1871"/>
                <a:chOff x="1068" y="1152"/>
                <a:chExt cx="4344" cy="1871"/>
              </a:xfrm>
            </p:grpSpPr>
            <p:sp>
              <p:nvSpPr>
                <p:cNvPr id="93257" name="Freeform 15"/>
                <p:cNvSpPr>
                  <a:spLocks/>
                </p:cNvSpPr>
                <p:nvPr/>
              </p:nvSpPr>
              <p:spPr bwMode="auto">
                <a:xfrm>
                  <a:off x="1068" y="2142"/>
                  <a:ext cx="944" cy="881"/>
                </a:xfrm>
                <a:custGeom>
                  <a:avLst/>
                  <a:gdLst>
                    <a:gd name="T0" fmla="*/ 1 w 1388"/>
                    <a:gd name="T1" fmla="*/ 1 h 1355"/>
                    <a:gd name="T2" fmla="*/ 1 w 1388"/>
                    <a:gd name="T3" fmla="*/ 0 h 1355"/>
                    <a:gd name="T4" fmla="*/ 1 w 1388"/>
                    <a:gd name="T5" fmla="*/ 1 h 1355"/>
                    <a:gd name="T6" fmla="*/ 1 w 1388"/>
                    <a:gd name="T7" fmla="*/ 1 h 1355"/>
                    <a:gd name="T8" fmla="*/ 1 w 1388"/>
                    <a:gd name="T9" fmla="*/ 1 h 1355"/>
                    <a:gd name="T10" fmla="*/ 1 w 1388"/>
                    <a:gd name="T11" fmla="*/ 1 h 1355"/>
                    <a:gd name="T12" fmla="*/ 1 w 1388"/>
                    <a:gd name="T13" fmla="*/ 1 h 1355"/>
                    <a:gd name="T14" fmla="*/ 1 w 1388"/>
                    <a:gd name="T15" fmla="*/ 1 h 1355"/>
                    <a:gd name="T16" fmla="*/ 1 w 1388"/>
                    <a:gd name="T17" fmla="*/ 1 h 1355"/>
                    <a:gd name="T18" fmla="*/ 1 w 1388"/>
                    <a:gd name="T19" fmla="*/ 1 h 1355"/>
                    <a:gd name="T20" fmla="*/ 1 w 1388"/>
                    <a:gd name="T21" fmla="*/ 1 h 1355"/>
                    <a:gd name="T22" fmla="*/ 1 w 1388"/>
                    <a:gd name="T23" fmla="*/ 1 h 1355"/>
                    <a:gd name="T24" fmla="*/ 1 w 1388"/>
                    <a:gd name="T25" fmla="*/ 1 h 1355"/>
                    <a:gd name="T26" fmla="*/ 1 w 1388"/>
                    <a:gd name="T27" fmla="*/ 1 h 1355"/>
                    <a:gd name="T28" fmla="*/ 1 w 1388"/>
                    <a:gd name="T29" fmla="*/ 1 h 1355"/>
                    <a:gd name="T30" fmla="*/ 1 w 1388"/>
                    <a:gd name="T31" fmla="*/ 1 h 1355"/>
                    <a:gd name="T32" fmla="*/ 1 w 1388"/>
                    <a:gd name="T33" fmla="*/ 1 h 1355"/>
                    <a:gd name="T34" fmla="*/ 1 w 1388"/>
                    <a:gd name="T35" fmla="*/ 1 h 1355"/>
                    <a:gd name="T36" fmla="*/ 1 w 1388"/>
                    <a:gd name="T37" fmla="*/ 1 h 1355"/>
                    <a:gd name="T38" fmla="*/ 1 w 1388"/>
                    <a:gd name="T39" fmla="*/ 1 h 1355"/>
                    <a:gd name="T40" fmla="*/ 1 w 1388"/>
                    <a:gd name="T41" fmla="*/ 1 h 1355"/>
                    <a:gd name="T42" fmla="*/ 1 w 1388"/>
                    <a:gd name="T43" fmla="*/ 1 h 1355"/>
                    <a:gd name="T44" fmla="*/ 0 w 1388"/>
                    <a:gd name="T45" fmla="*/ 1 h 1355"/>
                    <a:gd name="T46" fmla="*/ 1 w 1388"/>
                    <a:gd name="T47" fmla="*/ 1 h 1355"/>
                    <a:gd name="T48" fmla="*/ 1 w 1388"/>
                    <a:gd name="T49" fmla="*/ 1 h 1355"/>
                    <a:gd name="T50" fmla="*/ 1 w 1388"/>
                    <a:gd name="T51" fmla="*/ 1 h 1355"/>
                    <a:gd name="T52" fmla="*/ 1 w 1388"/>
                    <a:gd name="T53" fmla="*/ 1 h 1355"/>
                    <a:gd name="T54" fmla="*/ 1 w 1388"/>
                    <a:gd name="T55" fmla="*/ 1 h 1355"/>
                    <a:gd name="T56" fmla="*/ 1 w 1388"/>
                    <a:gd name="T57" fmla="*/ 1 h 1355"/>
                    <a:gd name="T58" fmla="*/ 1 w 1388"/>
                    <a:gd name="T59" fmla="*/ 1 h 1355"/>
                    <a:gd name="T60" fmla="*/ 1 w 1388"/>
                    <a:gd name="T61" fmla="*/ 1 h 1355"/>
                    <a:gd name="T62" fmla="*/ 1 w 1388"/>
                    <a:gd name="T63" fmla="*/ 1 h 1355"/>
                    <a:gd name="T64" fmla="*/ 1 w 1388"/>
                    <a:gd name="T65" fmla="*/ 1 h 1355"/>
                    <a:gd name="T66" fmla="*/ 1 w 1388"/>
                    <a:gd name="T67" fmla="*/ 1 h 1355"/>
                    <a:gd name="T68" fmla="*/ 1 w 1388"/>
                    <a:gd name="T69" fmla="*/ 1 h 1355"/>
                    <a:gd name="T70" fmla="*/ 1 w 1388"/>
                    <a:gd name="T71" fmla="*/ 1 h 1355"/>
                    <a:gd name="T72" fmla="*/ 1 w 1388"/>
                    <a:gd name="T73" fmla="*/ 1 h 1355"/>
                    <a:gd name="T74" fmla="*/ 1 w 1388"/>
                    <a:gd name="T75" fmla="*/ 1 h 1355"/>
                    <a:gd name="T76" fmla="*/ 1 w 1388"/>
                    <a:gd name="T77" fmla="*/ 1 h 1355"/>
                    <a:gd name="T78" fmla="*/ 1 w 1388"/>
                    <a:gd name="T79" fmla="*/ 1 h 1355"/>
                    <a:gd name="T80" fmla="*/ 1 w 1388"/>
                    <a:gd name="T81" fmla="*/ 1 h 1355"/>
                    <a:gd name="T82" fmla="*/ 1 w 1388"/>
                    <a:gd name="T83" fmla="*/ 1 h 13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8"/>
                    <a:gd name="T127" fmla="*/ 0 h 1355"/>
                    <a:gd name="T128" fmla="*/ 1388 w 1388"/>
                    <a:gd name="T129" fmla="*/ 1355 h 13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8" h="1355">
                      <a:moveTo>
                        <a:pt x="221" y="201"/>
                      </a:moveTo>
                      <a:lnTo>
                        <a:pt x="501" y="0"/>
                      </a:lnTo>
                      <a:lnTo>
                        <a:pt x="634" y="36"/>
                      </a:lnTo>
                      <a:lnTo>
                        <a:pt x="698" y="100"/>
                      </a:lnTo>
                      <a:lnTo>
                        <a:pt x="960" y="125"/>
                      </a:lnTo>
                      <a:lnTo>
                        <a:pt x="968" y="795"/>
                      </a:lnTo>
                      <a:lnTo>
                        <a:pt x="1054" y="815"/>
                      </a:lnTo>
                      <a:lnTo>
                        <a:pt x="1093" y="895"/>
                      </a:lnTo>
                      <a:lnTo>
                        <a:pt x="1154" y="868"/>
                      </a:lnTo>
                      <a:lnTo>
                        <a:pt x="1280" y="1049"/>
                      </a:lnTo>
                      <a:lnTo>
                        <a:pt x="1388" y="1134"/>
                      </a:lnTo>
                      <a:lnTo>
                        <a:pt x="1384" y="1206"/>
                      </a:lnTo>
                      <a:lnTo>
                        <a:pt x="1247" y="1215"/>
                      </a:lnTo>
                      <a:lnTo>
                        <a:pt x="1187" y="993"/>
                      </a:lnTo>
                      <a:lnTo>
                        <a:pt x="755" y="774"/>
                      </a:lnTo>
                      <a:lnTo>
                        <a:pt x="767" y="843"/>
                      </a:lnTo>
                      <a:lnTo>
                        <a:pt x="669" y="932"/>
                      </a:lnTo>
                      <a:lnTo>
                        <a:pt x="653" y="899"/>
                      </a:lnTo>
                      <a:lnTo>
                        <a:pt x="626" y="899"/>
                      </a:lnTo>
                      <a:lnTo>
                        <a:pt x="548" y="1085"/>
                      </a:lnTo>
                      <a:lnTo>
                        <a:pt x="307" y="1268"/>
                      </a:lnTo>
                      <a:lnTo>
                        <a:pt x="69" y="1355"/>
                      </a:lnTo>
                      <a:lnTo>
                        <a:pt x="0" y="1343"/>
                      </a:lnTo>
                      <a:lnTo>
                        <a:pt x="274" y="1186"/>
                      </a:lnTo>
                      <a:lnTo>
                        <a:pt x="307" y="1186"/>
                      </a:lnTo>
                      <a:lnTo>
                        <a:pt x="407" y="1065"/>
                      </a:lnTo>
                      <a:lnTo>
                        <a:pt x="452" y="1061"/>
                      </a:lnTo>
                      <a:lnTo>
                        <a:pt x="520" y="969"/>
                      </a:lnTo>
                      <a:lnTo>
                        <a:pt x="497" y="928"/>
                      </a:lnTo>
                      <a:lnTo>
                        <a:pt x="350" y="948"/>
                      </a:lnTo>
                      <a:lnTo>
                        <a:pt x="250" y="718"/>
                      </a:lnTo>
                      <a:lnTo>
                        <a:pt x="307" y="614"/>
                      </a:lnTo>
                      <a:lnTo>
                        <a:pt x="399" y="577"/>
                      </a:lnTo>
                      <a:lnTo>
                        <a:pt x="366" y="485"/>
                      </a:lnTo>
                      <a:lnTo>
                        <a:pt x="270" y="528"/>
                      </a:lnTo>
                      <a:lnTo>
                        <a:pt x="198" y="395"/>
                      </a:lnTo>
                      <a:lnTo>
                        <a:pt x="278" y="363"/>
                      </a:lnTo>
                      <a:lnTo>
                        <a:pt x="350" y="399"/>
                      </a:lnTo>
                      <a:lnTo>
                        <a:pt x="383" y="379"/>
                      </a:lnTo>
                      <a:lnTo>
                        <a:pt x="323" y="266"/>
                      </a:lnTo>
                      <a:lnTo>
                        <a:pt x="217" y="258"/>
                      </a:lnTo>
                      <a:lnTo>
                        <a:pt x="221" y="201"/>
                      </a:lnTo>
                      <a:close/>
                    </a:path>
                  </a:pathLst>
                </a:custGeom>
                <a:solidFill>
                  <a:srgbClr val="FFFF66"/>
                </a:solidFill>
                <a:ln w="9525">
                  <a:solidFill>
                    <a:srgbClr val="000000"/>
                  </a:solidFill>
                  <a:round/>
                  <a:headEnd/>
                  <a:tailEnd/>
                </a:ln>
              </p:spPr>
              <p:txBody>
                <a:bodyPr/>
                <a:lstStyle/>
                <a:p>
                  <a:endParaRPr lang="en-US"/>
                </a:p>
              </p:txBody>
            </p:sp>
            <p:sp>
              <p:nvSpPr>
                <p:cNvPr id="93258" name="Freeform 16"/>
                <p:cNvSpPr>
                  <a:spLocks/>
                </p:cNvSpPr>
                <p:nvPr/>
              </p:nvSpPr>
              <p:spPr bwMode="auto">
                <a:xfrm>
                  <a:off x="5147" y="1152"/>
                  <a:ext cx="265" cy="389"/>
                </a:xfrm>
                <a:custGeom>
                  <a:avLst/>
                  <a:gdLst>
                    <a:gd name="T0" fmla="*/ 31 w 276"/>
                    <a:gd name="T1" fmla="*/ 6 h 423"/>
                    <a:gd name="T2" fmla="*/ 12 w 276"/>
                    <a:gd name="T3" fmla="*/ 19 h 423"/>
                    <a:gd name="T4" fmla="*/ 21 w 276"/>
                    <a:gd name="T5" fmla="*/ 25 h 423"/>
                    <a:gd name="T6" fmla="*/ 12 w 276"/>
                    <a:gd name="T7" fmla="*/ 31 h 423"/>
                    <a:gd name="T8" fmla="*/ 16 w 276"/>
                    <a:gd name="T9" fmla="*/ 34 h 423"/>
                    <a:gd name="T10" fmla="*/ 12 w 276"/>
                    <a:gd name="T11" fmla="*/ 39 h 423"/>
                    <a:gd name="T12" fmla="*/ 12 w 276"/>
                    <a:gd name="T13" fmla="*/ 47 h 423"/>
                    <a:gd name="T14" fmla="*/ 0 w 276"/>
                    <a:gd name="T15" fmla="*/ 49 h 423"/>
                    <a:gd name="T16" fmla="*/ 10 w 276"/>
                    <a:gd name="T17" fmla="*/ 52 h 423"/>
                    <a:gd name="T18" fmla="*/ 32 w 276"/>
                    <a:gd name="T19" fmla="*/ 83 h 423"/>
                    <a:gd name="T20" fmla="*/ 53 w 276"/>
                    <a:gd name="T21" fmla="*/ 86 h 423"/>
                    <a:gd name="T22" fmla="*/ 52 w 276"/>
                    <a:gd name="T23" fmla="*/ 79 h 423"/>
                    <a:gd name="T24" fmla="*/ 61 w 276"/>
                    <a:gd name="T25" fmla="*/ 75 h 423"/>
                    <a:gd name="T26" fmla="*/ 58 w 276"/>
                    <a:gd name="T27" fmla="*/ 70 h 423"/>
                    <a:gd name="T28" fmla="*/ 84 w 276"/>
                    <a:gd name="T29" fmla="*/ 63 h 423"/>
                    <a:gd name="T30" fmla="*/ 84 w 276"/>
                    <a:gd name="T31" fmla="*/ 56 h 423"/>
                    <a:gd name="T32" fmla="*/ 100 w 276"/>
                    <a:gd name="T33" fmla="*/ 55 h 423"/>
                    <a:gd name="T34" fmla="*/ 113 w 276"/>
                    <a:gd name="T35" fmla="*/ 48 h 423"/>
                    <a:gd name="T36" fmla="*/ 128 w 276"/>
                    <a:gd name="T37" fmla="*/ 44 h 423"/>
                    <a:gd name="T38" fmla="*/ 128 w 276"/>
                    <a:gd name="T39" fmla="*/ 39 h 423"/>
                    <a:gd name="T40" fmla="*/ 108 w 276"/>
                    <a:gd name="T41" fmla="*/ 37 h 423"/>
                    <a:gd name="T42" fmla="*/ 104 w 276"/>
                    <a:gd name="T43" fmla="*/ 31 h 423"/>
                    <a:gd name="T44" fmla="*/ 84 w 276"/>
                    <a:gd name="T45" fmla="*/ 31 h 423"/>
                    <a:gd name="T46" fmla="*/ 67 w 276"/>
                    <a:gd name="T47" fmla="*/ 6 h 423"/>
                    <a:gd name="T48" fmla="*/ 60 w 276"/>
                    <a:gd name="T49" fmla="*/ 0 h 423"/>
                    <a:gd name="T50" fmla="*/ 40 w 276"/>
                    <a:gd name="T51" fmla="*/ 6 h 423"/>
                    <a:gd name="T52" fmla="*/ 36 w 276"/>
                    <a:gd name="T53" fmla="*/ 6 h 423"/>
                    <a:gd name="T54" fmla="*/ 31 w 276"/>
                    <a:gd name="T55" fmla="*/ 6 h 4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6"/>
                    <a:gd name="T85" fmla="*/ 0 h 423"/>
                    <a:gd name="T86" fmla="*/ 276 w 276"/>
                    <a:gd name="T87" fmla="*/ 423 h 4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6" h="423">
                      <a:moveTo>
                        <a:pt x="64" y="13"/>
                      </a:moveTo>
                      <a:lnTo>
                        <a:pt x="23" y="91"/>
                      </a:lnTo>
                      <a:lnTo>
                        <a:pt x="43" y="120"/>
                      </a:lnTo>
                      <a:lnTo>
                        <a:pt x="23" y="155"/>
                      </a:lnTo>
                      <a:lnTo>
                        <a:pt x="35" y="167"/>
                      </a:lnTo>
                      <a:lnTo>
                        <a:pt x="27" y="191"/>
                      </a:lnTo>
                      <a:lnTo>
                        <a:pt x="27" y="230"/>
                      </a:lnTo>
                      <a:lnTo>
                        <a:pt x="0" y="245"/>
                      </a:lnTo>
                      <a:lnTo>
                        <a:pt x="10" y="257"/>
                      </a:lnTo>
                      <a:lnTo>
                        <a:pt x="68" y="404"/>
                      </a:lnTo>
                      <a:lnTo>
                        <a:pt x="114" y="423"/>
                      </a:lnTo>
                      <a:lnTo>
                        <a:pt x="112" y="392"/>
                      </a:lnTo>
                      <a:lnTo>
                        <a:pt x="134" y="369"/>
                      </a:lnTo>
                      <a:lnTo>
                        <a:pt x="126" y="344"/>
                      </a:lnTo>
                      <a:lnTo>
                        <a:pt x="183" y="313"/>
                      </a:lnTo>
                      <a:lnTo>
                        <a:pt x="185" y="272"/>
                      </a:lnTo>
                      <a:lnTo>
                        <a:pt x="218" y="270"/>
                      </a:lnTo>
                      <a:lnTo>
                        <a:pt x="245" y="238"/>
                      </a:lnTo>
                      <a:lnTo>
                        <a:pt x="276" y="217"/>
                      </a:lnTo>
                      <a:lnTo>
                        <a:pt x="276" y="191"/>
                      </a:lnTo>
                      <a:lnTo>
                        <a:pt x="233" y="183"/>
                      </a:lnTo>
                      <a:lnTo>
                        <a:pt x="225" y="154"/>
                      </a:lnTo>
                      <a:lnTo>
                        <a:pt x="181" y="150"/>
                      </a:lnTo>
                      <a:lnTo>
                        <a:pt x="146" y="25"/>
                      </a:lnTo>
                      <a:lnTo>
                        <a:pt x="130" y="0"/>
                      </a:lnTo>
                      <a:lnTo>
                        <a:pt x="87" y="10"/>
                      </a:lnTo>
                      <a:lnTo>
                        <a:pt x="79" y="22"/>
                      </a:lnTo>
                      <a:lnTo>
                        <a:pt x="64" y="13"/>
                      </a:lnTo>
                      <a:close/>
                    </a:path>
                  </a:pathLst>
                </a:custGeom>
                <a:solidFill>
                  <a:srgbClr val="FFFF66"/>
                </a:solidFill>
                <a:ln w="9525">
                  <a:solidFill>
                    <a:srgbClr val="000000"/>
                  </a:solidFill>
                  <a:round/>
                  <a:headEnd/>
                  <a:tailEnd/>
                </a:ln>
              </p:spPr>
              <p:txBody>
                <a:bodyPr/>
                <a:lstStyle/>
                <a:p>
                  <a:endParaRPr lang="en-US"/>
                </a:p>
              </p:txBody>
            </p:sp>
            <p:sp>
              <p:nvSpPr>
                <p:cNvPr id="93259" name="Freeform 17"/>
                <p:cNvSpPr>
                  <a:spLocks/>
                </p:cNvSpPr>
                <p:nvPr/>
              </p:nvSpPr>
              <p:spPr bwMode="auto">
                <a:xfrm>
                  <a:off x="2675" y="1625"/>
                  <a:ext cx="479" cy="376"/>
                </a:xfrm>
                <a:custGeom>
                  <a:avLst/>
                  <a:gdLst>
                    <a:gd name="T0" fmla="*/ 22 w 500"/>
                    <a:gd name="T1" fmla="*/ 0 h 409"/>
                    <a:gd name="T2" fmla="*/ 11 w 500"/>
                    <a:gd name="T3" fmla="*/ 31 h 409"/>
                    <a:gd name="T4" fmla="*/ 0 w 500"/>
                    <a:gd name="T5" fmla="*/ 75 h 409"/>
                    <a:gd name="T6" fmla="*/ 65 w 500"/>
                    <a:gd name="T7" fmla="*/ 78 h 409"/>
                    <a:gd name="T8" fmla="*/ 214 w 500"/>
                    <a:gd name="T9" fmla="*/ 83 h 409"/>
                    <a:gd name="T10" fmla="*/ 220 w 500"/>
                    <a:gd name="T11" fmla="*/ 9 h 409"/>
                    <a:gd name="T12" fmla="*/ 22 w 500"/>
                    <a:gd name="T13" fmla="*/ 0 h 409"/>
                    <a:gd name="T14" fmla="*/ 0 60000 65536"/>
                    <a:gd name="T15" fmla="*/ 0 60000 65536"/>
                    <a:gd name="T16" fmla="*/ 0 60000 65536"/>
                    <a:gd name="T17" fmla="*/ 0 60000 65536"/>
                    <a:gd name="T18" fmla="*/ 0 60000 65536"/>
                    <a:gd name="T19" fmla="*/ 0 60000 65536"/>
                    <a:gd name="T20" fmla="*/ 0 60000 65536"/>
                    <a:gd name="T21" fmla="*/ 0 w 500"/>
                    <a:gd name="T22" fmla="*/ 0 h 409"/>
                    <a:gd name="T23" fmla="*/ 500 w 500"/>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0" h="409">
                      <a:moveTo>
                        <a:pt x="48" y="0"/>
                      </a:moveTo>
                      <a:lnTo>
                        <a:pt x="30" y="152"/>
                      </a:lnTo>
                      <a:lnTo>
                        <a:pt x="0" y="371"/>
                      </a:lnTo>
                      <a:lnTo>
                        <a:pt x="145" y="383"/>
                      </a:lnTo>
                      <a:lnTo>
                        <a:pt x="483" y="409"/>
                      </a:lnTo>
                      <a:lnTo>
                        <a:pt x="500" y="42"/>
                      </a:lnTo>
                      <a:lnTo>
                        <a:pt x="48" y="0"/>
                      </a:lnTo>
                      <a:close/>
                    </a:path>
                  </a:pathLst>
                </a:custGeom>
                <a:solidFill>
                  <a:srgbClr val="FFFF66"/>
                </a:solidFill>
                <a:ln w="9525">
                  <a:solidFill>
                    <a:srgbClr val="000000"/>
                  </a:solidFill>
                  <a:round/>
                  <a:headEnd/>
                  <a:tailEnd/>
                </a:ln>
              </p:spPr>
              <p:txBody>
                <a:bodyPr/>
                <a:lstStyle/>
                <a:p>
                  <a:endParaRPr lang="en-US"/>
                </a:p>
              </p:txBody>
            </p:sp>
            <p:sp>
              <p:nvSpPr>
                <p:cNvPr id="93260" name="Freeform 18"/>
                <p:cNvSpPr>
                  <a:spLocks/>
                </p:cNvSpPr>
                <p:nvPr/>
              </p:nvSpPr>
              <p:spPr bwMode="auto">
                <a:xfrm>
                  <a:off x="2772" y="1976"/>
                  <a:ext cx="501" cy="357"/>
                </a:xfrm>
                <a:custGeom>
                  <a:avLst/>
                  <a:gdLst>
                    <a:gd name="T0" fmla="*/ 21 w 522"/>
                    <a:gd name="T1" fmla="*/ 0 h 388"/>
                    <a:gd name="T2" fmla="*/ 12 w 522"/>
                    <a:gd name="T3" fmla="*/ 48 h 388"/>
                    <a:gd name="T4" fmla="*/ 0 w 522"/>
                    <a:gd name="T5" fmla="*/ 75 h 388"/>
                    <a:gd name="T6" fmla="*/ 120 w 522"/>
                    <a:gd name="T7" fmla="*/ 78 h 388"/>
                    <a:gd name="T8" fmla="*/ 232 w 522"/>
                    <a:gd name="T9" fmla="*/ 79 h 388"/>
                    <a:gd name="T10" fmla="*/ 238 w 522"/>
                    <a:gd name="T11" fmla="*/ 42 h 388"/>
                    <a:gd name="T12" fmla="*/ 240 w 522"/>
                    <a:gd name="T13" fmla="*/ 6 h 388"/>
                    <a:gd name="T14" fmla="*/ 174 w 522"/>
                    <a:gd name="T15" fmla="*/ 6 h 388"/>
                    <a:gd name="T16" fmla="*/ 21 w 522"/>
                    <a:gd name="T17" fmla="*/ 0 h 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2"/>
                    <a:gd name="T28" fmla="*/ 0 h 388"/>
                    <a:gd name="T29" fmla="*/ 522 w 522"/>
                    <a:gd name="T30" fmla="*/ 388 h 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2" h="388">
                      <a:moveTo>
                        <a:pt x="44" y="0"/>
                      </a:moveTo>
                      <a:lnTo>
                        <a:pt x="17" y="233"/>
                      </a:lnTo>
                      <a:lnTo>
                        <a:pt x="0" y="367"/>
                      </a:lnTo>
                      <a:lnTo>
                        <a:pt x="261" y="380"/>
                      </a:lnTo>
                      <a:lnTo>
                        <a:pt x="510" y="388"/>
                      </a:lnTo>
                      <a:lnTo>
                        <a:pt x="518" y="206"/>
                      </a:lnTo>
                      <a:lnTo>
                        <a:pt x="522" y="28"/>
                      </a:lnTo>
                      <a:lnTo>
                        <a:pt x="379" y="26"/>
                      </a:lnTo>
                      <a:lnTo>
                        <a:pt x="44" y="0"/>
                      </a:lnTo>
                      <a:close/>
                    </a:path>
                  </a:pathLst>
                </a:custGeom>
                <a:solidFill>
                  <a:srgbClr val="FFFF66"/>
                </a:solidFill>
                <a:ln w="9525">
                  <a:solidFill>
                    <a:srgbClr val="000000"/>
                  </a:solidFill>
                  <a:round/>
                  <a:headEnd/>
                  <a:tailEnd/>
                </a:ln>
              </p:spPr>
              <p:txBody>
                <a:bodyPr/>
                <a:lstStyle/>
                <a:p>
                  <a:endParaRPr lang="en-US"/>
                </a:p>
              </p:txBody>
            </p:sp>
            <p:sp>
              <p:nvSpPr>
                <p:cNvPr id="93261" name="Freeform 19"/>
                <p:cNvSpPr>
                  <a:spLocks/>
                </p:cNvSpPr>
                <p:nvPr/>
              </p:nvSpPr>
              <p:spPr bwMode="auto">
                <a:xfrm>
                  <a:off x="2321" y="2276"/>
                  <a:ext cx="454" cy="483"/>
                </a:xfrm>
                <a:custGeom>
                  <a:avLst/>
                  <a:gdLst>
                    <a:gd name="T0" fmla="*/ 56 w 473"/>
                    <a:gd name="T1" fmla="*/ 0 h 525"/>
                    <a:gd name="T2" fmla="*/ 52 w 473"/>
                    <a:gd name="T3" fmla="*/ 14 h 525"/>
                    <a:gd name="T4" fmla="*/ 33 w 473"/>
                    <a:gd name="T5" fmla="*/ 13 h 525"/>
                    <a:gd name="T6" fmla="*/ 34 w 473"/>
                    <a:gd name="T7" fmla="*/ 30 h 525"/>
                    <a:gd name="T8" fmla="*/ 26 w 473"/>
                    <a:gd name="T9" fmla="*/ 34 h 525"/>
                    <a:gd name="T10" fmla="*/ 37 w 473"/>
                    <a:gd name="T11" fmla="*/ 44 h 525"/>
                    <a:gd name="T12" fmla="*/ 26 w 473"/>
                    <a:gd name="T13" fmla="*/ 50 h 525"/>
                    <a:gd name="T14" fmla="*/ 18 w 473"/>
                    <a:gd name="T15" fmla="*/ 57 h 525"/>
                    <a:gd name="T16" fmla="*/ 12 w 473"/>
                    <a:gd name="T17" fmla="*/ 66 h 525"/>
                    <a:gd name="T18" fmla="*/ 12 w 473"/>
                    <a:gd name="T19" fmla="*/ 71 h 525"/>
                    <a:gd name="T20" fmla="*/ 3 w 473"/>
                    <a:gd name="T21" fmla="*/ 73 h 525"/>
                    <a:gd name="T22" fmla="*/ 0 w 473"/>
                    <a:gd name="T23" fmla="*/ 79 h 525"/>
                    <a:gd name="T24" fmla="*/ 122 w 473"/>
                    <a:gd name="T25" fmla="*/ 108 h 525"/>
                    <a:gd name="T26" fmla="*/ 190 w 473"/>
                    <a:gd name="T27" fmla="*/ 108 h 525"/>
                    <a:gd name="T28" fmla="*/ 217 w 473"/>
                    <a:gd name="T29" fmla="*/ 8 h 525"/>
                    <a:gd name="T30" fmla="*/ 56 w 473"/>
                    <a:gd name="T31" fmla="*/ 0 h 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3"/>
                    <a:gd name="T49" fmla="*/ 0 h 525"/>
                    <a:gd name="T50" fmla="*/ 473 w 473"/>
                    <a:gd name="T51" fmla="*/ 525 h 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3" h="525">
                      <a:moveTo>
                        <a:pt x="120" y="0"/>
                      </a:moveTo>
                      <a:lnTo>
                        <a:pt x="111" y="68"/>
                      </a:lnTo>
                      <a:lnTo>
                        <a:pt x="70" y="61"/>
                      </a:lnTo>
                      <a:lnTo>
                        <a:pt x="73" y="149"/>
                      </a:lnTo>
                      <a:lnTo>
                        <a:pt x="53" y="166"/>
                      </a:lnTo>
                      <a:lnTo>
                        <a:pt x="82" y="220"/>
                      </a:lnTo>
                      <a:lnTo>
                        <a:pt x="53" y="244"/>
                      </a:lnTo>
                      <a:lnTo>
                        <a:pt x="37" y="283"/>
                      </a:lnTo>
                      <a:lnTo>
                        <a:pt x="15" y="321"/>
                      </a:lnTo>
                      <a:lnTo>
                        <a:pt x="31" y="344"/>
                      </a:lnTo>
                      <a:lnTo>
                        <a:pt x="3" y="353"/>
                      </a:lnTo>
                      <a:lnTo>
                        <a:pt x="0" y="388"/>
                      </a:lnTo>
                      <a:lnTo>
                        <a:pt x="266" y="523"/>
                      </a:lnTo>
                      <a:lnTo>
                        <a:pt x="416" y="525"/>
                      </a:lnTo>
                      <a:lnTo>
                        <a:pt x="473" y="41"/>
                      </a:lnTo>
                      <a:lnTo>
                        <a:pt x="120" y="0"/>
                      </a:lnTo>
                      <a:close/>
                    </a:path>
                  </a:pathLst>
                </a:custGeom>
                <a:solidFill>
                  <a:srgbClr val="FFFF66"/>
                </a:solidFill>
                <a:ln w="9525">
                  <a:solidFill>
                    <a:srgbClr val="000000"/>
                  </a:solidFill>
                  <a:round/>
                  <a:headEnd/>
                  <a:tailEnd/>
                </a:ln>
              </p:spPr>
              <p:txBody>
                <a:bodyPr/>
                <a:lstStyle/>
                <a:p>
                  <a:endParaRPr lang="en-US"/>
                </a:p>
              </p:txBody>
            </p:sp>
            <p:sp>
              <p:nvSpPr>
                <p:cNvPr id="93262" name="Freeform 20"/>
                <p:cNvSpPr>
                  <a:spLocks/>
                </p:cNvSpPr>
                <p:nvPr/>
              </p:nvSpPr>
              <p:spPr bwMode="auto">
                <a:xfrm>
                  <a:off x="3192" y="2328"/>
                  <a:ext cx="605" cy="278"/>
                </a:xfrm>
                <a:custGeom>
                  <a:avLst/>
                  <a:gdLst>
                    <a:gd name="T0" fmla="*/ 4 w 630"/>
                    <a:gd name="T1" fmla="*/ 0 h 302"/>
                    <a:gd name="T2" fmla="*/ 0 w 630"/>
                    <a:gd name="T3" fmla="*/ 12 h 302"/>
                    <a:gd name="T4" fmla="*/ 104 w 630"/>
                    <a:gd name="T5" fmla="*/ 13 h 302"/>
                    <a:gd name="T6" fmla="*/ 105 w 630"/>
                    <a:gd name="T7" fmla="*/ 49 h 302"/>
                    <a:gd name="T8" fmla="*/ 157 w 630"/>
                    <a:gd name="T9" fmla="*/ 58 h 302"/>
                    <a:gd name="T10" fmla="*/ 172 w 630"/>
                    <a:gd name="T11" fmla="*/ 54 h 302"/>
                    <a:gd name="T12" fmla="*/ 206 w 630"/>
                    <a:gd name="T13" fmla="*/ 63 h 302"/>
                    <a:gd name="T14" fmla="*/ 227 w 630"/>
                    <a:gd name="T15" fmla="*/ 63 h 302"/>
                    <a:gd name="T16" fmla="*/ 267 w 630"/>
                    <a:gd name="T17" fmla="*/ 54 h 302"/>
                    <a:gd name="T18" fmla="*/ 292 w 630"/>
                    <a:gd name="T19" fmla="*/ 63 h 302"/>
                    <a:gd name="T20" fmla="*/ 292 w 630"/>
                    <a:gd name="T21" fmla="*/ 24 h 302"/>
                    <a:gd name="T22" fmla="*/ 285 w 630"/>
                    <a:gd name="T23" fmla="*/ 4 h 302"/>
                    <a:gd name="T24" fmla="*/ 4 w 630"/>
                    <a:gd name="T25" fmla="*/ 0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0"/>
                    <a:gd name="T40" fmla="*/ 0 h 302"/>
                    <a:gd name="T41" fmla="*/ 630 w 630"/>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0" h="302">
                      <a:moveTo>
                        <a:pt x="4" y="0"/>
                      </a:moveTo>
                      <a:lnTo>
                        <a:pt x="0" y="54"/>
                      </a:lnTo>
                      <a:lnTo>
                        <a:pt x="224" y="62"/>
                      </a:lnTo>
                      <a:lnTo>
                        <a:pt x="225" y="234"/>
                      </a:lnTo>
                      <a:lnTo>
                        <a:pt x="340" y="281"/>
                      </a:lnTo>
                      <a:lnTo>
                        <a:pt x="372" y="264"/>
                      </a:lnTo>
                      <a:lnTo>
                        <a:pt x="444" y="302"/>
                      </a:lnTo>
                      <a:lnTo>
                        <a:pt x="491" y="301"/>
                      </a:lnTo>
                      <a:lnTo>
                        <a:pt x="578" y="264"/>
                      </a:lnTo>
                      <a:lnTo>
                        <a:pt x="630" y="300"/>
                      </a:lnTo>
                      <a:lnTo>
                        <a:pt x="630" y="113"/>
                      </a:lnTo>
                      <a:lnTo>
                        <a:pt x="614" y="4"/>
                      </a:lnTo>
                      <a:lnTo>
                        <a:pt x="4" y="0"/>
                      </a:lnTo>
                      <a:close/>
                    </a:path>
                  </a:pathLst>
                </a:custGeom>
                <a:solidFill>
                  <a:srgbClr val="FFFF66"/>
                </a:solidFill>
                <a:ln w="9525">
                  <a:solidFill>
                    <a:srgbClr val="000000"/>
                  </a:solidFill>
                  <a:round/>
                  <a:headEnd/>
                  <a:tailEnd/>
                </a:ln>
              </p:spPr>
              <p:txBody>
                <a:bodyPr/>
                <a:lstStyle/>
                <a:p>
                  <a:endParaRPr lang="en-US"/>
                </a:p>
              </p:txBody>
            </p:sp>
            <p:sp>
              <p:nvSpPr>
                <p:cNvPr id="93263" name="Freeform 21"/>
                <p:cNvSpPr>
                  <a:spLocks/>
                </p:cNvSpPr>
                <p:nvPr/>
              </p:nvSpPr>
              <p:spPr bwMode="auto">
                <a:xfrm>
                  <a:off x="3627" y="1774"/>
                  <a:ext cx="409" cy="254"/>
                </a:xfrm>
                <a:custGeom>
                  <a:avLst/>
                  <a:gdLst>
                    <a:gd name="T0" fmla="*/ 7 w 426"/>
                    <a:gd name="T1" fmla="*/ 6 h 276"/>
                    <a:gd name="T2" fmla="*/ 0 w 426"/>
                    <a:gd name="T3" fmla="*/ 13 h 276"/>
                    <a:gd name="T4" fmla="*/ 9 w 426"/>
                    <a:gd name="T5" fmla="*/ 24 h 276"/>
                    <a:gd name="T6" fmla="*/ 24 w 426"/>
                    <a:gd name="T7" fmla="*/ 45 h 276"/>
                    <a:gd name="T8" fmla="*/ 33 w 426"/>
                    <a:gd name="T9" fmla="*/ 58 h 276"/>
                    <a:gd name="T10" fmla="*/ 149 w 426"/>
                    <a:gd name="T11" fmla="*/ 54 h 276"/>
                    <a:gd name="T12" fmla="*/ 167 w 426"/>
                    <a:gd name="T13" fmla="*/ 58 h 276"/>
                    <a:gd name="T14" fmla="*/ 179 w 426"/>
                    <a:gd name="T15" fmla="*/ 46 h 276"/>
                    <a:gd name="T16" fmla="*/ 175 w 426"/>
                    <a:gd name="T17" fmla="*/ 38 h 276"/>
                    <a:gd name="T18" fmla="*/ 194 w 426"/>
                    <a:gd name="T19" fmla="*/ 36 h 276"/>
                    <a:gd name="T20" fmla="*/ 197 w 426"/>
                    <a:gd name="T21" fmla="*/ 24 h 276"/>
                    <a:gd name="T22" fmla="*/ 184 w 426"/>
                    <a:gd name="T23" fmla="*/ 18 h 276"/>
                    <a:gd name="T24" fmla="*/ 165 w 426"/>
                    <a:gd name="T25" fmla="*/ 13 h 276"/>
                    <a:gd name="T26" fmla="*/ 169 w 426"/>
                    <a:gd name="T27" fmla="*/ 6 h 276"/>
                    <a:gd name="T28" fmla="*/ 160 w 426"/>
                    <a:gd name="T29" fmla="*/ 0 h 276"/>
                    <a:gd name="T30" fmla="*/ 117 w 426"/>
                    <a:gd name="T31" fmla="*/ 4 h 276"/>
                    <a:gd name="T32" fmla="*/ 75 w 426"/>
                    <a:gd name="T33" fmla="*/ 6 h 276"/>
                    <a:gd name="T34" fmla="*/ 7 w 426"/>
                    <a:gd name="T35" fmla="*/ 6 h 2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6"/>
                    <a:gd name="T55" fmla="*/ 0 h 276"/>
                    <a:gd name="T56" fmla="*/ 426 w 426"/>
                    <a:gd name="T57" fmla="*/ 276 h 2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6" h="276">
                      <a:moveTo>
                        <a:pt x="7" y="14"/>
                      </a:moveTo>
                      <a:lnTo>
                        <a:pt x="0" y="63"/>
                      </a:lnTo>
                      <a:lnTo>
                        <a:pt x="9" y="114"/>
                      </a:lnTo>
                      <a:lnTo>
                        <a:pt x="49" y="220"/>
                      </a:lnTo>
                      <a:lnTo>
                        <a:pt x="71" y="276"/>
                      </a:lnTo>
                      <a:lnTo>
                        <a:pt x="322" y="263"/>
                      </a:lnTo>
                      <a:lnTo>
                        <a:pt x="362" y="276"/>
                      </a:lnTo>
                      <a:lnTo>
                        <a:pt x="387" y="222"/>
                      </a:lnTo>
                      <a:lnTo>
                        <a:pt x="378" y="184"/>
                      </a:lnTo>
                      <a:lnTo>
                        <a:pt x="420" y="176"/>
                      </a:lnTo>
                      <a:lnTo>
                        <a:pt x="426" y="115"/>
                      </a:lnTo>
                      <a:lnTo>
                        <a:pt x="401" y="89"/>
                      </a:lnTo>
                      <a:lnTo>
                        <a:pt x="357" y="63"/>
                      </a:lnTo>
                      <a:lnTo>
                        <a:pt x="366" y="26"/>
                      </a:lnTo>
                      <a:lnTo>
                        <a:pt x="348" y="0"/>
                      </a:lnTo>
                      <a:lnTo>
                        <a:pt x="254" y="4"/>
                      </a:lnTo>
                      <a:lnTo>
                        <a:pt x="160" y="8"/>
                      </a:lnTo>
                      <a:lnTo>
                        <a:pt x="7" y="14"/>
                      </a:lnTo>
                      <a:close/>
                    </a:path>
                  </a:pathLst>
                </a:custGeom>
                <a:solidFill>
                  <a:srgbClr val="FFFF66"/>
                </a:solidFill>
                <a:ln w="9525">
                  <a:solidFill>
                    <a:srgbClr val="000000"/>
                  </a:solidFill>
                  <a:round/>
                  <a:headEnd/>
                  <a:tailEnd/>
                </a:ln>
              </p:spPr>
              <p:txBody>
                <a:bodyPr/>
                <a:lstStyle/>
                <a:p>
                  <a:endParaRPr lang="en-US"/>
                </a:p>
              </p:txBody>
            </p:sp>
          </p:grpSp>
          <p:sp>
            <p:nvSpPr>
              <p:cNvPr id="93212" name="Freeform 22"/>
              <p:cNvSpPr>
                <a:spLocks/>
              </p:cNvSpPr>
              <p:nvPr/>
            </p:nvSpPr>
            <p:spPr bwMode="auto">
              <a:xfrm>
                <a:off x="3988" y="1407"/>
                <a:ext cx="377" cy="156"/>
              </a:xfrm>
              <a:custGeom>
                <a:avLst/>
                <a:gdLst>
                  <a:gd name="T0" fmla="*/ 0 w 393"/>
                  <a:gd name="T1" fmla="*/ 18 h 170"/>
                  <a:gd name="T2" fmla="*/ 40 w 393"/>
                  <a:gd name="T3" fmla="*/ 0 h 170"/>
                  <a:gd name="T4" fmla="*/ 33 w 393"/>
                  <a:gd name="T5" fmla="*/ 7 h 170"/>
                  <a:gd name="T6" fmla="*/ 38 w 393"/>
                  <a:gd name="T7" fmla="*/ 11 h 170"/>
                  <a:gd name="T8" fmla="*/ 51 w 393"/>
                  <a:gd name="T9" fmla="*/ 6 h 170"/>
                  <a:gd name="T10" fmla="*/ 79 w 393"/>
                  <a:gd name="T11" fmla="*/ 12 h 170"/>
                  <a:gd name="T12" fmla="*/ 90 w 393"/>
                  <a:gd name="T13" fmla="*/ 7 h 170"/>
                  <a:gd name="T14" fmla="*/ 127 w 393"/>
                  <a:gd name="T15" fmla="*/ 6 h 170"/>
                  <a:gd name="T16" fmla="*/ 134 w 393"/>
                  <a:gd name="T17" fmla="*/ 11 h 170"/>
                  <a:gd name="T18" fmla="*/ 149 w 393"/>
                  <a:gd name="T19" fmla="*/ 10 h 170"/>
                  <a:gd name="T20" fmla="*/ 177 w 393"/>
                  <a:gd name="T21" fmla="*/ 15 h 170"/>
                  <a:gd name="T22" fmla="*/ 178 w 393"/>
                  <a:gd name="T23" fmla="*/ 17 h 170"/>
                  <a:gd name="T24" fmla="*/ 148 w 393"/>
                  <a:gd name="T25" fmla="*/ 20 h 170"/>
                  <a:gd name="T26" fmla="*/ 139 w 393"/>
                  <a:gd name="T27" fmla="*/ 18 h 170"/>
                  <a:gd name="T28" fmla="*/ 124 w 393"/>
                  <a:gd name="T29" fmla="*/ 19 h 170"/>
                  <a:gd name="T30" fmla="*/ 106 w 393"/>
                  <a:gd name="T31" fmla="*/ 24 h 170"/>
                  <a:gd name="T32" fmla="*/ 98 w 393"/>
                  <a:gd name="T33" fmla="*/ 24 h 170"/>
                  <a:gd name="T34" fmla="*/ 91 w 393"/>
                  <a:gd name="T35" fmla="*/ 20 h 170"/>
                  <a:gd name="T36" fmla="*/ 80 w 393"/>
                  <a:gd name="T37" fmla="*/ 33 h 170"/>
                  <a:gd name="T38" fmla="*/ 70 w 393"/>
                  <a:gd name="T39" fmla="*/ 33 h 170"/>
                  <a:gd name="T40" fmla="*/ 64 w 393"/>
                  <a:gd name="T41" fmla="*/ 28 h 170"/>
                  <a:gd name="T42" fmla="*/ 41 w 393"/>
                  <a:gd name="T43" fmla="*/ 26 h 170"/>
                  <a:gd name="T44" fmla="*/ 30 w 393"/>
                  <a:gd name="T45" fmla="*/ 22 h 170"/>
                  <a:gd name="T46" fmla="*/ 12 w 393"/>
                  <a:gd name="T47" fmla="*/ 24 h 170"/>
                  <a:gd name="T48" fmla="*/ 0 w 393"/>
                  <a:gd name="T49" fmla="*/ 18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3"/>
                  <a:gd name="T76" fmla="*/ 0 h 170"/>
                  <a:gd name="T77" fmla="*/ 393 w 393"/>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3" h="170">
                    <a:moveTo>
                      <a:pt x="0" y="93"/>
                    </a:moveTo>
                    <a:lnTo>
                      <a:pt x="88" y="0"/>
                    </a:lnTo>
                    <a:lnTo>
                      <a:pt x="72" y="38"/>
                    </a:lnTo>
                    <a:lnTo>
                      <a:pt x="84" y="50"/>
                    </a:lnTo>
                    <a:lnTo>
                      <a:pt x="111" y="34"/>
                    </a:lnTo>
                    <a:lnTo>
                      <a:pt x="172" y="58"/>
                    </a:lnTo>
                    <a:lnTo>
                      <a:pt x="198" y="38"/>
                    </a:lnTo>
                    <a:lnTo>
                      <a:pt x="280" y="27"/>
                    </a:lnTo>
                    <a:lnTo>
                      <a:pt x="296" y="51"/>
                    </a:lnTo>
                    <a:lnTo>
                      <a:pt x="327" y="46"/>
                    </a:lnTo>
                    <a:lnTo>
                      <a:pt x="389" y="71"/>
                    </a:lnTo>
                    <a:lnTo>
                      <a:pt x="393" y="89"/>
                    </a:lnTo>
                    <a:lnTo>
                      <a:pt x="326" y="105"/>
                    </a:lnTo>
                    <a:lnTo>
                      <a:pt x="306" y="93"/>
                    </a:lnTo>
                    <a:lnTo>
                      <a:pt x="272" y="97"/>
                    </a:lnTo>
                    <a:lnTo>
                      <a:pt x="233" y="121"/>
                    </a:lnTo>
                    <a:lnTo>
                      <a:pt x="214" y="122"/>
                    </a:lnTo>
                    <a:lnTo>
                      <a:pt x="200" y="105"/>
                    </a:lnTo>
                    <a:lnTo>
                      <a:pt x="177" y="168"/>
                    </a:lnTo>
                    <a:lnTo>
                      <a:pt x="152" y="170"/>
                    </a:lnTo>
                    <a:lnTo>
                      <a:pt x="142" y="145"/>
                    </a:lnTo>
                    <a:lnTo>
                      <a:pt x="89" y="133"/>
                    </a:lnTo>
                    <a:lnTo>
                      <a:pt x="64" y="114"/>
                    </a:lnTo>
                    <a:lnTo>
                      <a:pt x="21" y="121"/>
                    </a:lnTo>
                    <a:lnTo>
                      <a:pt x="0" y="93"/>
                    </a:lnTo>
                    <a:close/>
                  </a:path>
                </a:pathLst>
              </a:custGeom>
              <a:solidFill>
                <a:schemeClr val="accent2"/>
              </a:solidFill>
              <a:ln w="9525">
                <a:solidFill>
                  <a:srgbClr val="000000"/>
                </a:solidFill>
                <a:round/>
                <a:headEnd/>
                <a:tailEnd/>
              </a:ln>
            </p:spPr>
            <p:txBody>
              <a:bodyPr/>
              <a:lstStyle/>
              <a:p>
                <a:endParaRPr lang="en-US"/>
              </a:p>
            </p:txBody>
          </p:sp>
          <p:sp>
            <p:nvSpPr>
              <p:cNvPr id="93213" name="Freeform 23"/>
              <p:cNvSpPr>
                <a:spLocks/>
              </p:cNvSpPr>
              <p:nvPr/>
            </p:nvSpPr>
            <p:spPr bwMode="auto">
              <a:xfrm>
                <a:off x="4250" y="1517"/>
                <a:ext cx="270" cy="351"/>
              </a:xfrm>
              <a:custGeom>
                <a:avLst/>
                <a:gdLst>
                  <a:gd name="T0" fmla="*/ 31 w 282"/>
                  <a:gd name="T1" fmla="*/ 6 h 381"/>
                  <a:gd name="T2" fmla="*/ 36 w 282"/>
                  <a:gd name="T3" fmla="*/ 8 h 381"/>
                  <a:gd name="T4" fmla="*/ 28 w 282"/>
                  <a:gd name="T5" fmla="*/ 12 h 381"/>
                  <a:gd name="T6" fmla="*/ 28 w 282"/>
                  <a:gd name="T7" fmla="*/ 24 h 381"/>
                  <a:gd name="T8" fmla="*/ 23 w 282"/>
                  <a:gd name="T9" fmla="*/ 16 h 381"/>
                  <a:gd name="T10" fmla="*/ 9 w 282"/>
                  <a:gd name="T11" fmla="*/ 24 h 381"/>
                  <a:gd name="T12" fmla="*/ 0 w 282"/>
                  <a:gd name="T13" fmla="*/ 46 h 381"/>
                  <a:gd name="T14" fmla="*/ 11 w 282"/>
                  <a:gd name="T15" fmla="*/ 59 h 381"/>
                  <a:gd name="T16" fmla="*/ 11 w 282"/>
                  <a:gd name="T17" fmla="*/ 64 h 381"/>
                  <a:gd name="T18" fmla="*/ 11 w 282"/>
                  <a:gd name="T19" fmla="*/ 69 h 381"/>
                  <a:gd name="T20" fmla="*/ 11 w 282"/>
                  <a:gd name="T21" fmla="*/ 74 h 381"/>
                  <a:gd name="T22" fmla="*/ 11 w 282"/>
                  <a:gd name="T23" fmla="*/ 81 h 381"/>
                  <a:gd name="T24" fmla="*/ 58 w 282"/>
                  <a:gd name="T25" fmla="*/ 79 h 381"/>
                  <a:gd name="T26" fmla="*/ 123 w 282"/>
                  <a:gd name="T27" fmla="*/ 76 h 381"/>
                  <a:gd name="T28" fmla="*/ 112 w 282"/>
                  <a:gd name="T29" fmla="*/ 75 h 381"/>
                  <a:gd name="T30" fmla="*/ 104 w 282"/>
                  <a:gd name="T31" fmla="*/ 70 h 381"/>
                  <a:gd name="T32" fmla="*/ 114 w 282"/>
                  <a:gd name="T33" fmla="*/ 66 h 381"/>
                  <a:gd name="T34" fmla="*/ 114 w 282"/>
                  <a:gd name="T35" fmla="*/ 63 h 381"/>
                  <a:gd name="T36" fmla="*/ 110 w 282"/>
                  <a:gd name="T37" fmla="*/ 59 h 381"/>
                  <a:gd name="T38" fmla="*/ 114 w 282"/>
                  <a:gd name="T39" fmla="*/ 54 h 381"/>
                  <a:gd name="T40" fmla="*/ 124 w 282"/>
                  <a:gd name="T41" fmla="*/ 55 h 381"/>
                  <a:gd name="T42" fmla="*/ 122 w 282"/>
                  <a:gd name="T43" fmla="*/ 45 h 381"/>
                  <a:gd name="T44" fmla="*/ 119 w 282"/>
                  <a:gd name="T45" fmla="*/ 38 h 381"/>
                  <a:gd name="T46" fmla="*/ 114 w 282"/>
                  <a:gd name="T47" fmla="*/ 33 h 381"/>
                  <a:gd name="T48" fmla="*/ 109 w 282"/>
                  <a:gd name="T49" fmla="*/ 31 h 381"/>
                  <a:gd name="T50" fmla="*/ 101 w 282"/>
                  <a:gd name="T51" fmla="*/ 30 h 381"/>
                  <a:gd name="T52" fmla="*/ 93 w 282"/>
                  <a:gd name="T53" fmla="*/ 30 h 381"/>
                  <a:gd name="T54" fmla="*/ 85 w 282"/>
                  <a:gd name="T55" fmla="*/ 36 h 381"/>
                  <a:gd name="T56" fmla="*/ 80 w 282"/>
                  <a:gd name="T57" fmla="*/ 38 h 381"/>
                  <a:gd name="T58" fmla="*/ 77 w 282"/>
                  <a:gd name="T59" fmla="*/ 38 h 381"/>
                  <a:gd name="T60" fmla="*/ 73 w 282"/>
                  <a:gd name="T61" fmla="*/ 37 h 381"/>
                  <a:gd name="T62" fmla="*/ 72 w 282"/>
                  <a:gd name="T63" fmla="*/ 35 h 381"/>
                  <a:gd name="T64" fmla="*/ 73 w 282"/>
                  <a:gd name="T65" fmla="*/ 33 h 381"/>
                  <a:gd name="T66" fmla="*/ 76 w 282"/>
                  <a:gd name="T67" fmla="*/ 31 h 381"/>
                  <a:gd name="T68" fmla="*/ 79 w 282"/>
                  <a:gd name="T69" fmla="*/ 30 h 381"/>
                  <a:gd name="T70" fmla="*/ 83 w 282"/>
                  <a:gd name="T71" fmla="*/ 30 h 381"/>
                  <a:gd name="T72" fmla="*/ 83 w 282"/>
                  <a:gd name="T73" fmla="*/ 27 h 381"/>
                  <a:gd name="T74" fmla="*/ 92 w 282"/>
                  <a:gd name="T75" fmla="*/ 24 h 381"/>
                  <a:gd name="T76" fmla="*/ 83 w 282"/>
                  <a:gd name="T77" fmla="*/ 14 h 381"/>
                  <a:gd name="T78" fmla="*/ 83 w 282"/>
                  <a:gd name="T79" fmla="*/ 9 h 381"/>
                  <a:gd name="T80" fmla="*/ 68 w 282"/>
                  <a:gd name="T81" fmla="*/ 6 h 381"/>
                  <a:gd name="T82" fmla="*/ 46 w 282"/>
                  <a:gd name="T83" fmla="*/ 0 h 381"/>
                  <a:gd name="T84" fmla="*/ 31 w 282"/>
                  <a:gd name="T85" fmla="*/ 6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381"/>
                  <a:gd name="T131" fmla="*/ 282 w 282"/>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381">
                    <a:moveTo>
                      <a:pt x="71" y="15"/>
                    </a:moveTo>
                    <a:lnTo>
                      <a:pt x="82" y="39"/>
                    </a:lnTo>
                    <a:lnTo>
                      <a:pt x="62" y="53"/>
                    </a:lnTo>
                    <a:lnTo>
                      <a:pt x="61" y="114"/>
                    </a:lnTo>
                    <a:lnTo>
                      <a:pt x="50" y="75"/>
                    </a:lnTo>
                    <a:lnTo>
                      <a:pt x="9" y="113"/>
                    </a:lnTo>
                    <a:lnTo>
                      <a:pt x="0" y="222"/>
                    </a:lnTo>
                    <a:lnTo>
                      <a:pt x="26" y="276"/>
                    </a:lnTo>
                    <a:lnTo>
                      <a:pt x="29" y="304"/>
                    </a:lnTo>
                    <a:lnTo>
                      <a:pt x="30" y="326"/>
                    </a:lnTo>
                    <a:lnTo>
                      <a:pt x="29" y="346"/>
                    </a:lnTo>
                    <a:lnTo>
                      <a:pt x="24" y="381"/>
                    </a:lnTo>
                    <a:lnTo>
                      <a:pt x="134" y="375"/>
                    </a:lnTo>
                    <a:lnTo>
                      <a:pt x="281" y="362"/>
                    </a:lnTo>
                    <a:lnTo>
                      <a:pt x="254" y="354"/>
                    </a:lnTo>
                    <a:lnTo>
                      <a:pt x="240" y="334"/>
                    </a:lnTo>
                    <a:lnTo>
                      <a:pt x="262" y="317"/>
                    </a:lnTo>
                    <a:lnTo>
                      <a:pt x="262" y="296"/>
                    </a:lnTo>
                    <a:lnTo>
                      <a:pt x="252" y="277"/>
                    </a:lnTo>
                    <a:lnTo>
                      <a:pt x="262" y="264"/>
                    </a:lnTo>
                    <a:lnTo>
                      <a:pt x="282" y="265"/>
                    </a:lnTo>
                    <a:lnTo>
                      <a:pt x="278" y="213"/>
                    </a:lnTo>
                    <a:lnTo>
                      <a:pt x="273" y="181"/>
                    </a:lnTo>
                    <a:lnTo>
                      <a:pt x="261" y="161"/>
                    </a:lnTo>
                    <a:lnTo>
                      <a:pt x="249" y="150"/>
                    </a:lnTo>
                    <a:lnTo>
                      <a:pt x="231" y="146"/>
                    </a:lnTo>
                    <a:lnTo>
                      <a:pt x="213" y="146"/>
                    </a:lnTo>
                    <a:lnTo>
                      <a:pt x="195" y="171"/>
                    </a:lnTo>
                    <a:lnTo>
                      <a:pt x="183" y="179"/>
                    </a:lnTo>
                    <a:lnTo>
                      <a:pt x="175" y="181"/>
                    </a:lnTo>
                    <a:lnTo>
                      <a:pt x="166" y="177"/>
                    </a:lnTo>
                    <a:lnTo>
                      <a:pt x="163" y="165"/>
                    </a:lnTo>
                    <a:lnTo>
                      <a:pt x="166" y="158"/>
                    </a:lnTo>
                    <a:lnTo>
                      <a:pt x="174" y="150"/>
                    </a:lnTo>
                    <a:lnTo>
                      <a:pt x="182" y="146"/>
                    </a:lnTo>
                    <a:lnTo>
                      <a:pt x="190" y="144"/>
                    </a:lnTo>
                    <a:lnTo>
                      <a:pt x="190" y="130"/>
                    </a:lnTo>
                    <a:lnTo>
                      <a:pt x="211" y="114"/>
                    </a:lnTo>
                    <a:lnTo>
                      <a:pt x="190" y="64"/>
                    </a:lnTo>
                    <a:lnTo>
                      <a:pt x="190" y="40"/>
                    </a:lnTo>
                    <a:lnTo>
                      <a:pt x="154" y="31"/>
                    </a:lnTo>
                    <a:lnTo>
                      <a:pt x="103" y="0"/>
                    </a:lnTo>
                    <a:lnTo>
                      <a:pt x="71" y="15"/>
                    </a:lnTo>
                    <a:close/>
                  </a:path>
                </a:pathLst>
              </a:custGeom>
              <a:solidFill>
                <a:schemeClr val="accent2"/>
              </a:solidFill>
              <a:ln w="9525">
                <a:solidFill>
                  <a:srgbClr val="000000"/>
                </a:solidFill>
                <a:round/>
                <a:headEnd/>
                <a:tailEnd/>
              </a:ln>
            </p:spPr>
            <p:txBody>
              <a:bodyPr/>
              <a:lstStyle/>
              <a:p>
                <a:endParaRPr lang="en-US"/>
              </a:p>
            </p:txBody>
          </p:sp>
          <p:sp>
            <p:nvSpPr>
              <p:cNvPr id="93214" name="Freeform 24"/>
              <p:cNvSpPr>
                <a:spLocks/>
              </p:cNvSpPr>
              <p:nvPr/>
            </p:nvSpPr>
            <p:spPr bwMode="auto">
              <a:xfrm>
                <a:off x="3693" y="2016"/>
                <a:ext cx="467" cy="367"/>
              </a:xfrm>
              <a:custGeom>
                <a:avLst/>
                <a:gdLst>
                  <a:gd name="T0" fmla="*/ 0 w 485"/>
                  <a:gd name="T1" fmla="*/ 6 h 399"/>
                  <a:gd name="T2" fmla="*/ 104 w 485"/>
                  <a:gd name="T3" fmla="*/ 0 h 399"/>
                  <a:gd name="T4" fmla="*/ 125 w 485"/>
                  <a:gd name="T5" fmla="*/ 0 h 399"/>
                  <a:gd name="T6" fmla="*/ 142 w 485"/>
                  <a:gd name="T7" fmla="*/ 6 h 399"/>
                  <a:gd name="T8" fmla="*/ 134 w 485"/>
                  <a:gd name="T9" fmla="*/ 10 h 399"/>
                  <a:gd name="T10" fmla="*/ 163 w 485"/>
                  <a:gd name="T11" fmla="*/ 21 h 399"/>
                  <a:gd name="T12" fmla="*/ 173 w 485"/>
                  <a:gd name="T13" fmla="*/ 31 h 399"/>
                  <a:gd name="T14" fmla="*/ 190 w 485"/>
                  <a:gd name="T15" fmla="*/ 29 h 399"/>
                  <a:gd name="T16" fmla="*/ 190 w 485"/>
                  <a:gd name="T17" fmla="*/ 41 h 399"/>
                  <a:gd name="T18" fmla="*/ 208 w 485"/>
                  <a:gd name="T19" fmla="*/ 45 h 399"/>
                  <a:gd name="T20" fmla="*/ 217 w 485"/>
                  <a:gd name="T21" fmla="*/ 58 h 399"/>
                  <a:gd name="T22" fmla="*/ 229 w 485"/>
                  <a:gd name="T23" fmla="*/ 59 h 399"/>
                  <a:gd name="T24" fmla="*/ 237 w 485"/>
                  <a:gd name="T25" fmla="*/ 64 h 399"/>
                  <a:gd name="T26" fmla="*/ 220 w 485"/>
                  <a:gd name="T27" fmla="*/ 72 h 399"/>
                  <a:gd name="T28" fmla="*/ 214 w 485"/>
                  <a:gd name="T29" fmla="*/ 79 h 399"/>
                  <a:gd name="T30" fmla="*/ 192 w 485"/>
                  <a:gd name="T31" fmla="*/ 82 h 399"/>
                  <a:gd name="T32" fmla="*/ 197 w 485"/>
                  <a:gd name="T33" fmla="*/ 73 h 399"/>
                  <a:gd name="T34" fmla="*/ 110 w 485"/>
                  <a:gd name="T35" fmla="*/ 75 h 399"/>
                  <a:gd name="T36" fmla="*/ 47 w 485"/>
                  <a:gd name="T37" fmla="*/ 79 h 399"/>
                  <a:gd name="T38" fmla="*/ 42 w 485"/>
                  <a:gd name="T39" fmla="*/ 71 h 399"/>
                  <a:gd name="T40" fmla="*/ 38 w 485"/>
                  <a:gd name="T41" fmla="*/ 44 h 399"/>
                  <a:gd name="T42" fmla="*/ 37 w 485"/>
                  <a:gd name="T43" fmla="*/ 29 h 399"/>
                  <a:gd name="T44" fmla="*/ 14 w 485"/>
                  <a:gd name="T45" fmla="*/ 24 h 399"/>
                  <a:gd name="T46" fmla="*/ 25 w 485"/>
                  <a:gd name="T47" fmla="*/ 17 h 399"/>
                  <a:gd name="T48" fmla="*/ 13 w 485"/>
                  <a:gd name="T49" fmla="*/ 15 h 399"/>
                  <a:gd name="T50" fmla="*/ 0 w 485"/>
                  <a:gd name="T51" fmla="*/ 6 h 3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5"/>
                  <a:gd name="T79" fmla="*/ 0 h 399"/>
                  <a:gd name="T80" fmla="*/ 485 w 485"/>
                  <a:gd name="T81" fmla="*/ 399 h 3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5" h="399">
                    <a:moveTo>
                      <a:pt x="0" y="13"/>
                    </a:moveTo>
                    <a:lnTo>
                      <a:pt x="212" y="0"/>
                    </a:lnTo>
                    <a:lnTo>
                      <a:pt x="257" y="0"/>
                    </a:lnTo>
                    <a:lnTo>
                      <a:pt x="291" y="12"/>
                    </a:lnTo>
                    <a:lnTo>
                      <a:pt x="273" y="46"/>
                    </a:lnTo>
                    <a:lnTo>
                      <a:pt x="334" y="103"/>
                    </a:lnTo>
                    <a:lnTo>
                      <a:pt x="354" y="150"/>
                    </a:lnTo>
                    <a:lnTo>
                      <a:pt x="391" y="138"/>
                    </a:lnTo>
                    <a:lnTo>
                      <a:pt x="390" y="205"/>
                    </a:lnTo>
                    <a:lnTo>
                      <a:pt x="427" y="225"/>
                    </a:lnTo>
                    <a:lnTo>
                      <a:pt x="444" y="284"/>
                    </a:lnTo>
                    <a:lnTo>
                      <a:pt x="470" y="290"/>
                    </a:lnTo>
                    <a:lnTo>
                      <a:pt x="485" y="315"/>
                    </a:lnTo>
                    <a:lnTo>
                      <a:pt x="452" y="349"/>
                    </a:lnTo>
                    <a:lnTo>
                      <a:pt x="441" y="388"/>
                    </a:lnTo>
                    <a:lnTo>
                      <a:pt x="395" y="399"/>
                    </a:lnTo>
                    <a:lnTo>
                      <a:pt x="407" y="355"/>
                    </a:lnTo>
                    <a:lnTo>
                      <a:pt x="225" y="371"/>
                    </a:lnTo>
                    <a:lnTo>
                      <a:pt x="95" y="387"/>
                    </a:lnTo>
                    <a:lnTo>
                      <a:pt x="87" y="345"/>
                    </a:lnTo>
                    <a:lnTo>
                      <a:pt x="78" y="217"/>
                    </a:lnTo>
                    <a:lnTo>
                      <a:pt x="76" y="147"/>
                    </a:lnTo>
                    <a:lnTo>
                      <a:pt x="33" y="116"/>
                    </a:lnTo>
                    <a:lnTo>
                      <a:pt x="49" y="87"/>
                    </a:lnTo>
                    <a:lnTo>
                      <a:pt x="28" y="71"/>
                    </a:lnTo>
                    <a:lnTo>
                      <a:pt x="0" y="13"/>
                    </a:lnTo>
                    <a:close/>
                  </a:path>
                </a:pathLst>
              </a:custGeom>
              <a:solidFill>
                <a:schemeClr val="accent2"/>
              </a:solidFill>
              <a:ln w="9525">
                <a:solidFill>
                  <a:srgbClr val="000000"/>
                </a:solidFill>
                <a:round/>
                <a:headEnd/>
                <a:tailEnd/>
              </a:ln>
            </p:spPr>
            <p:txBody>
              <a:bodyPr/>
              <a:lstStyle/>
              <a:p>
                <a:endParaRPr lang="en-US"/>
              </a:p>
            </p:txBody>
          </p:sp>
          <p:sp>
            <p:nvSpPr>
              <p:cNvPr id="93215" name="Freeform 25"/>
              <p:cNvSpPr>
                <a:spLocks/>
              </p:cNvSpPr>
              <p:nvPr/>
            </p:nvSpPr>
            <p:spPr bwMode="auto">
              <a:xfrm>
                <a:off x="4086" y="2257"/>
                <a:ext cx="594" cy="206"/>
              </a:xfrm>
              <a:custGeom>
                <a:avLst/>
                <a:gdLst>
                  <a:gd name="T0" fmla="*/ 18 w 618"/>
                  <a:gd name="T1" fmla="*/ 19 h 225"/>
                  <a:gd name="T2" fmla="*/ 18 w 618"/>
                  <a:gd name="T3" fmla="*/ 21 h 225"/>
                  <a:gd name="T4" fmla="*/ 12 w 618"/>
                  <a:gd name="T5" fmla="*/ 25 h 225"/>
                  <a:gd name="T6" fmla="*/ 19 w 618"/>
                  <a:gd name="T7" fmla="*/ 29 h 225"/>
                  <a:gd name="T8" fmla="*/ 0 w 618"/>
                  <a:gd name="T9" fmla="*/ 35 h 225"/>
                  <a:gd name="T10" fmla="*/ 8 w 618"/>
                  <a:gd name="T11" fmla="*/ 42 h 225"/>
                  <a:gd name="T12" fmla="*/ 81 w 618"/>
                  <a:gd name="T13" fmla="*/ 39 h 225"/>
                  <a:gd name="T14" fmla="*/ 171 w 618"/>
                  <a:gd name="T15" fmla="*/ 35 h 225"/>
                  <a:gd name="T16" fmla="*/ 216 w 618"/>
                  <a:gd name="T17" fmla="*/ 32 h 225"/>
                  <a:gd name="T18" fmla="*/ 225 w 618"/>
                  <a:gd name="T19" fmla="*/ 22 h 225"/>
                  <a:gd name="T20" fmla="*/ 242 w 618"/>
                  <a:gd name="T21" fmla="*/ 21 h 225"/>
                  <a:gd name="T22" fmla="*/ 291 w 618"/>
                  <a:gd name="T23" fmla="*/ 0 h 225"/>
                  <a:gd name="T24" fmla="*/ 226 w 618"/>
                  <a:gd name="T25" fmla="*/ 5 h 225"/>
                  <a:gd name="T26" fmla="*/ 77 w 618"/>
                  <a:gd name="T27" fmla="*/ 14 h 225"/>
                  <a:gd name="T28" fmla="*/ 78 w 618"/>
                  <a:gd name="T29" fmla="*/ 16 h 225"/>
                  <a:gd name="T30" fmla="*/ 18 w 618"/>
                  <a:gd name="T31" fmla="*/ 19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8"/>
                  <a:gd name="T49" fmla="*/ 0 h 225"/>
                  <a:gd name="T50" fmla="*/ 618 w 618"/>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8" h="225">
                    <a:moveTo>
                      <a:pt x="37" y="103"/>
                    </a:moveTo>
                    <a:lnTo>
                      <a:pt x="37" y="107"/>
                    </a:lnTo>
                    <a:lnTo>
                      <a:pt x="27" y="128"/>
                    </a:lnTo>
                    <a:lnTo>
                      <a:pt x="38" y="157"/>
                    </a:lnTo>
                    <a:lnTo>
                      <a:pt x="0" y="182"/>
                    </a:lnTo>
                    <a:lnTo>
                      <a:pt x="8" y="225"/>
                    </a:lnTo>
                    <a:lnTo>
                      <a:pt x="170" y="212"/>
                    </a:lnTo>
                    <a:lnTo>
                      <a:pt x="362" y="190"/>
                    </a:lnTo>
                    <a:lnTo>
                      <a:pt x="458" y="172"/>
                    </a:lnTo>
                    <a:lnTo>
                      <a:pt x="478" y="115"/>
                    </a:lnTo>
                    <a:lnTo>
                      <a:pt x="512" y="112"/>
                    </a:lnTo>
                    <a:lnTo>
                      <a:pt x="618" y="0"/>
                    </a:lnTo>
                    <a:lnTo>
                      <a:pt x="481" y="28"/>
                    </a:lnTo>
                    <a:lnTo>
                      <a:pt x="162" y="74"/>
                    </a:lnTo>
                    <a:lnTo>
                      <a:pt x="165" y="87"/>
                    </a:lnTo>
                    <a:lnTo>
                      <a:pt x="37" y="103"/>
                    </a:lnTo>
                    <a:close/>
                  </a:path>
                </a:pathLst>
              </a:custGeom>
              <a:solidFill>
                <a:schemeClr val="accent2"/>
              </a:solidFill>
              <a:ln w="9525">
                <a:solidFill>
                  <a:srgbClr val="000000"/>
                </a:solidFill>
                <a:round/>
                <a:headEnd/>
                <a:tailEnd/>
              </a:ln>
            </p:spPr>
            <p:txBody>
              <a:bodyPr/>
              <a:lstStyle/>
              <a:p>
                <a:endParaRPr lang="en-US"/>
              </a:p>
            </p:txBody>
          </p:sp>
          <p:sp>
            <p:nvSpPr>
              <p:cNvPr id="93216" name="Freeform 26"/>
              <p:cNvSpPr>
                <a:spLocks/>
              </p:cNvSpPr>
              <p:nvPr/>
            </p:nvSpPr>
            <p:spPr bwMode="auto">
              <a:xfrm>
                <a:off x="4028" y="2448"/>
                <a:ext cx="243" cy="405"/>
              </a:xfrm>
              <a:custGeom>
                <a:avLst/>
                <a:gdLst>
                  <a:gd name="T0" fmla="*/ 37 w 252"/>
                  <a:gd name="T1" fmla="*/ 6 h 441"/>
                  <a:gd name="T2" fmla="*/ 14 w 252"/>
                  <a:gd name="T3" fmla="*/ 18 h 441"/>
                  <a:gd name="T4" fmla="*/ 0 w 252"/>
                  <a:gd name="T5" fmla="*/ 28 h 441"/>
                  <a:gd name="T6" fmla="*/ 10 w 252"/>
                  <a:gd name="T7" fmla="*/ 39 h 441"/>
                  <a:gd name="T8" fmla="*/ 27 w 252"/>
                  <a:gd name="T9" fmla="*/ 55 h 441"/>
                  <a:gd name="T10" fmla="*/ 14 w 252"/>
                  <a:gd name="T11" fmla="*/ 71 h 441"/>
                  <a:gd name="T12" fmla="*/ 6 w 252"/>
                  <a:gd name="T13" fmla="*/ 79 h 441"/>
                  <a:gd name="T14" fmla="*/ 78 w 252"/>
                  <a:gd name="T15" fmla="*/ 76 h 441"/>
                  <a:gd name="T16" fmla="*/ 81 w 252"/>
                  <a:gd name="T17" fmla="*/ 86 h 441"/>
                  <a:gd name="T18" fmla="*/ 95 w 252"/>
                  <a:gd name="T19" fmla="*/ 87 h 441"/>
                  <a:gd name="T20" fmla="*/ 99 w 252"/>
                  <a:gd name="T21" fmla="*/ 83 h 441"/>
                  <a:gd name="T22" fmla="*/ 127 w 252"/>
                  <a:gd name="T23" fmla="*/ 80 h 441"/>
                  <a:gd name="T24" fmla="*/ 121 w 252"/>
                  <a:gd name="T25" fmla="*/ 62 h 441"/>
                  <a:gd name="T26" fmla="*/ 120 w 252"/>
                  <a:gd name="T27" fmla="*/ 0 h 441"/>
                  <a:gd name="T28" fmla="*/ 37 w 252"/>
                  <a:gd name="T29" fmla="*/ 6 h 4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41"/>
                  <a:gd name="T47" fmla="*/ 252 w 252"/>
                  <a:gd name="T48" fmla="*/ 441 h 4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41">
                    <a:moveTo>
                      <a:pt x="71" y="14"/>
                    </a:moveTo>
                    <a:lnTo>
                      <a:pt x="33" y="90"/>
                    </a:lnTo>
                    <a:lnTo>
                      <a:pt x="0" y="138"/>
                    </a:lnTo>
                    <a:lnTo>
                      <a:pt x="10" y="196"/>
                    </a:lnTo>
                    <a:lnTo>
                      <a:pt x="50" y="275"/>
                    </a:lnTo>
                    <a:lnTo>
                      <a:pt x="19" y="355"/>
                    </a:lnTo>
                    <a:lnTo>
                      <a:pt x="6" y="398"/>
                    </a:lnTo>
                    <a:lnTo>
                      <a:pt x="154" y="380"/>
                    </a:lnTo>
                    <a:lnTo>
                      <a:pt x="160" y="434"/>
                    </a:lnTo>
                    <a:lnTo>
                      <a:pt x="191" y="441"/>
                    </a:lnTo>
                    <a:lnTo>
                      <a:pt x="198" y="413"/>
                    </a:lnTo>
                    <a:lnTo>
                      <a:pt x="252" y="405"/>
                    </a:lnTo>
                    <a:lnTo>
                      <a:pt x="241" y="316"/>
                    </a:lnTo>
                    <a:lnTo>
                      <a:pt x="238" y="0"/>
                    </a:lnTo>
                    <a:lnTo>
                      <a:pt x="71" y="14"/>
                    </a:lnTo>
                    <a:close/>
                  </a:path>
                </a:pathLst>
              </a:custGeom>
              <a:solidFill>
                <a:schemeClr val="accent2"/>
              </a:solidFill>
              <a:ln w="9525">
                <a:solidFill>
                  <a:srgbClr val="000000"/>
                </a:solidFill>
                <a:round/>
                <a:headEnd/>
                <a:tailEnd/>
              </a:ln>
            </p:spPr>
            <p:txBody>
              <a:bodyPr/>
              <a:lstStyle/>
              <a:p>
                <a:endParaRPr lang="en-US"/>
              </a:p>
            </p:txBody>
          </p:sp>
          <p:grpSp>
            <p:nvGrpSpPr>
              <p:cNvPr id="93217" name="Group 27"/>
              <p:cNvGrpSpPr>
                <a:grpSpLocks/>
              </p:cNvGrpSpPr>
              <p:nvPr/>
            </p:nvGrpSpPr>
            <p:grpSpPr bwMode="auto">
              <a:xfrm>
                <a:off x="1809" y="1180"/>
                <a:ext cx="3530" cy="2064"/>
                <a:chOff x="1809" y="1180"/>
                <a:chExt cx="3530" cy="2064"/>
              </a:xfrm>
            </p:grpSpPr>
            <p:sp>
              <p:nvSpPr>
                <p:cNvPr id="93218" name="Freeform 28"/>
                <p:cNvSpPr>
                  <a:spLocks/>
                </p:cNvSpPr>
                <p:nvPr/>
              </p:nvSpPr>
              <p:spPr bwMode="auto">
                <a:xfrm>
                  <a:off x="4751" y="1919"/>
                  <a:ext cx="340" cy="134"/>
                </a:xfrm>
                <a:custGeom>
                  <a:avLst/>
                  <a:gdLst>
                    <a:gd name="T0" fmla="*/ 0 w 355"/>
                    <a:gd name="T1" fmla="*/ 11 h 146"/>
                    <a:gd name="T2" fmla="*/ 116 w 355"/>
                    <a:gd name="T3" fmla="*/ 0 h 146"/>
                    <a:gd name="T4" fmla="*/ 136 w 355"/>
                    <a:gd name="T5" fmla="*/ 20 h 146"/>
                    <a:gd name="T6" fmla="*/ 156 w 355"/>
                    <a:gd name="T7" fmla="*/ 17 h 146"/>
                    <a:gd name="T8" fmla="*/ 156 w 355"/>
                    <a:gd name="T9" fmla="*/ 28 h 146"/>
                    <a:gd name="T10" fmla="*/ 141 w 355"/>
                    <a:gd name="T11" fmla="*/ 28 h 146"/>
                    <a:gd name="T12" fmla="*/ 125 w 355"/>
                    <a:gd name="T13" fmla="*/ 22 h 146"/>
                    <a:gd name="T14" fmla="*/ 116 w 355"/>
                    <a:gd name="T15" fmla="*/ 15 h 146"/>
                    <a:gd name="T16" fmla="*/ 115 w 355"/>
                    <a:gd name="T17" fmla="*/ 6 h 146"/>
                    <a:gd name="T18" fmla="*/ 108 w 355"/>
                    <a:gd name="T19" fmla="*/ 10 h 146"/>
                    <a:gd name="T20" fmla="*/ 115 w 355"/>
                    <a:gd name="T21" fmla="*/ 26 h 146"/>
                    <a:gd name="T22" fmla="*/ 81 w 355"/>
                    <a:gd name="T23" fmla="*/ 28 h 146"/>
                    <a:gd name="T24" fmla="*/ 80 w 355"/>
                    <a:gd name="T25" fmla="*/ 16 h 146"/>
                    <a:gd name="T26" fmla="*/ 59 w 355"/>
                    <a:gd name="T27" fmla="*/ 12 h 146"/>
                    <a:gd name="T28" fmla="*/ 42 w 355"/>
                    <a:gd name="T29" fmla="*/ 10 h 146"/>
                    <a:gd name="T30" fmla="*/ 10 w 355"/>
                    <a:gd name="T31" fmla="*/ 17 h 146"/>
                    <a:gd name="T32" fmla="*/ 0 w 355"/>
                    <a:gd name="T33" fmla="*/ 11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5"/>
                    <a:gd name="T52" fmla="*/ 0 h 146"/>
                    <a:gd name="T53" fmla="*/ 355 w 355"/>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5" h="146">
                      <a:moveTo>
                        <a:pt x="0" y="50"/>
                      </a:moveTo>
                      <a:lnTo>
                        <a:pt x="264" y="0"/>
                      </a:lnTo>
                      <a:lnTo>
                        <a:pt x="308" y="100"/>
                      </a:lnTo>
                      <a:lnTo>
                        <a:pt x="354" y="89"/>
                      </a:lnTo>
                      <a:lnTo>
                        <a:pt x="355" y="139"/>
                      </a:lnTo>
                      <a:lnTo>
                        <a:pt x="318" y="146"/>
                      </a:lnTo>
                      <a:lnTo>
                        <a:pt x="285" y="113"/>
                      </a:lnTo>
                      <a:lnTo>
                        <a:pt x="264" y="73"/>
                      </a:lnTo>
                      <a:lnTo>
                        <a:pt x="260" y="18"/>
                      </a:lnTo>
                      <a:lnTo>
                        <a:pt x="244" y="46"/>
                      </a:lnTo>
                      <a:lnTo>
                        <a:pt x="263" y="129"/>
                      </a:lnTo>
                      <a:lnTo>
                        <a:pt x="185" y="141"/>
                      </a:lnTo>
                      <a:lnTo>
                        <a:pt x="183" y="80"/>
                      </a:lnTo>
                      <a:lnTo>
                        <a:pt x="135" y="54"/>
                      </a:lnTo>
                      <a:lnTo>
                        <a:pt x="94" y="47"/>
                      </a:lnTo>
                      <a:lnTo>
                        <a:pt x="10" y="89"/>
                      </a:lnTo>
                      <a:lnTo>
                        <a:pt x="0" y="50"/>
                      </a:lnTo>
                      <a:close/>
                    </a:path>
                  </a:pathLst>
                </a:custGeom>
                <a:solidFill>
                  <a:schemeClr val="accent1"/>
                </a:solidFill>
                <a:ln w="9525">
                  <a:solidFill>
                    <a:srgbClr val="000000"/>
                  </a:solidFill>
                  <a:round/>
                  <a:headEnd/>
                  <a:tailEnd/>
                </a:ln>
              </p:spPr>
              <p:txBody>
                <a:bodyPr/>
                <a:lstStyle/>
                <a:p>
                  <a:endParaRPr lang="en-US"/>
                </a:p>
              </p:txBody>
            </p:sp>
            <p:sp>
              <p:nvSpPr>
                <p:cNvPr id="93219" name="Freeform 29"/>
                <p:cNvSpPr>
                  <a:spLocks/>
                </p:cNvSpPr>
                <p:nvPr/>
              </p:nvSpPr>
              <p:spPr bwMode="auto">
                <a:xfrm>
                  <a:off x="1961" y="1180"/>
                  <a:ext cx="450" cy="316"/>
                </a:xfrm>
                <a:custGeom>
                  <a:avLst/>
                  <a:gdLst>
                    <a:gd name="T0" fmla="*/ 55 w 469"/>
                    <a:gd name="T1" fmla="*/ 0 h 344"/>
                    <a:gd name="T2" fmla="*/ 98 w 469"/>
                    <a:gd name="T3" fmla="*/ 6 h 344"/>
                    <a:gd name="T4" fmla="*/ 131 w 469"/>
                    <a:gd name="T5" fmla="*/ 9 h 344"/>
                    <a:gd name="T6" fmla="*/ 148 w 469"/>
                    <a:gd name="T7" fmla="*/ 11 h 344"/>
                    <a:gd name="T8" fmla="*/ 164 w 469"/>
                    <a:gd name="T9" fmla="*/ 12 h 344"/>
                    <a:gd name="T10" fmla="*/ 187 w 469"/>
                    <a:gd name="T11" fmla="*/ 14 h 344"/>
                    <a:gd name="T12" fmla="*/ 213 w 469"/>
                    <a:gd name="T13" fmla="*/ 16 h 344"/>
                    <a:gd name="T14" fmla="*/ 196 w 469"/>
                    <a:gd name="T15" fmla="*/ 68 h 344"/>
                    <a:gd name="T16" fmla="*/ 113 w 469"/>
                    <a:gd name="T17" fmla="*/ 61 h 344"/>
                    <a:gd name="T18" fmla="*/ 102 w 469"/>
                    <a:gd name="T19" fmla="*/ 65 h 344"/>
                    <a:gd name="T20" fmla="*/ 87 w 469"/>
                    <a:gd name="T21" fmla="*/ 60 h 344"/>
                    <a:gd name="T22" fmla="*/ 74 w 469"/>
                    <a:gd name="T23" fmla="*/ 65 h 344"/>
                    <a:gd name="T24" fmla="*/ 62 w 469"/>
                    <a:gd name="T25" fmla="*/ 61 h 344"/>
                    <a:gd name="T26" fmla="*/ 30 w 469"/>
                    <a:gd name="T27" fmla="*/ 60 h 344"/>
                    <a:gd name="T28" fmla="*/ 33 w 469"/>
                    <a:gd name="T29" fmla="*/ 51 h 344"/>
                    <a:gd name="T30" fmla="*/ 12 w 469"/>
                    <a:gd name="T31" fmla="*/ 50 h 344"/>
                    <a:gd name="T32" fmla="*/ 12 w 469"/>
                    <a:gd name="T33" fmla="*/ 44 h 344"/>
                    <a:gd name="T34" fmla="*/ 12 w 469"/>
                    <a:gd name="T35" fmla="*/ 40 h 344"/>
                    <a:gd name="T36" fmla="*/ 9 w 469"/>
                    <a:gd name="T37" fmla="*/ 34 h 344"/>
                    <a:gd name="T38" fmla="*/ 11 w 469"/>
                    <a:gd name="T39" fmla="*/ 22 h 344"/>
                    <a:gd name="T40" fmla="*/ 0 w 469"/>
                    <a:gd name="T41" fmla="*/ 12 h 344"/>
                    <a:gd name="T42" fmla="*/ 7 w 469"/>
                    <a:gd name="T43" fmla="*/ 7 h 344"/>
                    <a:gd name="T44" fmla="*/ 12 w 469"/>
                    <a:gd name="T45" fmla="*/ 9 h 344"/>
                    <a:gd name="T46" fmla="*/ 27 w 469"/>
                    <a:gd name="T47" fmla="*/ 15 h 344"/>
                    <a:gd name="T48" fmla="*/ 47 w 469"/>
                    <a:gd name="T49" fmla="*/ 16 h 344"/>
                    <a:gd name="T50" fmla="*/ 52 w 469"/>
                    <a:gd name="T51" fmla="*/ 21 h 344"/>
                    <a:gd name="T52" fmla="*/ 41 w 469"/>
                    <a:gd name="T53" fmla="*/ 21 h 344"/>
                    <a:gd name="T54" fmla="*/ 40 w 469"/>
                    <a:gd name="T55" fmla="*/ 26 h 344"/>
                    <a:gd name="T56" fmla="*/ 47 w 469"/>
                    <a:gd name="T57" fmla="*/ 26 h 344"/>
                    <a:gd name="T58" fmla="*/ 49 w 469"/>
                    <a:gd name="T59" fmla="*/ 31 h 344"/>
                    <a:gd name="T60" fmla="*/ 36 w 469"/>
                    <a:gd name="T61" fmla="*/ 34 h 344"/>
                    <a:gd name="T62" fmla="*/ 36 w 469"/>
                    <a:gd name="T63" fmla="*/ 37 h 344"/>
                    <a:gd name="T64" fmla="*/ 51 w 469"/>
                    <a:gd name="T65" fmla="*/ 37 h 344"/>
                    <a:gd name="T66" fmla="*/ 55 w 469"/>
                    <a:gd name="T67" fmla="*/ 28 h 344"/>
                    <a:gd name="T68" fmla="*/ 65 w 469"/>
                    <a:gd name="T69" fmla="*/ 24 h 344"/>
                    <a:gd name="T70" fmla="*/ 52 w 469"/>
                    <a:gd name="T71" fmla="*/ 14 h 344"/>
                    <a:gd name="T72" fmla="*/ 59 w 469"/>
                    <a:gd name="T73" fmla="*/ 9 h 344"/>
                    <a:gd name="T74" fmla="*/ 55 w 469"/>
                    <a:gd name="T75" fmla="*/ 0 h 3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9"/>
                    <a:gd name="T115" fmla="*/ 0 h 344"/>
                    <a:gd name="T116" fmla="*/ 469 w 469"/>
                    <a:gd name="T117" fmla="*/ 344 h 3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9" h="344">
                      <a:moveTo>
                        <a:pt x="119" y="0"/>
                      </a:moveTo>
                      <a:lnTo>
                        <a:pt x="215" y="27"/>
                      </a:lnTo>
                      <a:lnTo>
                        <a:pt x="288" y="44"/>
                      </a:lnTo>
                      <a:lnTo>
                        <a:pt x="324" y="52"/>
                      </a:lnTo>
                      <a:lnTo>
                        <a:pt x="361" y="57"/>
                      </a:lnTo>
                      <a:lnTo>
                        <a:pt x="410" y="66"/>
                      </a:lnTo>
                      <a:lnTo>
                        <a:pt x="469" y="77"/>
                      </a:lnTo>
                      <a:lnTo>
                        <a:pt x="431" y="344"/>
                      </a:lnTo>
                      <a:lnTo>
                        <a:pt x="249" y="306"/>
                      </a:lnTo>
                      <a:lnTo>
                        <a:pt x="224" y="323"/>
                      </a:lnTo>
                      <a:lnTo>
                        <a:pt x="191" y="297"/>
                      </a:lnTo>
                      <a:lnTo>
                        <a:pt x="162" y="323"/>
                      </a:lnTo>
                      <a:lnTo>
                        <a:pt x="136" y="301"/>
                      </a:lnTo>
                      <a:lnTo>
                        <a:pt x="61" y="297"/>
                      </a:lnTo>
                      <a:lnTo>
                        <a:pt x="71" y="253"/>
                      </a:lnTo>
                      <a:lnTo>
                        <a:pt x="17" y="249"/>
                      </a:lnTo>
                      <a:lnTo>
                        <a:pt x="12" y="224"/>
                      </a:lnTo>
                      <a:lnTo>
                        <a:pt x="22" y="198"/>
                      </a:lnTo>
                      <a:lnTo>
                        <a:pt x="9" y="174"/>
                      </a:lnTo>
                      <a:lnTo>
                        <a:pt x="11" y="107"/>
                      </a:lnTo>
                      <a:lnTo>
                        <a:pt x="0" y="56"/>
                      </a:lnTo>
                      <a:lnTo>
                        <a:pt x="7" y="36"/>
                      </a:lnTo>
                      <a:lnTo>
                        <a:pt x="30" y="44"/>
                      </a:lnTo>
                      <a:lnTo>
                        <a:pt x="55" y="74"/>
                      </a:lnTo>
                      <a:lnTo>
                        <a:pt x="101" y="81"/>
                      </a:lnTo>
                      <a:lnTo>
                        <a:pt x="113" y="106"/>
                      </a:lnTo>
                      <a:lnTo>
                        <a:pt x="91" y="106"/>
                      </a:lnTo>
                      <a:lnTo>
                        <a:pt x="88" y="127"/>
                      </a:lnTo>
                      <a:lnTo>
                        <a:pt x="101" y="130"/>
                      </a:lnTo>
                      <a:lnTo>
                        <a:pt x="107" y="151"/>
                      </a:lnTo>
                      <a:lnTo>
                        <a:pt x="79" y="166"/>
                      </a:lnTo>
                      <a:lnTo>
                        <a:pt x="79" y="181"/>
                      </a:lnTo>
                      <a:lnTo>
                        <a:pt x="111" y="181"/>
                      </a:lnTo>
                      <a:lnTo>
                        <a:pt x="119" y="144"/>
                      </a:lnTo>
                      <a:lnTo>
                        <a:pt x="142" y="122"/>
                      </a:lnTo>
                      <a:lnTo>
                        <a:pt x="113" y="64"/>
                      </a:lnTo>
                      <a:lnTo>
                        <a:pt x="132" y="45"/>
                      </a:lnTo>
                      <a:lnTo>
                        <a:pt x="119" y="0"/>
                      </a:lnTo>
                      <a:close/>
                    </a:path>
                  </a:pathLst>
                </a:custGeom>
                <a:solidFill>
                  <a:schemeClr val="accent1"/>
                </a:solidFill>
                <a:ln w="9525">
                  <a:solidFill>
                    <a:srgbClr val="000000"/>
                  </a:solidFill>
                  <a:round/>
                  <a:headEnd/>
                  <a:tailEnd/>
                </a:ln>
              </p:spPr>
              <p:txBody>
                <a:bodyPr/>
                <a:lstStyle/>
                <a:p>
                  <a:endParaRPr lang="en-US"/>
                </a:p>
              </p:txBody>
            </p:sp>
            <p:sp>
              <p:nvSpPr>
                <p:cNvPr id="93220" name="Freeform 30"/>
                <p:cNvSpPr>
                  <a:spLocks/>
                </p:cNvSpPr>
                <p:nvPr/>
              </p:nvSpPr>
              <p:spPr bwMode="auto">
                <a:xfrm>
                  <a:off x="1855" y="1409"/>
                  <a:ext cx="562" cy="411"/>
                </a:xfrm>
                <a:custGeom>
                  <a:avLst/>
                  <a:gdLst>
                    <a:gd name="T0" fmla="*/ 60 w 585"/>
                    <a:gd name="T1" fmla="*/ 0 h 447"/>
                    <a:gd name="T2" fmla="*/ 53 w 585"/>
                    <a:gd name="T3" fmla="*/ 6 h 447"/>
                    <a:gd name="T4" fmla="*/ 48 w 585"/>
                    <a:gd name="T5" fmla="*/ 10 h 447"/>
                    <a:gd name="T6" fmla="*/ 42 w 585"/>
                    <a:gd name="T7" fmla="*/ 16 h 447"/>
                    <a:gd name="T8" fmla="*/ 37 w 585"/>
                    <a:gd name="T9" fmla="*/ 23 h 447"/>
                    <a:gd name="T10" fmla="*/ 34 w 585"/>
                    <a:gd name="T11" fmla="*/ 28 h 447"/>
                    <a:gd name="T12" fmla="*/ 30 w 585"/>
                    <a:gd name="T13" fmla="*/ 34 h 447"/>
                    <a:gd name="T14" fmla="*/ 22 w 585"/>
                    <a:gd name="T15" fmla="*/ 40 h 447"/>
                    <a:gd name="T16" fmla="*/ 12 w 585"/>
                    <a:gd name="T17" fmla="*/ 48 h 447"/>
                    <a:gd name="T18" fmla="*/ 0 w 585"/>
                    <a:gd name="T19" fmla="*/ 55 h 447"/>
                    <a:gd name="T20" fmla="*/ 0 w 585"/>
                    <a:gd name="T21" fmla="*/ 71 h 447"/>
                    <a:gd name="T22" fmla="*/ 153 w 585"/>
                    <a:gd name="T23" fmla="*/ 85 h 447"/>
                    <a:gd name="T24" fmla="*/ 224 w 585"/>
                    <a:gd name="T25" fmla="*/ 91 h 447"/>
                    <a:gd name="T26" fmla="*/ 239 w 585"/>
                    <a:gd name="T27" fmla="*/ 59 h 447"/>
                    <a:gd name="T28" fmla="*/ 248 w 585"/>
                    <a:gd name="T29" fmla="*/ 57 h 447"/>
                    <a:gd name="T30" fmla="*/ 239 w 585"/>
                    <a:gd name="T31" fmla="*/ 49 h 447"/>
                    <a:gd name="T32" fmla="*/ 244 w 585"/>
                    <a:gd name="T33" fmla="*/ 42 h 447"/>
                    <a:gd name="T34" fmla="*/ 273 w 585"/>
                    <a:gd name="T35" fmla="*/ 30 h 447"/>
                    <a:gd name="T36" fmla="*/ 254 w 585"/>
                    <a:gd name="T37" fmla="*/ 19 h 447"/>
                    <a:gd name="T38" fmla="*/ 168 w 585"/>
                    <a:gd name="T39" fmla="*/ 12 h 447"/>
                    <a:gd name="T40" fmla="*/ 156 w 585"/>
                    <a:gd name="T41" fmla="*/ 15 h 447"/>
                    <a:gd name="T42" fmla="*/ 141 w 585"/>
                    <a:gd name="T43" fmla="*/ 10 h 447"/>
                    <a:gd name="T44" fmla="*/ 128 w 585"/>
                    <a:gd name="T45" fmla="*/ 15 h 447"/>
                    <a:gd name="T46" fmla="*/ 114 w 585"/>
                    <a:gd name="T47" fmla="*/ 10 h 447"/>
                    <a:gd name="T48" fmla="*/ 80 w 585"/>
                    <a:gd name="T49" fmla="*/ 10 h 447"/>
                    <a:gd name="T50" fmla="*/ 85 w 585"/>
                    <a:gd name="T51" fmla="*/ 4 h 447"/>
                    <a:gd name="T52" fmla="*/ 60 w 585"/>
                    <a:gd name="T53" fmla="*/ 0 h 4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5"/>
                    <a:gd name="T82" fmla="*/ 0 h 447"/>
                    <a:gd name="T83" fmla="*/ 585 w 585"/>
                    <a:gd name="T84" fmla="*/ 447 h 4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5" h="447">
                      <a:moveTo>
                        <a:pt x="128" y="0"/>
                      </a:moveTo>
                      <a:lnTo>
                        <a:pt x="111" y="10"/>
                      </a:lnTo>
                      <a:lnTo>
                        <a:pt x="101" y="49"/>
                      </a:lnTo>
                      <a:lnTo>
                        <a:pt x="90" y="82"/>
                      </a:lnTo>
                      <a:lnTo>
                        <a:pt x="82" y="108"/>
                      </a:lnTo>
                      <a:lnTo>
                        <a:pt x="72" y="137"/>
                      </a:lnTo>
                      <a:lnTo>
                        <a:pt x="60" y="166"/>
                      </a:lnTo>
                      <a:lnTo>
                        <a:pt x="44" y="198"/>
                      </a:lnTo>
                      <a:lnTo>
                        <a:pt x="23" y="235"/>
                      </a:lnTo>
                      <a:lnTo>
                        <a:pt x="0" y="270"/>
                      </a:lnTo>
                      <a:lnTo>
                        <a:pt x="0" y="348"/>
                      </a:lnTo>
                      <a:lnTo>
                        <a:pt x="328" y="415"/>
                      </a:lnTo>
                      <a:lnTo>
                        <a:pt x="480" y="447"/>
                      </a:lnTo>
                      <a:lnTo>
                        <a:pt x="511" y="291"/>
                      </a:lnTo>
                      <a:lnTo>
                        <a:pt x="531" y="278"/>
                      </a:lnTo>
                      <a:lnTo>
                        <a:pt x="513" y="244"/>
                      </a:lnTo>
                      <a:lnTo>
                        <a:pt x="522" y="208"/>
                      </a:lnTo>
                      <a:lnTo>
                        <a:pt x="585" y="149"/>
                      </a:lnTo>
                      <a:lnTo>
                        <a:pt x="542" y="95"/>
                      </a:lnTo>
                      <a:lnTo>
                        <a:pt x="360" y="57"/>
                      </a:lnTo>
                      <a:lnTo>
                        <a:pt x="335" y="73"/>
                      </a:lnTo>
                      <a:lnTo>
                        <a:pt x="302" y="46"/>
                      </a:lnTo>
                      <a:lnTo>
                        <a:pt x="273" y="74"/>
                      </a:lnTo>
                      <a:lnTo>
                        <a:pt x="245" y="46"/>
                      </a:lnTo>
                      <a:lnTo>
                        <a:pt x="173" y="48"/>
                      </a:lnTo>
                      <a:lnTo>
                        <a:pt x="182" y="4"/>
                      </a:lnTo>
                      <a:lnTo>
                        <a:pt x="128" y="0"/>
                      </a:lnTo>
                      <a:close/>
                    </a:path>
                  </a:pathLst>
                </a:custGeom>
                <a:solidFill>
                  <a:schemeClr val="accent1"/>
                </a:solidFill>
                <a:ln w="9525">
                  <a:solidFill>
                    <a:srgbClr val="000000"/>
                  </a:solidFill>
                  <a:round/>
                  <a:headEnd/>
                  <a:tailEnd/>
                </a:ln>
              </p:spPr>
              <p:txBody>
                <a:bodyPr/>
                <a:lstStyle/>
                <a:p>
                  <a:endParaRPr lang="en-US"/>
                </a:p>
              </p:txBody>
            </p:sp>
            <p:sp>
              <p:nvSpPr>
                <p:cNvPr id="93221" name="Freeform 31"/>
                <p:cNvSpPr>
                  <a:spLocks/>
                </p:cNvSpPr>
                <p:nvPr/>
              </p:nvSpPr>
              <p:spPr bwMode="auto">
                <a:xfrm>
                  <a:off x="1809" y="1726"/>
                  <a:ext cx="593" cy="875"/>
                </a:xfrm>
                <a:custGeom>
                  <a:avLst/>
                  <a:gdLst>
                    <a:gd name="T0" fmla="*/ 24 w 616"/>
                    <a:gd name="T1" fmla="*/ 0 h 952"/>
                    <a:gd name="T2" fmla="*/ 162 w 616"/>
                    <a:gd name="T3" fmla="*/ 12 h 952"/>
                    <a:gd name="T4" fmla="*/ 131 w 616"/>
                    <a:gd name="T5" fmla="*/ 68 h 952"/>
                    <a:gd name="T6" fmla="*/ 286 w 616"/>
                    <a:gd name="T7" fmla="*/ 154 h 952"/>
                    <a:gd name="T8" fmla="*/ 298 w 616"/>
                    <a:gd name="T9" fmla="*/ 165 h 952"/>
                    <a:gd name="T10" fmla="*/ 285 w 616"/>
                    <a:gd name="T11" fmla="*/ 169 h 952"/>
                    <a:gd name="T12" fmla="*/ 275 w 616"/>
                    <a:gd name="T13" fmla="*/ 180 h 952"/>
                    <a:gd name="T14" fmla="*/ 266 w 616"/>
                    <a:gd name="T15" fmla="*/ 185 h 952"/>
                    <a:gd name="T16" fmla="*/ 276 w 616"/>
                    <a:gd name="T17" fmla="*/ 190 h 952"/>
                    <a:gd name="T18" fmla="*/ 259 w 616"/>
                    <a:gd name="T19" fmla="*/ 192 h 952"/>
                    <a:gd name="T20" fmla="*/ 168 w 616"/>
                    <a:gd name="T21" fmla="*/ 190 h 952"/>
                    <a:gd name="T22" fmla="*/ 162 w 616"/>
                    <a:gd name="T23" fmla="*/ 180 h 952"/>
                    <a:gd name="T24" fmla="*/ 148 w 616"/>
                    <a:gd name="T25" fmla="*/ 172 h 952"/>
                    <a:gd name="T26" fmla="*/ 136 w 616"/>
                    <a:gd name="T27" fmla="*/ 168 h 952"/>
                    <a:gd name="T28" fmla="*/ 133 w 616"/>
                    <a:gd name="T29" fmla="*/ 162 h 952"/>
                    <a:gd name="T30" fmla="*/ 123 w 616"/>
                    <a:gd name="T31" fmla="*/ 159 h 952"/>
                    <a:gd name="T32" fmla="*/ 113 w 616"/>
                    <a:gd name="T33" fmla="*/ 154 h 952"/>
                    <a:gd name="T34" fmla="*/ 111 w 616"/>
                    <a:gd name="T35" fmla="*/ 151 h 952"/>
                    <a:gd name="T36" fmla="*/ 101 w 616"/>
                    <a:gd name="T37" fmla="*/ 148 h 952"/>
                    <a:gd name="T38" fmla="*/ 87 w 616"/>
                    <a:gd name="T39" fmla="*/ 149 h 952"/>
                    <a:gd name="T40" fmla="*/ 71 w 616"/>
                    <a:gd name="T41" fmla="*/ 147 h 952"/>
                    <a:gd name="T42" fmla="*/ 71 w 616"/>
                    <a:gd name="T43" fmla="*/ 146 h 952"/>
                    <a:gd name="T44" fmla="*/ 71 w 616"/>
                    <a:gd name="T45" fmla="*/ 140 h 952"/>
                    <a:gd name="T46" fmla="*/ 64 w 616"/>
                    <a:gd name="T47" fmla="*/ 134 h 952"/>
                    <a:gd name="T48" fmla="*/ 63 w 616"/>
                    <a:gd name="T49" fmla="*/ 130 h 952"/>
                    <a:gd name="T50" fmla="*/ 57 w 616"/>
                    <a:gd name="T51" fmla="*/ 124 h 952"/>
                    <a:gd name="T52" fmla="*/ 59 w 616"/>
                    <a:gd name="T53" fmla="*/ 120 h 952"/>
                    <a:gd name="T54" fmla="*/ 38 w 616"/>
                    <a:gd name="T55" fmla="*/ 110 h 952"/>
                    <a:gd name="T56" fmla="*/ 38 w 616"/>
                    <a:gd name="T57" fmla="*/ 105 h 952"/>
                    <a:gd name="T58" fmla="*/ 49 w 616"/>
                    <a:gd name="T59" fmla="*/ 102 h 952"/>
                    <a:gd name="T60" fmla="*/ 49 w 616"/>
                    <a:gd name="T61" fmla="*/ 100 h 952"/>
                    <a:gd name="T62" fmla="*/ 38 w 616"/>
                    <a:gd name="T63" fmla="*/ 99 h 952"/>
                    <a:gd name="T64" fmla="*/ 35 w 616"/>
                    <a:gd name="T65" fmla="*/ 93 h 952"/>
                    <a:gd name="T66" fmla="*/ 30 w 616"/>
                    <a:gd name="T67" fmla="*/ 85 h 952"/>
                    <a:gd name="T68" fmla="*/ 44 w 616"/>
                    <a:gd name="T69" fmla="*/ 89 h 952"/>
                    <a:gd name="T70" fmla="*/ 38 w 616"/>
                    <a:gd name="T71" fmla="*/ 82 h 952"/>
                    <a:gd name="T72" fmla="*/ 49 w 616"/>
                    <a:gd name="T73" fmla="*/ 82 h 952"/>
                    <a:gd name="T74" fmla="*/ 49 w 616"/>
                    <a:gd name="T75" fmla="*/ 78 h 952"/>
                    <a:gd name="T76" fmla="*/ 38 w 616"/>
                    <a:gd name="T77" fmla="*/ 74 h 952"/>
                    <a:gd name="T78" fmla="*/ 34 w 616"/>
                    <a:gd name="T79" fmla="*/ 78 h 952"/>
                    <a:gd name="T80" fmla="*/ 24 w 616"/>
                    <a:gd name="T81" fmla="*/ 78 h 952"/>
                    <a:gd name="T82" fmla="*/ 8 w 616"/>
                    <a:gd name="T83" fmla="*/ 56 h 952"/>
                    <a:gd name="T84" fmla="*/ 13 w 616"/>
                    <a:gd name="T85" fmla="*/ 40 h 952"/>
                    <a:gd name="T86" fmla="*/ 0 w 616"/>
                    <a:gd name="T87" fmla="*/ 31 h 952"/>
                    <a:gd name="T88" fmla="*/ 9 w 616"/>
                    <a:gd name="T89" fmla="*/ 25 h 952"/>
                    <a:gd name="T90" fmla="*/ 13 w 616"/>
                    <a:gd name="T91" fmla="*/ 24 h 952"/>
                    <a:gd name="T92" fmla="*/ 24 w 616"/>
                    <a:gd name="T93" fmla="*/ 14 h 952"/>
                    <a:gd name="T94" fmla="*/ 24 w 616"/>
                    <a:gd name="T95" fmla="*/ 0 h 9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6"/>
                    <a:gd name="T145" fmla="*/ 0 h 952"/>
                    <a:gd name="T146" fmla="*/ 616 w 616"/>
                    <a:gd name="T147" fmla="*/ 952 h 9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6" h="952">
                      <a:moveTo>
                        <a:pt x="47" y="0"/>
                      </a:moveTo>
                      <a:lnTo>
                        <a:pt x="331" y="57"/>
                      </a:lnTo>
                      <a:lnTo>
                        <a:pt x="269" y="337"/>
                      </a:lnTo>
                      <a:lnTo>
                        <a:pt x="587" y="764"/>
                      </a:lnTo>
                      <a:lnTo>
                        <a:pt x="616" y="818"/>
                      </a:lnTo>
                      <a:lnTo>
                        <a:pt x="586" y="844"/>
                      </a:lnTo>
                      <a:lnTo>
                        <a:pt x="566" y="892"/>
                      </a:lnTo>
                      <a:lnTo>
                        <a:pt x="548" y="919"/>
                      </a:lnTo>
                      <a:lnTo>
                        <a:pt x="568" y="944"/>
                      </a:lnTo>
                      <a:lnTo>
                        <a:pt x="535" y="952"/>
                      </a:lnTo>
                      <a:lnTo>
                        <a:pt x="348" y="946"/>
                      </a:lnTo>
                      <a:lnTo>
                        <a:pt x="336" y="890"/>
                      </a:lnTo>
                      <a:lnTo>
                        <a:pt x="303" y="849"/>
                      </a:lnTo>
                      <a:lnTo>
                        <a:pt x="279" y="835"/>
                      </a:lnTo>
                      <a:lnTo>
                        <a:pt x="273" y="806"/>
                      </a:lnTo>
                      <a:lnTo>
                        <a:pt x="253" y="790"/>
                      </a:lnTo>
                      <a:lnTo>
                        <a:pt x="233" y="770"/>
                      </a:lnTo>
                      <a:lnTo>
                        <a:pt x="227" y="748"/>
                      </a:lnTo>
                      <a:lnTo>
                        <a:pt x="208" y="734"/>
                      </a:lnTo>
                      <a:lnTo>
                        <a:pt x="179" y="742"/>
                      </a:lnTo>
                      <a:lnTo>
                        <a:pt x="146" y="730"/>
                      </a:lnTo>
                      <a:lnTo>
                        <a:pt x="146" y="718"/>
                      </a:lnTo>
                      <a:lnTo>
                        <a:pt x="145" y="692"/>
                      </a:lnTo>
                      <a:lnTo>
                        <a:pt x="132" y="663"/>
                      </a:lnTo>
                      <a:lnTo>
                        <a:pt x="130" y="639"/>
                      </a:lnTo>
                      <a:lnTo>
                        <a:pt x="116" y="618"/>
                      </a:lnTo>
                      <a:lnTo>
                        <a:pt x="120" y="598"/>
                      </a:lnTo>
                      <a:lnTo>
                        <a:pt x="79" y="549"/>
                      </a:lnTo>
                      <a:lnTo>
                        <a:pt x="79" y="522"/>
                      </a:lnTo>
                      <a:lnTo>
                        <a:pt x="100" y="511"/>
                      </a:lnTo>
                      <a:lnTo>
                        <a:pt x="100" y="494"/>
                      </a:lnTo>
                      <a:lnTo>
                        <a:pt x="79" y="489"/>
                      </a:lnTo>
                      <a:lnTo>
                        <a:pt x="70" y="462"/>
                      </a:lnTo>
                      <a:lnTo>
                        <a:pt x="59" y="416"/>
                      </a:lnTo>
                      <a:lnTo>
                        <a:pt x="90" y="441"/>
                      </a:lnTo>
                      <a:lnTo>
                        <a:pt x="78" y="408"/>
                      </a:lnTo>
                      <a:lnTo>
                        <a:pt x="100" y="408"/>
                      </a:lnTo>
                      <a:lnTo>
                        <a:pt x="100" y="385"/>
                      </a:lnTo>
                      <a:lnTo>
                        <a:pt x="78" y="369"/>
                      </a:lnTo>
                      <a:lnTo>
                        <a:pt x="67" y="391"/>
                      </a:lnTo>
                      <a:lnTo>
                        <a:pt x="47" y="383"/>
                      </a:lnTo>
                      <a:lnTo>
                        <a:pt x="8" y="277"/>
                      </a:lnTo>
                      <a:lnTo>
                        <a:pt x="18" y="200"/>
                      </a:lnTo>
                      <a:lnTo>
                        <a:pt x="0" y="157"/>
                      </a:lnTo>
                      <a:lnTo>
                        <a:pt x="9" y="124"/>
                      </a:lnTo>
                      <a:lnTo>
                        <a:pt x="29" y="117"/>
                      </a:lnTo>
                      <a:lnTo>
                        <a:pt x="47" y="65"/>
                      </a:lnTo>
                      <a:lnTo>
                        <a:pt x="47" y="0"/>
                      </a:lnTo>
                      <a:close/>
                    </a:path>
                  </a:pathLst>
                </a:custGeom>
                <a:solidFill>
                  <a:schemeClr val="accent1"/>
                </a:solidFill>
                <a:ln w="9525">
                  <a:solidFill>
                    <a:srgbClr val="000000"/>
                  </a:solidFill>
                  <a:round/>
                  <a:headEnd/>
                  <a:tailEnd/>
                </a:ln>
              </p:spPr>
              <p:txBody>
                <a:bodyPr/>
                <a:lstStyle/>
                <a:p>
                  <a:endParaRPr lang="en-US"/>
                </a:p>
              </p:txBody>
            </p:sp>
            <p:sp>
              <p:nvSpPr>
                <p:cNvPr id="93222" name="Freeform 32"/>
                <p:cNvSpPr>
                  <a:spLocks/>
                </p:cNvSpPr>
                <p:nvPr/>
              </p:nvSpPr>
              <p:spPr bwMode="auto">
                <a:xfrm>
                  <a:off x="2067" y="1781"/>
                  <a:ext cx="448" cy="648"/>
                </a:xfrm>
                <a:custGeom>
                  <a:avLst/>
                  <a:gdLst>
                    <a:gd name="T0" fmla="*/ 29 w 466"/>
                    <a:gd name="T1" fmla="*/ 0 h 704"/>
                    <a:gd name="T2" fmla="*/ 0 w 466"/>
                    <a:gd name="T3" fmla="*/ 58 h 704"/>
                    <a:gd name="T4" fmla="*/ 150 w 466"/>
                    <a:gd name="T5" fmla="*/ 145 h 704"/>
                    <a:gd name="T6" fmla="*/ 160 w 466"/>
                    <a:gd name="T7" fmla="*/ 142 h 704"/>
                    <a:gd name="T8" fmla="*/ 159 w 466"/>
                    <a:gd name="T9" fmla="*/ 123 h 704"/>
                    <a:gd name="T10" fmla="*/ 179 w 466"/>
                    <a:gd name="T11" fmla="*/ 126 h 704"/>
                    <a:gd name="T12" fmla="*/ 197 w 466"/>
                    <a:gd name="T13" fmla="*/ 73 h 704"/>
                    <a:gd name="T14" fmla="*/ 210 w 466"/>
                    <a:gd name="T15" fmla="*/ 36 h 704"/>
                    <a:gd name="T16" fmla="*/ 214 w 466"/>
                    <a:gd name="T17" fmla="*/ 25 h 704"/>
                    <a:gd name="T18" fmla="*/ 220 w 466"/>
                    <a:gd name="T19" fmla="*/ 16 h 704"/>
                    <a:gd name="T20" fmla="*/ 122 w 466"/>
                    <a:gd name="T21" fmla="*/ 9 h 704"/>
                    <a:gd name="T22" fmla="*/ 29 w 466"/>
                    <a:gd name="T23" fmla="*/ 0 h 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6"/>
                    <a:gd name="T37" fmla="*/ 0 h 704"/>
                    <a:gd name="T38" fmla="*/ 466 w 466"/>
                    <a:gd name="T39" fmla="*/ 704 h 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6" h="704">
                      <a:moveTo>
                        <a:pt x="59" y="0"/>
                      </a:moveTo>
                      <a:lnTo>
                        <a:pt x="0" y="279"/>
                      </a:lnTo>
                      <a:lnTo>
                        <a:pt x="317" y="704"/>
                      </a:lnTo>
                      <a:lnTo>
                        <a:pt x="337" y="685"/>
                      </a:lnTo>
                      <a:lnTo>
                        <a:pt x="335" y="601"/>
                      </a:lnTo>
                      <a:lnTo>
                        <a:pt x="375" y="608"/>
                      </a:lnTo>
                      <a:lnTo>
                        <a:pt x="416" y="350"/>
                      </a:lnTo>
                      <a:lnTo>
                        <a:pt x="443" y="175"/>
                      </a:lnTo>
                      <a:lnTo>
                        <a:pt x="451" y="122"/>
                      </a:lnTo>
                      <a:lnTo>
                        <a:pt x="466" y="75"/>
                      </a:lnTo>
                      <a:lnTo>
                        <a:pt x="256" y="42"/>
                      </a:lnTo>
                      <a:lnTo>
                        <a:pt x="59" y="0"/>
                      </a:lnTo>
                      <a:close/>
                    </a:path>
                  </a:pathLst>
                </a:custGeom>
                <a:solidFill>
                  <a:schemeClr val="accent1"/>
                </a:solidFill>
                <a:ln w="9525">
                  <a:solidFill>
                    <a:srgbClr val="000000"/>
                  </a:solidFill>
                  <a:round/>
                  <a:headEnd/>
                  <a:tailEnd/>
                </a:ln>
              </p:spPr>
              <p:txBody>
                <a:bodyPr/>
                <a:lstStyle/>
                <a:p>
                  <a:endParaRPr lang="en-US"/>
                </a:p>
              </p:txBody>
            </p:sp>
            <p:sp>
              <p:nvSpPr>
                <p:cNvPr id="93223" name="Freeform 33"/>
                <p:cNvSpPr>
                  <a:spLocks/>
                </p:cNvSpPr>
                <p:nvPr/>
              </p:nvSpPr>
              <p:spPr bwMode="auto">
                <a:xfrm>
                  <a:off x="2314" y="1250"/>
                  <a:ext cx="403" cy="625"/>
                </a:xfrm>
                <a:custGeom>
                  <a:avLst/>
                  <a:gdLst>
                    <a:gd name="T0" fmla="*/ 47 w 420"/>
                    <a:gd name="T1" fmla="*/ 0 h 680"/>
                    <a:gd name="T2" fmla="*/ 31 w 420"/>
                    <a:gd name="T3" fmla="*/ 53 h 680"/>
                    <a:gd name="T4" fmla="*/ 47 w 420"/>
                    <a:gd name="T5" fmla="*/ 65 h 680"/>
                    <a:gd name="T6" fmla="*/ 20 w 420"/>
                    <a:gd name="T7" fmla="*/ 77 h 680"/>
                    <a:gd name="T8" fmla="*/ 14 w 420"/>
                    <a:gd name="T9" fmla="*/ 85 h 680"/>
                    <a:gd name="T10" fmla="*/ 24 w 420"/>
                    <a:gd name="T11" fmla="*/ 91 h 680"/>
                    <a:gd name="T12" fmla="*/ 14 w 420"/>
                    <a:gd name="T13" fmla="*/ 93 h 680"/>
                    <a:gd name="T14" fmla="*/ 0 w 420"/>
                    <a:gd name="T15" fmla="*/ 125 h 680"/>
                    <a:gd name="T16" fmla="*/ 92 w 420"/>
                    <a:gd name="T17" fmla="*/ 131 h 680"/>
                    <a:gd name="T18" fmla="*/ 178 w 420"/>
                    <a:gd name="T19" fmla="*/ 137 h 680"/>
                    <a:gd name="T20" fmla="*/ 187 w 420"/>
                    <a:gd name="T21" fmla="*/ 109 h 680"/>
                    <a:gd name="T22" fmla="*/ 192 w 420"/>
                    <a:gd name="T23" fmla="*/ 93 h 680"/>
                    <a:gd name="T24" fmla="*/ 183 w 420"/>
                    <a:gd name="T25" fmla="*/ 87 h 680"/>
                    <a:gd name="T26" fmla="*/ 164 w 420"/>
                    <a:gd name="T27" fmla="*/ 89 h 680"/>
                    <a:gd name="T28" fmla="*/ 138 w 420"/>
                    <a:gd name="T29" fmla="*/ 91 h 680"/>
                    <a:gd name="T30" fmla="*/ 133 w 420"/>
                    <a:gd name="T31" fmla="*/ 78 h 680"/>
                    <a:gd name="T32" fmla="*/ 102 w 420"/>
                    <a:gd name="T33" fmla="*/ 66 h 680"/>
                    <a:gd name="T34" fmla="*/ 106 w 420"/>
                    <a:gd name="T35" fmla="*/ 61 h 680"/>
                    <a:gd name="T36" fmla="*/ 108 w 420"/>
                    <a:gd name="T37" fmla="*/ 49 h 680"/>
                    <a:gd name="T38" fmla="*/ 69 w 420"/>
                    <a:gd name="T39" fmla="*/ 24 h 680"/>
                    <a:gd name="T40" fmla="*/ 74 w 420"/>
                    <a:gd name="T41" fmla="*/ 6 h 680"/>
                    <a:gd name="T42" fmla="*/ 47 w 420"/>
                    <a:gd name="T43" fmla="*/ 0 h 6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0"/>
                    <a:gd name="T67" fmla="*/ 0 h 680"/>
                    <a:gd name="T68" fmla="*/ 420 w 420"/>
                    <a:gd name="T69" fmla="*/ 680 h 6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0" h="680">
                      <a:moveTo>
                        <a:pt x="102" y="0"/>
                      </a:moveTo>
                      <a:lnTo>
                        <a:pt x="64" y="265"/>
                      </a:lnTo>
                      <a:lnTo>
                        <a:pt x="103" y="322"/>
                      </a:lnTo>
                      <a:lnTo>
                        <a:pt x="41" y="381"/>
                      </a:lnTo>
                      <a:lnTo>
                        <a:pt x="33" y="422"/>
                      </a:lnTo>
                      <a:lnTo>
                        <a:pt x="50" y="451"/>
                      </a:lnTo>
                      <a:lnTo>
                        <a:pt x="33" y="466"/>
                      </a:lnTo>
                      <a:lnTo>
                        <a:pt x="0" y="620"/>
                      </a:lnTo>
                      <a:lnTo>
                        <a:pt x="201" y="655"/>
                      </a:lnTo>
                      <a:lnTo>
                        <a:pt x="390" y="680"/>
                      </a:lnTo>
                      <a:lnTo>
                        <a:pt x="410" y="539"/>
                      </a:lnTo>
                      <a:lnTo>
                        <a:pt x="420" y="462"/>
                      </a:lnTo>
                      <a:lnTo>
                        <a:pt x="402" y="434"/>
                      </a:lnTo>
                      <a:lnTo>
                        <a:pt x="359" y="442"/>
                      </a:lnTo>
                      <a:lnTo>
                        <a:pt x="302" y="449"/>
                      </a:lnTo>
                      <a:lnTo>
                        <a:pt x="291" y="385"/>
                      </a:lnTo>
                      <a:lnTo>
                        <a:pt x="223" y="334"/>
                      </a:lnTo>
                      <a:lnTo>
                        <a:pt x="232" y="301"/>
                      </a:lnTo>
                      <a:lnTo>
                        <a:pt x="239" y="243"/>
                      </a:lnTo>
                      <a:lnTo>
                        <a:pt x="151" y="118"/>
                      </a:lnTo>
                      <a:lnTo>
                        <a:pt x="162" y="7"/>
                      </a:lnTo>
                      <a:lnTo>
                        <a:pt x="102" y="0"/>
                      </a:lnTo>
                      <a:close/>
                    </a:path>
                  </a:pathLst>
                </a:custGeom>
                <a:solidFill>
                  <a:schemeClr val="accent1"/>
                </a:solidFill>
                <a:ln w="9525">
                  <a:solidFill>
                    <a:srgbClr val="000000"/>
                  </a:solidFill>
                  <a:round/>
                  <a:headEnd/>
                  <a:tailEnd/>
                </a:ln>
              </p:spPr>
              <p:txBody>
                <a:bodyPr/>
                <a:lstStyle/>
                <a:p>
                  <a:endParaRPr lang="en-US"/>
                </a:p>
              </p:txBody>
            </p:sp>
            <p:sp>
              <p:nvSpPr>
                <p:cNvPr id="93224" name="Freeform 34"/>
                <p:cNvSpPr>
                  <a:spLocks/>
                </p:cNvSpPr>
                <p:nvPr/>
              </p:nvSpPr>
              <p:spPr bwMode="auto">
                <a:xfrm>
                  <a:off x="2437" y="1851"/>
                  <a:ext cx="375" cy="463"/>
                </a:xfrm>
                <a:custGeom>
                  <a:avLst/>
                  <a:gdLst>
                    <a:gd name="T0" fmla="*/ 35 w 390"/>
                    <a:gd name="T1" fmla="*/ 0 h 503"/>
                    <a:gd name="T2" fmla="*/ 126 w 390"/>
                    <a:gd name="T3" fmla="*/ 6 h 503"/>
                    <a:gd name="T4" fmla="*/ 119 w 390"/>
                    <a:gd name="T5" fmla="*/ 25 h 503"/>
                    <a:gd name="T6" fmla="*/ 186 w 390"/>
                    <a:gd name="T7" fmla="*/ 28 h 503"/>
                    <a:gd name="T8" fmla="*/ 167 w 390"/>
                    <a:gd name="T9" fmla="*/ 103 h 503"/>
                    <a:gd name="T10" fmla="*/ 0 w 390"/>
                    <a:gd name="T11" fmla="*/ 95 h 503"/>
                    <a:gd name="T12" fmla="*/ 17 w 390"/>
                    <a:gd name="T13" fmla="*/ 48 h 503"/>
                    <a:gd name="T14" fmla="*/ 35 w 390"/>
                    <a:gd name="T15" fmla="*/ 0 h 503"/>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503"/>
                    <a:gd name="T26" fmla="*/ 390 w 390"/>
                    <a:gd name="T27" fmla="*/ 503 h 5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503">
                      <a:moveTo>
                        <a:pt x="73" y="0"/>
                      </a:moveTo>
                      <a:lnTo>
                        <a:pt x="264" y="26"/>
                      </a:lnTo>
                      <a:lnTo>
                        <a:pt x="251" y="122"/>
                      </a:lnTo>
                      <a:lnTo>
                        <a:pt x="390" y="136"/>
                      </a:lnTo>
                      <a:lnTo>
                        <a:pt x="352" y="503"/>
                      </a:lnTo>
                      <a:lnTo>
                        <a:pt x="0" y="465"/>
                      </a:lnTo>
                      <a:lnTo>
                        <a:pt x="36" y="230"/>
                      </a:lnTo>
                      <a:lnTo>
                        <a:pt x="73" y="0"/>
                      </a:lnTo>
                      <a:close/>
                    </a:path>
                  </a:pathLst>
                </a:custGeom>
                <a:solidFill>
                  <a:schemeClr val="accent1"/>
                </a:solidFill>
                <a:ln w="9525">
                  <a:solidFill>
                    <a:srgbClr val="000000"/>
                  </a:solidFill>
                  <a:round/>
                  <a:headEnd/>
                  <a:tailEnd/>
                </a:ln>
              </p:spPr>
              <p:txBody>
                <a:bodyPr/>
                <a:lstStyle/>
                <a:p>
                  <a:endParaRPr lang="en-US"/>
                </a:p>
              </p:txBody>
            </p:sp>
            <p:sp>
              <p:nvSpPr>
                <p:cNvPr id="93225" name="Freeform 35"/>
                <p:cNvSpPr>
                  <a:spLocks/>
                </p:cNvSpPr>
                <p:nvPr/>
              </p:nvSpPr>
              <p:spPr bwMode="auto">
                <a:xfrm>
                  <a:off x="2455" y="1255"/>
                  <a:ext cx="703" cy="420"/>
                </a:xfrm>
                <a:custGeom>
                  <a:avLst/>
                  <a:gdLst>
                    <a:gd name="T0" fmla="*/ 12 w 731"/>
                    <a:gd name="T1" fmla="*/ 0 h 456"/>
                    <a:gd name="T2" fmla="*/ 74 w 731"/>
                    <a:gd name="T3" fmla="*/ 6 h 456"/>
                    <a:gd name="T4" fmla="*/ 114 w 731"/>
                    <a:gd name="T5" fmla="*/ 6 h 456"/>
                    <a:gd name="T6" fmla="*/ 169 w 731"/>
                    <a:gd name="T7" fmla="*/ 9 h 456"/>
                    <a:gd name="T8" fmla="*/ 220 w 731"/>
                    <a:gd name="T9" fmla="*/ 12 h 456"/>
                    <a:gd name="T10" fmla="*/ 307 w 731"/>
                    <a:gd name="T11" fmla="*/ 15 h 456"/>
                    <a:gd name="T12" fmla="*/ 348 w 731"/>
                    <a:gd name="T13" fmla="*/ 16 h 456"/>
                    <a:gd name="T14" fmla="*/ 346 w 731"/>
                    <a:gd name="T15" fmla="*/ 94 h 456"/>
                    <a:gd name="T16" fmla="*/ 133 w 731"/>
                    <a:gd name="T17" fmla="*/ 85 h 456"/>
                    <a:gd name="T18" fmla="*/ 129 w 731"/>
                    <a:gd name="T19" fmla="*/ 96 h 456"/>
                    <a:gd name="T20" fmla="*/ 121 w 731"/>
                    <a:gd name="T21" fmla="*/ 89 h 456"/>
                    <a:gd name="T22" fmla="*/ 101 w 731"/>
                    <a:gd name="T23" fmla="*/ 91 h 456"/>
                    <a:gd name="T24" fmla="*/ 74 w 731"/>
                    <a:gd name="T25" fmla="*/ 94 h 456"/>
                    <a:gd name="T26" fmla="*/ 68 w 731"/>
                    <a:gd name="T27" fmla="*/ 80 h 456"/>
                    <a:gd name="T28" fmla="*/ 36 w 731"/>
                    <a:gd name="T29" fmla="*/ 69 h 456"/>
                    <a:gd name="T30" fmla="*/ 39 w 731"/>
                    <a:gd name="T31" fmla="*/ 59 h 456"/>
                    <a:gd name="T32" fmla="*/ 44 w 731"/>
                    <a:gd name="T33" fmla="*/ 50 h 456"/>
                    <a:gd name="T34" fmla="*/ 0 w 731"/>
                    <a:gd name="T35" fmla="*/ 24 h 456"/>
                    <a:gd name="T36" fmla="*/ 12 w 731"/>
                    <a:gd name="T37" fmla="*/ 0 h 4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1"/>
                    <a:gd name="T58" fmla="*/ 0 h 456"/>
                    <a:gd name="T59" fmla="*/ 731 w 731"/>
                    <a:gd name="T60" fmla="*/ 456 h 4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1" h="456">
                      <a:moveTo>
                        <a:pt x="12" y="0"/>
                      </a:moveTo>
                      <a:lnTo>
                        <a:pt x="155" y="19"/>
                      </a:lnTo>
                      <a:lnTo>
                        <a:pt x="242" y="30"/>
                      </a:lnTo>
                      <a:lnTo>
                        <a:pt x="357" y="42"/>
                      </a:lnTo>
                      <a:lnTo>
                        <a:pt x="462" y="53"/>
                      </a:lnTo>
                      <a:lnTo>
                        <a:pt x="645" y="66"/>
                      </a:lnTo>
                      <a:lnTo>
                        <a:pt x="731" y="73"/>
                      </a:lnTo>
                      <a:lnTo>
                        <a:pt x="728" y="444"/>
                      </a:lnTo>
                      <a:lnTo>
                        <a:pt x="280" y="406"/>
                      </a:lnTo>
                      <a:lnTo>
                        <a:pt x="271" y="456"/>
                      </a:lnTo>
                      <a:lnTo>
                        <a:pt x="254" y="432"/>
                      </a:lnTo>
                      <a:lnTo>
                        <a:pt x="213" y="436"/>
                      </a:lnTo>
                      <a:lnTo>
                        <a:pt x="154" y="445"/>
                      </a:lnTo>
                      <a:lnTo>
                        <a:pt x="143" y="381"/>
                      </a:lnTo>
                      <a:lnTo>
                        <a:pt x="74" y="329"/>
                      </a:lnTo>
                      <a:lnTo>
                        <a:pt x="84" y="281"/>
                      </a:lnTo>
                      <a:lnTo>
                        <a:pt x="91" y="241"/>
                      </a:lnTo>
                      <a:lnTo>
                        <a:pt x="0" y="113"/>
                      </a:lnTo>
                      <a:lnTo>
                        <a:pt x="12" y="0"/>
                      </a:lnTo>
                      <a:close/>
                    </a:path>
                  </a:pathLst>
                </a:custGeom>
                <a:solidFill>
                  <a:schemeClr val="accent1"/>
                </a:solidFill>
                <a:ln w="9525">
                  <a:solidFill>
                    <a:srgbClr val="000000"/>
                  </a:solidFill>
                  <a:round/>
                  <a:headEnd/>
                  <a:tailEnd/>
                </a:ln>
              </p:spPr>
              <p:txBody>
                <a:bodyPr/>
                <a:lstStyle/>
                <a:p>
                  <a:endParaRPr lang="en-US"/>
                </a:p>
              </p:txBody>
            </p:sp>
            <p:sp>
              <p:nvSpPr>
                <p:cNvPr id="93226" name="Freeform 36"/>
                <p:cNvSpPr>
                  <a:spLocks/>
                </p:cNvSpPr>
                <p:nvPr/>
              </p:nvSpPr>
              <p:spPr bwMode="auto">
                <a:xfrm>
                  <a:off x="2717" y="2310"/>
                  <a:ext cx="482" cy="458"/>
                </a:xfrm>
                <a:custGeom>
                  <a:avLst/>
                  <a:gdLst>
                    <a:gd name="T0" fmla="*/ 30 w 502"/>
                    <a:gd name="T1" fmla="*/ 0 h 498"/>
                    <a:gd name="T2" fmla="*/ 233 w 502"/>
                    <a:gd name="T3" fmla="*/ 6 h 498"/>
                    <a:gd name="T4" fmla="*/ 223 w 502"/>
                    <a:gd name="T5" fmla="*/ 94 h 498"/>
                    <a:gd name="T6" fmla="*/ 157 w 502"/>
                    <a:gd name="T7" fmla="*/ 92 h 498"/>
                    <a:gd name="T8" fmla="*/ 94 w 502"/>
                    <a:gd name="T9" fmla="*/ 92 h 498"/>
                    <a:gd name="T10" fmla="*/ 94 w 502"/>
                    <a:gd name="T11" fmla="*/ 94 h 498"/>
                    <a:gd name="T12" fmla="*/ 42 w 502"/>
                    <a:gd name="T13" fmla="*/ 94 h 498"/>
                    <a:gd name="T14" fmla="*/ 39 w 502"/>
                    <a:gd name="T15" fmla="*/ 102 h 498"/>
                    <a:gd name="T16" fmla="*/ 0 w 502"/>
                    <a:gd name="T17" fmla="*/ 100 h 498"/>
                    <a:gd name="T18" fmla="*/ 23 w 502"/>
                    <a:gd name="T19" fmla="*/ 23 h 498"/>
                    <a:gd name="T20" fmla="*/ 30 w 502"/>
                    <a:gd name="T21" fmla="*/ 0 h 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2"/>
                    <a:gd name="T34" fmla="*/ 0 h 498"/>
                    <a:gd name="T35" fmla="*/ 502 w 502"/>
                    <a:gd name="T36" fmla="*/ 498 h 4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2" h="498">
                      <a:moveTo>
                        <a:pt x="61" y="0"/>
                      </a:moveTo>
                      <a:lnTo>
                        <a:pt x="502" y="20"/>
                      </a:lnTo>
                      <a:lnTo>
                        <a:pt x="481" y="459"/>
                      </a:lnTo>
                      <a:lnTo>
                        <a:pt x="338" y="451"/>
                      </a:lnTo>
                      <a:lnTo>
                        <a:pt x="203" y="448"/>
                      </a:lnTo>
                      <a:lnTo>
                        <a:pt x="203" y="465"/>
                      </a:lnTo>
                      <a:lnTo>
                        <a:pt x="91" y="465"/>
                      </a:lnTo>
                      <a:lnTo>
                        <a:pt x="85" y="498"/>
                      </a:lnTo>
                      <a:lnTo>
                        <a:pt x="0" y="487"/>
                      </a:lnTo>
                      <a:lnTo>
                        <a:pt x="48" y="114"/>
                      </a:lnTo>
                      <a:lnTo>
                        <a:pt x="61" y="0"/>
                      </a:lnTo>
                      <a:close/>
                    </a:path>
                  </a:pathLst>
                </a:custGeom>
                <a:solidFill>
                  <a:schemeClr val="accent1"/>
                </a:solidFill>
                <a:ln w="9525">
                  <a:solidFill>
                    <a:srgbClr val="000000"/>
                  </a:solidFill>
                  <a:round/>
                  <a:headEnd/>
                  <a:tailEnd/>
                </a:ln>
              </p:spPr>
              <p:txBody>
                <a:bodyPr/>
                <a:lstStyle/>
                <a:p>
                  <a:endParaRPr lang="en-US"/>
                </a:p>
              </p:txBody>
            </p:sp>
            <p:sp>
              <p:nvSpPr>
                <p:cNvPr id="93227" name="Freeform 37"/>
                <p:cNvSpPr>
                  <a:spLocks/>
                </p:cNvSpPr>
                <p:nvPr/>
              </p:nvSpPr>
              <p:spPr bwMode="auto">
                <a:xfrm>
                  <a:off x="2908" y="2378"/>
                  <a:ext cx="977" cy="866"/>
                </a:xfrm>
                <a:custGeom>
                  <a:avLst/>
                  <a:gdLst>
                    <a:gd name="T0" fmla="*/ 134 w 1018"/>
                    <a:gd name="T1" fmla="*/ 0 h 942"/>
                    <a:gd name="T2" fmla="*/ 239 w 1018"/>
                    <a:gd name="T3" fmla="*/ 6 h 942"/>
                    <a:gd name="T4" fmla="*/ 239 w 1018"/>
                    <a:gd name="T5" fmla="*/ 37 h 942"/>
                    <a:gd name="T6" fmla="*/ 289 w 1018"/>
                    <a:gd name="T7" fmla="*/ 46 h 942"/>
                    <a:gd name="T8" fmla="*/ 305 w 1018"/>
                    <a:gd name="T9" fmla="*/ 43 h 942"/>
                    <a:gd name="T10" fmla="*/ 340 w 1018"/>
                    <a:gd name="T11" fmla="*/ 51 h 942"/>
                    <a:gd name="T12" fmla="*/ 359 w 1018"/>
                    <a:gd name="T13" fmla="*/ 49 h 942"/>
                    <a:gd name="T14" fmla="*/ 400 w 1018"/>
                    <a:gd name="T15" fmla="*/ 42 h 942"/>
                    <a:gd name="T16" fmla="*/ 421 w 1018"/>
                    <a:gd name="T17" fmla="*/ 49 h 942"/>
                    <a:gd name="T18" fmla="*/ 443 w 1018"/>
                    <a:gd name="T19" fmla="*/ 51 h 942"/>
                    <a:gd name="T20" fmla="*/ 443 w 1018"/>
                    <a:gd name="T21" fmla="*/ 78 h 942"/>
                    <a:gd name="T22" fmla="*/ 467 w 1018"/>
                    <a:gd name="T23" fmla="*/ 97 h 942"/>
                    <a:gd name="T24" fmla="*/ 460 w 1018"/>
                    <a:gd name="T25" fmla="*/ 120 h 942"/>
                    <a:gd name="T26" fmla="*/ 436 w 1018"/>
                    <a:gd name="T27" fmla="*/ 131 h 942"/>
                    <a:gd name="T28" fmla="*/ 431 w 1018"/>
                    <a:gd name="T29" fmla="*/ 120 h 942"/>
                    <a:gd name="T30" fmla="*/ 421 w 1018"/>
                    <a:gd name="T31" fmla="*/ 126 h 942"/>
                    <a:gd name="T32" fmla="*/ 428 w 1018"/>
                    <a:gd name="T33" fmla="*/ 131 h 942"/>
                    <a:gd name="T34" fmla="*/ 384 w 1018"/>
                    <a:gd name="T35" fmla="*/ 146 h 942"/>
                    <a:gd name="T36" fmla="*/ 370 w 1018"/>
                    <a:gd name="T37" fmla="*/ 147 h 942"/>
                    <a:gd name="T38" fmla="*/ 348 w 1018"/>
                    <a:gd name="T39" fmla="*/ 154 h 942"/>
                    <a:gd name="T40" fmla="*/ 348 w 1018"/>
                    <a:gd name="T41" fmla="*/ 158 h 942"/>
                    <a:gd name="T42" fmla="*/ 341 w 1018"/>
                    <a:gd name="T43" fmla="*/ 159 h 942"/>
                    <a:gd name="T44" fmla="*/ 347 w 1018"/>
                    <a:gd name="T45" fmla="*/ 163 h 942"/>
                    <a:gd name="T46" fmla="*/ 334 w 1018"/>
                    <a:gd name="T47" fmla="*/ 169 h 942"/>
                    <a:gd name="T48" fmla="*/ 341 w 1018"/>
                    <a:gd name="T49" fmla="*/ 181 h 942"/>
                    <a:gd name="T50" fmla="*/ 348 w 1018"/>
                    <a:gd name="T51" fmla="*/ 183 h 942"/>
                    <a:gd name="T52" fmla="*/ 347 w 1018"/>
                    <a:gd name="T53" fmla="*/ 190 h 942"/>
                    <a:gd name="T54" fmla="*/ 327 w 1018"/>
                    <a:gd name="T55" fmla="*/ 190 h 942"/>
                    <a:gd name="T56" fmla="*/ 313 w 1018"/>
                    <a:gd name="T57" fmla="*/ 188 h 942"/>
                    <a:gd name="T58" fmla="*/ 301 w 1018"/>
                    <a:gd name="T59" fmla="*/ 189 h 942"/>
                    <a:gd name="T60" fmla="*/ 265 w 1018"/>
                    <a:gd name="T61" fmla="*/ 183 h 942"/>
                    <a:gd name="T62" fmla="*/ 250 w 1018"/>
                    <a:gd name="T63" fmla="*/ 161 h 942"/>
                    <a:gd name="T64" fmla="*/ 223 w 1018"/>
                    <a:gd name="T65" fmla="*/ 150 h 942"/>
                    <a:gd name="T66" fmla="*/ 202 w 1018"/>
                    <a:gd name="T67" fmla="*/ 131 h 942"/>
                    <a:gd name="T68" fmla="*/ 191 w 1018"/>
                    <a:gd name="T69" fmla="*/ 130 h 942"/>
                    <a:gd name="T70" fmla="*/ 179 w 1018"/>
                    <a:gd name="T71" fmla="*/ 124 h 942"/>
                    <a:gd name="T72" fmla="*/ 167 w 1018"/>
                    <a:gd name="T73" fmla="*/ 124 h 942"/>
                    <a:gd name="T74" fmla="*/ 150 w 1018"/>
                    <a:gd name="T75" fmla="*/ 123 h 942"/>
                    <a:gd name="T76" fmla="*/ 137 w 1018"/>
                    <a:gd name="T77" fmla="*/ 124 h 942"/>
                    <a:gd name="T78" fmla="*/ 128 w 1018"/>
                    <a:gd name="T79" fmla="*/ 134 h 942"/>
                    <a:gd name="T80" fmla="*/ 114 w 1018"/>
                    <a:gd name="T81" fmla="*/ 136 h 942"/>
                    <a:gd name="T82" fmla="*/ 84 w 1018"/>
                    <a:gd name="T83" fmla="*/ 129 h 942"/>
                    <a:gd name="T84" fmla="*/ 67 w 1018"/>
                    <a:gd name="T85" fmla="*/ 120 h 942"/>
                    <a:gd name="T86" fmla="*/ 64 w 1018"/>
                    <a:gd name="T87" fmla="*/ 109 h 942"/>
                    <a:gd name="T88" fmla="*/ 52 w 1018"/>
                    <a:gd name="T89" fmla="*/ 101 h 942"/>
                    <a:gd name="T90" fmla="*/ 23 w 1018"/>
                    <a:gd name="T91" fmla="*/ 91 h 942"/>
                    <a:gd name="T92" fmla="*/ 0 w 1018"/>
                    <a:gd name="T93" fmla="*/ 78 h 942"/>
                    <a:gd name="T94" fmla="*/ 0 w 1018"/>
                    <a:gd name="T95" fmla="*/ 75 h 942"/>
                    <a:gd name="T96" fmla="*/ 71 w 1018"/>
                    <a:gd name="T97" fmla="*/ 75 h 942"/>
                    <a:gd name="T98" fmla="*/ 128 w 1018"/>
                    <a:gd name="T99" fmla="*/ 78 h 942"/>
                    <a:gd name="T100" fmla="*/ 134 w 1018"/>
                    <a:gd name="T101" fmla="*/ 0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18"/>
                    <a:gd name="T154" fmla="*/ 0 h 942"/>
                    <a:gd name="T155" fmla="*/ 1018 w 1018"/>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18" h="942">
                      <a:moveTo>
                        <a:pt x="295" y="0"/>
                      </a:moveTo>
                      <a:lnTo>
                        <a:pt x="520" y="8"/>
                      </a:lnTo>
                      <a:lnTo>
                        <a:pt x="520" y="179"/>
                      </a:lnTo>
                      <a:lnTo>
                        <a:pt x="635" y="226"/>
                      </a:lnTo>
                      <a:lnTo>
                        <a:pt x="667" y="210"/>
                      </a:lnTo>
                      <a:lnTo>
                        <a:pt x="742" y="247"/>
                      </a:lnTo>
                      <a:lnTo>
                        <a:pt x="786" y="245"/>
                      </a:lnTo>
                      <a:lnTo>
                        <a:pt x="873" y="208"/>
                      </a:lnTo>
                      <a:lnTo>
                        <a:pt x="923" y="243"/>
                      </a:lnTo>
                      <a:lnTo>
                        <a:pt x="967" y="252"/>
                      </a:lnTo>
                      <a:lnTo>
                        <a:pt x="967" y="392"/>
                      </a:lnTo>
                      <a:lnTo>
                        <a:pt x="1018" y="479"/>
                      </a:lnTo>
                      <a:lnTo>
                        <a:pt x="1006" y="597"/>
                      </a:lnTo>
                      <a:lnTo>
                        <a:pt x="951" y="645"/>
                      </a:lnTo>
                      <a:lnTo>
                        <a:pt x="939" y="601"/>
                      </a:lnTo>
                      <a:lnTo>
                        <a:pt x="923" y="621"/>
                      </a:lnTo>
                      <a:lnTo>
                        <a:pt x="935" y="649"/>
                      </a:lnTo>
                      <a:lnTo>
                        <a:pt x="836" y="720"/>
                      </a:lnTo>
                      <a:lnTo>
                        <a:pt x="813" y="724"/>
                      </a:lnTo>
                      <a:lnTo>
                        <a:pt x="761" y="759"/>
                      </a:lnTo>
                      <a:lnTo>
                        <a:pt x="761" y="779"/>
                      </a:lnTo>
                      <a:lnTo>
                        <a:pt x="746" y="783"/>
                      </a:lnTo>
                      <a:lnTo>
                        <a:pt x="757" y="807"/>
                      </a:lnTo>
                      <a:lnTo>
                        <a:pt x="730" y="842"/>
                      </a:lnTo>
                      <a:lnTo>
                        <a:pt x="746" y="894"/>
                      </a:lnTo>
                      <a:lnTo>
                        <a:pt x="761" y="911"/>
                      </a:lnTo>
                      <a:lnTo>
                        <a:pt x="757" y="942"/>
                      </a:lnTo>
                      <a:lnTo>
                        <a:pt x="718" y="942"/>
                      </a:lnTo>
                      <a:lnTo>
                        <a:pt x="682" y="927"/>
                      </a:lnTo>
                      <a:lnTo>
                        <a:pt x="659" y="930"/>
                      </a:lnTo>
                      <a:lnTo>
                        <a:pt x="580" y="903"/>
                      </a:lnTo>
                      <a:lnTo>
                        <a:pt x="544" y="795"/>
                      </a:lnTo>
                      <a:lnTo>
                        <a:pt x="489" y="743"/>
                      </a:lnTo>
                      <a:lnTo>
                        <a:pt x="440" y="649"/>
                      </a:lnTo>
                      <a:lnTo>
                        <a:pt x="418" y="639"/>
                      </a:lnTo>
                      <a:lnTo>
                        <a:pt x="391" y="616"/>
                      </a:lnTo>
                      <a:lnTo>
                        <a:pt x="366" y="616"/>
                      </a:lnTo>
                      <a:lnTo>
                        <a:pt x="328" y="608"/>
                      </a:lnTo>
                      <a:lnTo>
                        <a:pt x="299" y="616"/>
                      </a:lnTo>
                      <a:lnTo>
                        <a:pt x="279" y="663"/>
                      </a:lnTo>
                      <a:lnTo>
                        <a:pt x="249" y="671"/>
                      </a:lnTo>
                      <a:lnTo>
                        <a:pt x="185" y="634"/>
                      </a:lnTo>
                      <a:lnTo>
                        <a:pt x="146" y="589"/>
                      </a:lnTo>
                      <a:lnTo>
                        <a:pt x="140" y="535"/>
                      </a:lnTo>
                      <a:lnTo>
                        <a:pt x="112" y="499"/>
                      </a:lnTo>
                      <a:lnTo>
                        <a:pt x="48" y="447"/>
                      </a:lnTo>
                      <a:lnTo>
                        <a:pt x="0" y="393"/>
                      </a:lnTo>
                      <a:lnTo>
                        <a:pt x="0" y="371"/>
                      </a:lnTo>
                      <a:lnTo>
                        <a:pt x="154" y="372"/>
                      </a:lnTo>
                      <a:lnTo>
                        <a:pt x="279" y="383"/>
                      </a:lnTo>
                      <a:lnTo>
                        <a:pt x="295" y="0"/>
                      </a:lnTo>
                      <a:close/>
                    </a:path>
                  </a:pathLst>
                </a:custGeom>
                <a:solidFill>
                  <a:schemeClr val="accent1"/>
                </a:solidFill>
                <a:ln w="9525">
                  <a:solidFill>
                    <a:srgbClr val="000000"/>
                  </a:solidFill>
                  <a:round/>
                  <a:headEnd/>
                  <a:tailEnd/>
                </a:ln>
              </p:spPr>
              <p:txBody>
                <a:bodyPr/>
                <a:lstStyle/>
                <a:p>
                  <a:endParaRPr lang="en-US"/>
                </a:p>
              </p:txBody>
            </p:sp>
            <p:sp>
              <p:nvSpPr>
                <p:cNvPr id="93228" name="Freeform 38"/>
                <p:cNvSpPr>
                  <a:spLocks/>
                </p:cNvSpPr>
                <p:nvPr/>
              </p:nvSpPr>
              <p:spPr bwMode="auto">
                <a:xfrm>
                  <a:off x="3155" y="1323"/>
                  <a:ext cx="472" cy="263"/>
                </a:xfrm>
                <a:custGeom>
                  <a:avLst/>
                  <a:gdLst>
                    <a:gd name="T0" fmla="*/ 2 w 490"/>
                    <a:gd name="T1" fmla="*/ 0 h 287"/>
                    <a:gd name="T2" fmla="*/ 201 w 490"/>
                    <a:gd name="T3" fmla="*/ 5 h 287"/>
                    <a:gd name="T4" fmla="*/ 217 w 490"/>
                    <a:gd name="T5" fmla="*/ 17 h 287"/>
                    <a:gd name="T6" fmla="*/ 231 w 490"/>
                    <a:gd name="T7" fmla="*/ 29 h 287"/>
                    <a:gd name="T8" fmla="*/ 241 w 490"/>
                    <a:gd name="T9" fmla="*/ 50 h 287"/>
                    <a:gd name="T10" fmla="*/ 234 w 490"/>
                    <a:gd name="T11" fmla="*/ 55 h 287"/>
                    <a:gd name="T12" fmla="*/ 160 w 490"/>
                    <a:gd name="T13" fmla="*/ 53 h 287"/>
                    <a:gd name="T14" fmla="*/ 0 w 490"/>
                    <a:gd name="T15" fmla="*/ 52 h 287"/>
                    <a:gd name="T16" fmla="*/ 2 w 490"/>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0"/>
                    <a:gd name="T28" fmla="*/ 0 h 287"/>
                    <a:gd name="T29" fmla="*/ 490 w 490"/>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0" h="287">
                      <a:moveTo>
                        <a:pt x="2" y="0"/>
                      </a:moveTo>
                      <a:lnTo>
                        <a:pt x="411" y="9"/>
                      </a:lnTo>
                      <a:lnTo>
                        <a:pt x="442" y="93"/>
                      </a:lnTo>
                      <a:lnTo>
                        <a:pt x="470" y="158"/>
                      </a:lnTo>
                      <a:lnTo>
                        <a:pt x="490" y="263"/>
                      </a:lnTo>
                      <a:lnTo>
                        <a:pt x="478" y="287"/>
                      </a:lnTo>
                      <a:lnTo>
                        <a:pt x="327" y="283"/>
                      </a:lnTo>
                      <a:lnTo>
                        <a:pt x="0" y="277"/>
                      </a:lnTo>
                      <a:lnTo>
                        <a:pt x="2" y="0"/>
                      </a:lnTo>
                      <a:close/>
                    </a:path>
                  </a:pathLst>
                </a:custGeom>
                <a:solidFill>
                  <a:schemeClr val="accent1"/>
                </a:solidFill>
                <a:ln w="9525">
                  <a:solidFill>
                    <a:srgbClr val="000000"/>
                  </a:solidFill>
                  <a:round/>
                  <a:headEnd/>
                  <a:tailEnd/>
                </a:ln>
              </p:spPr>
              <p:txBody>
                <a:bodyPr/>
                <a:lstStyle/>
                <a:p>
                  <a:endParaRPr lang="en-US"/>
                </a:p>
              </p:txBody>
            </p:sp>
            <p:sp>
              <p:nvSpPr>
                <p:cNvPr id="93229" name="Freeform 39"/>
                <p:cNvSpPr>
                  <a:spLocks/>
                </p:cNvSpPr>
                <p:nvPr/>
              </p:nvSpPr>
              <p:spPr bwMode="auto">
                <a:xfrm>
                  <a:off x="3143" y="1576"/>
                  <a:ext cx="496" cy="309"/>
                </a:xfrm>
                <a:custGeom>
                  <a:avLst/>
                  <a:gdLst>
                    <a:gd name="T0" fmla="*/ 9 w 515"/>
                    <a:gd name="T1" fmla="*/ 0 h 336"/>
                    <a:gd name="T2" fmla="*/ 8 w 515"/>
                    <a:gd name="T3" fmla="*/ 27 h 336"/>
                    <a:gd name="T4" fmla="*/ 0 w 515"/>
                    <a:gd name="T5" fmla="*/ 57 h 336"/>
                    <a:gd name="T6" fmla="*/ 184 w 515"/>
                    <a:gd name="T7" fmla="*/ 58 h 336"/>
                    <a:gd name="T8" fmla="*/ 203 w 515"/>
                    <a:gd name="T9" fmla="*/ 63 h 336"/>
                    <a:gd name="T10" fmla="*/ 215 w 515"/>
                    <a:gd name="T11" fmla="*/ 57 h 336"/>
                    <a:gd name="T12" fmla="*/ 251 w 515"/>
                    <a:gd name="T13" fmla="*/ 68 h 336"/>
                    <a:gd name="T14" fmla="*/ 248 w 515"/>
                    <a:gd name="T15" fmla="*/ 57 h 336"/>
                    <a:gd name="T16" fmla="*/ 250 w 515"/>
                    <a:gd name="T17" fmla="*/ 48 h 336"/>
                    <a:gd name="T18" fmla="*/ 251 w 515"/>
                    <a:gd name="T19" fmla="*/ 16 h 336"/>
                    <a:gd name="T20" fmla="*/ 236 w 515"/>
                    <a:gd name="T21" fmla="*/ 10 h 336"/>
                    <a:gd name="T22" fmla="*/ 241 w 515"/>
                    <a:gd name="T23" fmla="*/ 5 h 336"/>
                    <a:gd name="T24" fmla="*/ 122 w 515"/>
                    <a:gd name="T25" fmla="*/ 4 h 336"/>
                    <a:gd name="T26" fmla="*/ 9 w 515"/>
                    <a:gd name="T27" fmla="*/ 0 h 3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5"/>
                    <a:gd name="T43" fmla="*/ 0 h 336"/>
                    <a:gd name="T44" fmla="*/ 515 w 515"/>
                    <a:gd name="T45" fmla="*/ 336 h 3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5" h="336">
                      <a:moveTo>
                        <a:pt x="9" y="0"/>
                      </a:moveTo>
                      <a:lnTo>
                        <a:pt x="8" y="130"/>
                      </a:lnTo>
                      <a:lnTo>
                        <a:pt x="0" y="283"/>
                      </a:lnTo>
                      <a:lnTo>
                        <a:pt x="374" y="288"/>
                      </a:lnTo>
                      <a:lnTo>
                        <a:pt x="414" y="309"/>
                      </a:lnTo>
                      <a:lnTo>
                        <a:pt x="441" y="280"/>
                      </a:lnTo>
                      <a:lnTo>
                        <a:pt x="515" y="336"/>
                      </a:lnTo>
                      <a:lnTo>
                        <a:pt x="505" y="278"/>
                      </a:lnTo>
                      <a:lnTo>
                        <a:pt x="511" y="233"/>
                      </a:lnTo>
                      <a:lnTo>
                        <a:pt x="515" y="80"/>
                      </a:lnTo>
                      <a:lnTo>
                        <a:pt x="482" y="47"/>
                      </a:lnTo>
                      <a:lnTo>
                        <a:pt x="495" y="5"/>
                      </a:lnTo>
                      <a:lnTo>
                        <a:pt x="250" y="4"/>
                      </a:lnTo>
                      <a:lnTo>
                        <a:pt x="9" y="0"/>
                      </a:lnTo>
                      <a:close/>
                    </a:path>
                  </a:pathLst>
                </a:custGeom>
                <a:solidFill>
                  <a:schemeClr val="accent1"/>
                </a:solidFill>
                <a:ln w="9525">
                  <a:solidFill>
                    <a:srgbClr val="000000"/>
                  </a:solidFill>
                  <a:round/>
                  <a:headEnd/>
                  <a:tailEnd/>
                </a:ln>
              </p:spPr>
              <p:txBody>
                <a:bodyPr/>
                <a:lstStyle/>
                <a:p>
                  <a:endParaRPr lang="en-US"/>
                </a:p>
              </p:txBody>
            </p:sp>
            <p:sp>
              <p:nvSpPr>
                <p:cNvPr id="93230" name="Freeform 40"/>
                <p:cNvSpPr>
                  <a:spLocks/>
                </p:cNvSpPr>
                <p:nvPr/>
              </p:nvSpPr>
              <p:spPr bwMode="auto">
                <a:xfrm>
                  <a:off x="3135" y="1833"/>
                  <a:ext cx="590" cy="254"/>
                </a:xfrm>
                <a:custGeom>
                  <a:avLst/>
                  <a:gdLst>
                    <a:gd name="T0" fmla="*/ 7 w 614"/>
                    <a:gd name="T1" fmla="*/ 0 h 277"/>
                    <a:gd name="T2" fmla="*/ 0 w 614"/>
                    <a:gd name="T3" fmla="*/ 36 h 277"/>
                    <a:gd name="T4" fmla="*/ 65 w 614"/>
                    <a:gd name="T5" fmla="*/ 36 h 277"/>
                    <a:gd name="T6" fmla="*/ 64 w 614"/>
                    <a:gd name="T7" fmla="*/ 53 h 277"/>
                    <a:gd name="T8" fmla="*/ 152 w 614"/>
                    <a:gd name="T9" fmla="*/ 53 h 277"/>
                    <a:gd name="T10" fmla="*/ 231 w 614"/>
                    <a:gd name="T11" fmla="*/ 52 h 277"/>
                    <a:gd name="T12" fmla="*/ 288 w 614"/>
                    <a:gd name="T13" fmla="*/ 53 h 277"/>
                    <a:gd name="T14" fmla="*/ 270 w 614"/>
                    <a:gd name="T15" fmla="*/ 38 h 277"/>
                    <a:gd name="T16" fmla="*/ 258 w 614"/>
                    <a:gd name="T17" fmla="*/ 24 h 277"/>
                    <a:gd name="T18" fmla="*/ 243 w 614"/>
                    <a:gd name="T19" fmla="*/ 10 h 277"/>
                    <a:gd name="T20" fmla="*/ 211 w 614"/>
                    <a:gd name="T21" fmla="*/ 1 h 277"/>
                    <a:gd name="T22" fmla="*/ 197 w 614"/>
                    <a:gd name="T23" fmla="*/ 6 h 277"/>
                    <a:gd name="T24" fmla="*/ 178 w 614"/>
                    <a:gd name="T25" fmla="*/ 6 h 277"/>
                    <a:gd name="T26" fmla="*/ 101 w 614"/>
                    <a:gd name="T27" fmla="*/ 4 h 277"/>
                    <a:gd name="T28" fmla="*/ 7 w 614"/>
                    <a:gd name="T29" fmla="*/ 0 h 2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277"/>
                    <a:gd name="T47" fmla="*/ 614 w 614"/>
                    <a:gd name="T48" fmla="*/ 277 h 2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277">
                      <a:moveTo>
                        <a:pt x="7" y="0"/>
                      </a:moveTo>
                      <a:lnTo>
                        <a:pt x="0" y="183"/>
                      </a:lnTo>
                      <a:lnTo>
                        <a:pt x="139" y="187"/>
                      </a:lnTo>
                      <a:lnTo>
                        <a:pt x="137" y="277"/>
                      </a:lnTo>
                      <a:lnTo>
                        <a:pt x="324" y="274"/>
                      </a:lnTo>
                      <a:lnTo>
                        <a:pt x="491" y="271"/>
                      </a:lnTo>
                      <a:lnTo>
                        <a:pt x="614" y="274"/>
                      </a:lnTo>
                      <a:lnTo>
                        <a:pt x="576" y="196"/>
                      </a:lnTo>
                      <a:lnTo>
                        <a:pt x="549" y="124"/>
                      </a:lnTo>
                      <a:lnTo>
                        <a:pt x="520" y="49"/>
                      </a:lnTo>
                      <a:lnTo>
                        <a:pt x="451" y="1"/>
                      </a:lnTo>
                      <a:lnTo>
                        <a:pt x="419" y="29"/>
                      </a:lnTo>
                      <a:lnTo>
                        <a:pt x="381" y="9"/>
                      </a:lnTo>
                      <a:lnTo>
                        <a:pt x="214" y="4"/>
                      </a:lnTo>
                      <a:lnTo>
                        <a:pt x="7" y="0"/>
                      </a:lnTo>
                      <a:close/>
                    </a:path>
                  </a:pathLst>
                </a:custGeom>
                <a:solidFill>
                  <a:schemeClr val="accent1"/>
                </a:solidFill>
                <a:ln w="9525">
                  <a:solidFill>
                    <a:srgbClr val="000000"/>
                  </a:solidFill>
                  <a:round/>
                  <a:headEnd/>
                  <a:tailEnd/>
                </a:ln>
              </p:spPr>
              <p:txBody>
                <a:bodyPr/>
                <a:lstStyle/>
                <a:p>
                  <a:endParaRPr lang="en-US"/>
                </a:p>
              </p:txBody>
            </p:sp>
            <p:sp>
              <p:nvSpPr>
                <p:cNvPr id="93231" name="Freeform 41"/>
                <p:cNvSpPr>
                  <a:spLocks/>
                </p:cNvSpPr>
                <p:nvPr/>
              </p:nvSpPr>
              <p:spPr bwMode="auto">
                <a:xfrm>
                  <a:off x="3262" y="2081"/>
                  <a:ext cx="518" cy="253"/>
                </a:xfrm>
                <a:custGeom>
                  <a:avLst/>
                  <a:gdLst>
                    <a:gd name="T0" fmla="*/ 5 w 540"/>
                    <a:gd name="T1" fmla="*/ 3 h 275"/>
                    <a:gd name="T2" fmla="*/ 4 w 540"/>
                    <a:gd name="T3" fmla="*/ 33 h 275"/>
                    <a:gd name="T4" fmla="*/ 0 w 540"/>
                    <a:gd name="T5" fmla="*/ 57 h 275"/>
                    <a:gd name="T6" fmla="*/ 246 w 540"/>
                    <a:gd name="T7" fmla="*/ 57 h 275"/>
                    <a:gd name="T8" fmla="*/ 239 w 540"/>
                    <a:gd name="T9" fmla="*/ 27 h 275"/>
                    <a:gd name="T10" fmla="*/ 239 w 540"/>
                    <a:gd name="T11" fmla="*/ 16 h 275"/>
                    <a:gd name="T12" fmla="*/ 220 w 540"/>
                    <a:gd name="T13" fmla="*/ 9 h 275"/>
                    <a:gd name="T14" fmla="*/ 226 w 540"/>
                    <a:gd name="T15" fmla="*/ 6 h 275"/>
                    <a:gd name="T16" fmla="*/ 218 w 540"/>
                    <a:gd name="T17" fmla="*/ 0 h 275"/>
                    <a:gd name="T18" fmla="*/ 106 w 540"/>
                    <a:gd name="T19" fmla="*/ 3 h 275"/>
                    <a:gd name="T20" fmla="*/ 5 w 540"/>
                    <a:gd name="T21" fmla="*/ 3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0"/>
                    <a:gd name="T34" fmla="*/ 0 h 275"/>
                    <a:gd name="T35" fmla="*/ 540 w 540"/>
                    <a:gd name="T36" fmla="*/ 275 h 2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0" h="275">
                      <a:moveTo>
                        <a:pt x="5" y="3"/>
                      </a:moveTo>
                      <a:lnTo>
                        <a:pt x="4" y="161"/>
                      </a:lnTo>
                      <a:lnTo>
                        <a:pt x="0" y="273"/>
                      </a:lnTo>
                      <a:lnTo>
                        <a:pt x="540" y="275"/>
                      </a:lnTo>
                      <a:lnTo>
                        <a:pt x="529" y="132"/>
                      </a:lnTo>
                      <a:lnTo>
                        <a:pt x="529" y="78"/>
                      </a:lnTo>
                      <a:lnTo>
                        <a:pt x="486" y="45"/>
                      </a:lnTo>
                      <a:lnTo>
                        <a:pt x="499" y="16"/>
                      </a:lnTo>
                      <a:lnTo>
                        <a:pt x="480" y="0"/>
                      </a:lnTo>
                      <a:lnTo>
                        <a:pt x="235" y="3"/>
                      </a:lnTo>
                      <a:lnTo>
                        <a:pt x="5" y="3"/>
                      </a:lnTo>
                      <a:close/>
                    </a:path>
                  </a:pathLst>
                </a:custGeom>
                <a:solidFill>
                  <a:schemeClr val="accent1"/>
                </a:solidFill>
                <a:ln w="9525">
                  <a:solidFill>
                    <a:srgbClr val="000000"/>
                  </a:solidFill>
                  <a:round/>
                  <a:headEnd/>
                  <a:tailEnd/>
                </a:ln>
              </p:spPr>
              <p:txBody>
                <a:bodyPr/>
                <a:lstStyle/>
                <a:p>
                  <a:endParaRPr lang="en-US"/>
                </a:p>
              </p:txBody>
            </p:sp>
            <p:sp>
              <p:nvSpPr>
                <p:cNvPr id="93232" name="Freeform 42"/>
                <p:cNvSpPr>
                  <a:spLocks/>
                </p:cNvSpPr>
                <p:nvPr/>
              </p:nvSpPr>
              <p:spPr bwMode="auto">
                <a:xfrm>
                  <a:off x="3834" y="2634"/>
                  <a:ext cx="416" cy="319"/>
                </a:xfrm>
                <a:custGeom>
                  <a:avLst/>
                  <a:gdLst>
                    <a:gd name="T0" fmla="*/ 0 w 432"/>
                    <a:gd name="T1" fmla="*/ 6 h 346"/>
                    <a:gd name="T2" fmla="*/ 106 w 432"/>
                    <a:gd name="T3" fmla="*/ 0 h 346"/>
                    <a:gd name="T4" fmla="*/ 124 w 432"/>
                    <a:gd name="T5" fmla="*/ 16 h 346"/>
                    <a:gd name="T6" fmla="*/ 108 w 432"/>
                    <a:gd name="T7" fmla="*/ 33 h 346"/>
                    <a:gd name="T8" fmla="*/ 103 w 432"/>
                    <a:gd name="T9" fmla="*/ 41 h 346"/>
                    <a:gd name="T10" fmla="*/ 174 w 432"/>
                    <a:gd name="T11" fmla="*/ 38 h 346"/>
                    <a:gd name="T12" fmla="*/ 177 w 432"/>
                    <a:gd name="T13" fmla="*/ 51 h 346"/>
                    <a:gd name="T14" fmla="*/ 157 w 432"/>
                    <a:gd name="T15" fmla="*/ 49 h 346"/>
                    <a:gd name="T16" fmla="*/ 147 w 432"/>
                    <a:gd name="T17" fmla="*/ 54 h 346"/>
                    <a:gd name="T18" fmla="*/ 157 w 432"/>
                    <a:gd name="T19" fmla="*/ 56 h 346"/>
                    <a:gd name="T20" fmla="*/ 177 w 432"/>
                    <a:gd name="T21" fmla="*/ 53 h 346"/>
                    <a:gd name="T22" fmla="*/ 177 w 432"/>
                    <a:gd name="T23" fmla="*/ 60 h 346"/>
                    <a:gd name="T24" fmla="*/ 190 w 432"/>
                    <a:gd name="T25" fmla="*/ 55 h 346"/>
                    <a:gd name="T26" fmla="*/ 197 w 432"/>
                    <a:gd name="T27" fmla="*/ 55 h 346"/>
                    <a:gd name="T28" fmla="*/ 189 w 432"/>
                    <a:gd name="T29" fmla="*/ 65 h 346"/>
                    <a:gd name="T30" fmla="*/ 206 w 432"/>
                    <a:gd name="T31" fmla="*/ 65 h 346"/>
                    <a:gd name="T32" fmla="*/ 212 w 432"/>
                    <a:gd name="T33" fmla="*/ 71 h 346"/>
                    <a:gd name="T34" fmla="*/ 204 w 432"/>
                    <a:gd name="T35" fmla="*/ 72 h 346"/>
                    <a:gd name="T36" fmla="*/ 191 w 432"/>
                    <a:gd name="T37" fmla="*/ 70 h 346"/>
                    <a:gd name="T38" fmla="*/ 171 w 432"/>
                    <a:gd name="T39" fmla="*/ 66 h 346"/>
                    <a:gd name="T40" fmla="*/ 176 w 432"/>
                    <a:gd name="T41" fmla="*/ 72 h 346"/>
                    <a:gd name="T42" fmla="*/ 166 w 432"/>
                    <a:gd name="T43" fmla="*/ 74 h 346"/>
                    <a:gd name="T44" fmla="*/ 157 w 432"/>
                    <a:gd name="T45" fmla="*/ 68 h 346"/>
                    <a:gd name="T46" fmla="*/ 151 w 432"/>
                    <a:gd name="T47" fmla="*/ 71 h 346"/>
                    <a:gd name="T48" fmla="*/ 121 w 432"/>
                    <a:gd name="T49" fmla="*/ 71 h 346"/>
                    <a:gd name="T50" fmla="*/ 121 w 432"/>
                    <a:gd name="T51" fmla="*/ 68 h 346"/>
                    <a:gd name="T52" fmla="*/ 110 w 432"/>
                    <a:gd name="T53" fmla="*/ 65 h 346"/>
                    <a:gd name="T54" fmla="*/ 87 w 432"/>
                    <a:gd name="T55" fmla="*/ 64 h 346"/>
                    <a:gd name="T56" fmla="*/ 106 w 432"/>
                    <a:gd name="T57" fmla="*/ 68 h 346"/>
                    <a:gd name="T58" fmla="*/ 79 w 432"/>
                    <a:gd name="T59" fmla="*/ 70 h 346"/>
                    <a:gd name="T60" fmla="*/ 37 w 432"/>
                    <a:gd name="T61" fmla="*/ 66 h 346"/>
                    <a:gd name="T62" fmla="*/ 22 w 432"/>
                    <a:gd name="T63" fmla="*/ 68 h 346"/>
                    <a:gd name="T64" fmla="*/ 28 w 432"/>
                    <a:gd name="T65" fmla="*/ 43 h 346"/>
                    <a:gd name="T66" fmla="*/ 2 w 432"/>
                    <a:gd name="T67" fmla="*/ 24 h 346"/>
                    <a:gd name="T68" fmla="*/ 0 w 432"/>
                    <a:gd name="T69" fmla="*/ 6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2"/>
                    <a:gd name="T106" fmla="*/ 0 h 346"/>
                    <a:gd name="T107" fmla="*/ 432 w 432"/>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2" h="346">
                      <a:moveTo>
                        <a:pt x="0" y="8"/>
                      </a:moveTo>
                      <a:lnTo>
                        <a:pt x="216" y="0"/>
                      </a:lnTo>
                      <a:lnTo>
                        <a:pt x="254" y="71"/>
                      </a:lnTo>
                      <a:lnTo>
                        <a:pt x="221" y="155"/>
                      </a:lnTo>
                      <a:lnTo>
                        <a:pt x="211" y="193"/>
                      </a:lnTo>
                      <a:lnTo>
                        <a:pt x="356" y="177"/>
                      </a:lnTo>
                      <a:lnTo>
                        <a:pt x="365" y="233"/>
                      </a:lnTo>
                      <a:lnTo>
                        <a:pt x="321" y="228"/>
                      </a:lnTo>
                      <a:lnTo>
                        <a:pt x="302" y="251"/>
                      </a:lnTo>
                      <a:lnTo>
                        <a:pt x="324" y="267"/>
                      </a:lnTo>
                      <a:lnTo>
                        <a:pt x="364" y="249"/>
                      </a:lnTo>
                      <a:lnTo>
                        <a:pt x="365" y="275"/>
                      </a:lnTo>
                      <a:lnTo>
                        <a:pt x="389" y="253"/>
                      </a:lnTo>
                      <a:lnTo>
                        <a:pt x="404" y="253"/>
                      </a:lnTo>
                      <a:lnTo>
                        <a:pt x="386" y="299"/>
                      </a:lnTo>
                      <a:lnTo>
                        <a:pt x="422" y="307"/>
                      </a:lnTo>
                      <a:lnTo>
                        <a:pt x="432" y="332"/>
                      </a:lnTo>
                      <a:lnTo>
                        <a:pt x="416" y="339"/>
                      </a:lnTo>
                      <a:lnTo>
                        <a:pt x="394" y="324"/>
                      </a:lnTo>
                      <a:lnTo>
                        <a:pt x="352" y="312"/>
                      </a:lnTo>
                      <a:lnTo>
                        <a:pt x="361" y="342"/>
                      </a:lnTo>
                      <a:lnTo>
                        <a:pt x="340" y="346"/>
                      </a:lnTo>
                      <a:lnTo>
                        <a:pt x="323" y="318"/>
                      </a:lnTo>
                      <a:lnTo>
                        <a:pt x="312" y="335"/>
                      </a:lnTo>
                      <a:lnTo>
                        <a:pt x="249" y="335"/>
                      </a:lnTo>
                      <a:lnTo>
                        <a:pt x="249" y="318"/>
                      </a:lnTo>
                      <a:lnTo>
                        <a:pt x="225" y="299"/>
                      </a:lnTo>
                      <a:lnTo>
                        <a:pt x="178" y="296"/>
                      </a:lnTo>
                      <a:lnTo>
                        <a:pt x="217" y="318"/>
                      </a:lnTo>
                      <a:lnTo>
                        <a:pt x="162" y="330"/>
                      </a:lnTo>
                      <a:lnTo>
                        <a:pt x="75" y="314"/>
                      </a:lnTo>
                      <a:lnTo>
                        <a:pt x="42" y="318"/>
                      </a:lnTo>
                      <a:lnTo>
                        <a:pt x="54" y="202"/>
                      </a:lnTo>
                      <a:lnTo>
                        <a:pt x="2" y="110"/>
                      </a:lnTo>
                      <a:lnTo>
                        <a:pt x="0" y="8"/>
                      </a:lnTo>
                      <a:close/>
                    </a:path>
                  </a:pathLst>
                </a:custGeom>
                <a:solidFill>
                  <a:schemeClr val="accent1"/>
                </a:solidFill>
                <a:ln w="9525">
                  <a:solidFill>
                    <a:srgbClr val="000000"/>
                  </a:solidFill>
                  <a:round/>
                  <a:headEnd/>
                  <a:tailEnd/>
                </a:ln>
              </p:spPr>
              <p:txBody>
                <a:bodyPr/>
                <a:lstStyle/>
                <a:p>
                  <a:endParaRPr lang="en-US"/>
                </a:p>
              </p:txBody>
            </p:sp>
            <p:sp>
              <p:nvSpPr>
                <p:cNvPr id="93233" name="Freeform 43"/>
                <p:cNvSpPr>
                  <a:spLocks/>
                </p:cNvSpPr>
                <p:nvPr/>
              </p:nvSpPr>
              <p:spPr bwMode="auto">
                <a:xfrm>
                  <a:off x="3549" y="1290"/>
                  <a:ext cx="464" cy="500"/>
                </a:xfrm>
                <a:custGeom>
                  <a:avLst/>
                  <a:gdLst>
                    <a:gd name="T0" fmla="*/ 0 w 482"/>
                    <a:gd name="T1" fmla="*/ 9 h 543"/>
                    <a:gd name="T2" fmla="*/ 61 w 482"/>
                    <a:gd name="T3" fmla="*/ 9 h 543"/>
                    <a:gd name="T4" fmla="*/ 61 w 482"/>
                    <a:gd name="T5" fmla="*/ 0 h 543"/>
                    <a:gd name="T6" fmla="*/ 75 w 482"/>
                    <a:gd name="T7" fmla="*/ 6 h 543"/>
                    <a:gd name="T8" fmla="*/ 77 w 482"/>
                    <a:gd name="T9" fmla="*/ 9 h 543"/>
                    <a:gd name="T10" fmla="*/ 106 w 482"/>
                    <a:gd name="T11" fmla="*/ 17 h 543"/>
                    <a:gd name="T12" fmla="*/ 115 w 482"/>
                    <a:gd name="T13" fmla="*/ 14 h 543"/>
                    <a:gd name="T14" fmla="*/ 132 w 482"/>
                    <a:gd name="T15" fmla="*/ 14 h 543"/>
                    <a:gd name="T16" fmla="*/ 145 w 482"/>
                    <a:gd name="T17" fmla="*/ 20 h 543"/>
                    <a:gd name="T18" fmla="*/ 156 w 482"/>
                    <a:gd name="T19" fmla="*/ 17 h 543"/>
                    <a:gd name="T20" fmla="*/ 181 w 482"/>
                    <a:gd name="T21" fmla="*/ 20 h 543"/>
                    <a:gd name="T22" fmla="*/ 188 w 482"/>
                    <a:gd name="T23" fmla="*/ 15 h 543"/>
                    <a:gd name="T24" fmla="*/ 204 w 482"/>
                    <a:gd name="T25" fmla="*/ 19 h 543"/>
                    <a:gd name="T26" fmla="*/ 235 w 482"/>
                    <a:gd name="T27" fmla="*/ 18 h 543"/>
                    <a:gd name="T28" fmla="*/ 188 w 482"/>
                    <a:gd name="T29" fmla="*/ 33 h 543"/>
                    <a:gd name="T30" fmla="*/ 164 w 482"/>
                    <a:gd name="T31" fmla="*/ 45 h 543"/>
                    <a:gd name="T32" fmla="*/ 168 w 482"/>
                    <a:gd name="T33" fmla="*/ 63 h 543"/>
                    <a:gd name="T34" fmla="*/ 154 w 482"/>
                    <a:gd name="T35" fmla="*/ 69 h 543"/>
                    <a:gd name="T36" fmla="*/ 160 w 482"/>
                    <a:gd name="T37" fmla="*/ 75 h 543"/>
                    <a:gd name="T38" fmla="*/ 160 w 482"/>
                    <a:gd name="T39" fmla="*/ 88 h 543"/>
                    <a:gd name="T40" fmla="*/ 174 w 482"/>
                    <a:gd name="T41" fmla="*/ 88 h 543"/>
                    <a:gd name="T42" fmla="*/ 198 w 482"/>
                    <a:gd name="T43" fmla="*/ 99 h 543"/>
                    <a:gd name="T44" fmla="*/ 209 w 482"/>
                    <a:gd name="T45" fmla="*/ 110 h 543"/>
                    <a:gd name="T46" fmla="*/ 42 w 482"/>
                    <a:gd name="T47" fmla="*/ 113 h 543"/>
                    <a:gd name="T48" fmla="*/ 43 w 482"/>
                    <a:gd name="T49" fmla="*/ 81 h 543"/>
                    <a:gd name="T50" fmla="*/ 30 w 482"/>
                    <a:gd name="T51" fmla="*/ 75 h 543"/>
                    <a:gd name="T52" fmla="*/ 35 w 482"/>
                    <a:gd name="T53" fmla="*/ 67 h 543"/>
                    <a:gd name="T54" fmla="*/ 38 w 482"/>
                    <a:gd name="T55" fmla="*/ 63 h 543"/>
                    <a:gd name="T56" fmla="*/ 30 w 482"/>
                    <a:gd name="T57" fmla="*/ 41 h 543"/>
                    <a:gd name="T58" fmla="*/ 13 w 482"/>
                    <a:gd name="T59" fmla="*/ 26 h 543"/>
                    <a:gd name="T60" fmla="*/ 0 w 482"/>
                    <a:gd name="T61" fmla="*/ 9 h 5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82"/>
                    <a:gd name="T94" fmla="*/ 0 h 543"/>
                    <a:gd name="T95" fmla="*/ 482 w 482"/>
                    <a:gd name="T96" fmla="*/ 543 h 5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82" h="543">
                      <a:moveTo>
                        <a:pt x="0" y="42"/>
                      </a:moveTo>
                      <a:lnTo>
                        <a:pt x="126" y="42"/>
                      </a:lnTo>
                      <a:lnTo>
                        <a:pt x="125" y="0"/>
                      </a:lnTo>
                      <a:lnTo>
                        <a:pt x="153" y="12"/>
                      </a:lnTo>
                      <a:lnTo>
                        <a:pt x="158" y="45"/>
                      </a:lnTo>
                      <a:lnTo>
                        <a:pt x="218" y="81"/>
                      </a:lnTo>
                      <a:lnTo>
                        <a:pt x="237" y="65"/>
                      </a:lnTo>
                      <a:lnTo>
                        <a:pt x="272" y="65"/>
                      </a:lnTo>
                      <a:lnTo>
                        <a:pt x="300" y="96"/>
                      </a:lnTo>
                      <a:lnTo>
                        <a:pt x="319" y="85"/>
                      </a:lnTo>
                      <a:lnTo>
                        <a:pt x="371" y="98"/>
                      </a:lnTo>
                      <a:lnTo>
                        <a:pt x="390" y="74"/>
                      </a:lnTo>
                      <a:lnTo>
                        <a:pt x="423" y="92"/>
                      </a:lnTo>
                      <a:lnTo>
                        <a:pt x="482" y="90"/>
                      </a:lnTo>
                      <a:lnTo>
                        <a:pt x="386" y="157"/>
                      </a:lnTo>
                      <a:lnTo>
                        <a:pt x="338" y="216"/>
                      </a:lnTo>
                      <a:lnTo>
                        <a:pt x="348" y="302"/>
                      </a:lnTo>
                      <a:lnTo>
                        <a:pt x="315" y="337"/>
                      </a:lnTo>
                      <a:lnTo>
                        <a:pt x="328" y="362"/>
                      </a:lnTo>
                      <a:lnTo>
                        <a:pt x="328" y="426"/>
                      </a:lnTo>
                      <a:lnTo>
                        <a:pt x="361" y="426"/>
                      </a:lnTo>
                      <a:lnTo>
                        <a:pt x="409" y="472"/>
                      </a:lnTo>
                      <a:lnTo>
                        <a:pt x="429" y="527"/>
                      </a:lnTo>
                      <a:lnTo>
                        <a:pt x="88" y="543"/>
                      </a:lnTo>
                      <a:lnTo>
                        <a:pt x="89" y="393"/>
                      </a:lnTo>
                      <a:lnTo>
                        <a:pt x="59" y="360"/>
                      </a:lnTo>
                      <a:lnTo>
                        <a:pt x="70" y="320"/>
                      </a:lnTo>
                      <a:lnTo>
                        <a:pt x="80" y="298"/>
                      </a:lnTo>
                      <a:lnTo>
                        <a:pt x="59" y="194"/>
                      </a:lnTo>
                      <a:lnTo>
                        <a:pt x="30" y="125"/>
                      </a:lnTo>
                      <a:lnTo>
                        <a:pt x="0" y="42"/>
                      </a:lnTo>
                      <a:close/>
                    </a:path>
                  </a:pathLst>
                </a:custGeom>
                <a:solidFill>
                  <a:schemeClr val="accent1"/>
                </a:solidFill>
                <a:ln w="9525">
                  <a:solidFill>
                    <a:srgbClr val="000000"/>
                  </a:solidFill>
                  <a:round/>
                  <a:headEnd/>
                  <a:tailEnd/>
                </a:ln>
              </p:spPr>
              <p:txBody>
                <a:bodyPr/>
                <a:lstStyle/>
                <a:p>
                  <a:endParaRPr lang="en-US"/>
                </a:p>
              </p:txBody>
            </p:sp>
            <p:sp>
              <p:nvSpPr>
                <p:cNvPr id="93234" name="Freeform 44"/>
                <p:cNvSpPr>
                  <a:spLocks/>
                </p:cNvSpPr>
                <p:nvPr/>
              </p:nvSpPr>
              <p:spPr bwMode="auto">
                <a:xfrm>
                  <a:off x="3850" y="1462"/>
                  <a:ext cx="352" cy="394"/>
                </a:xfrm>
                <a:custGeom>
                  <a:avLst/>
                  <a:gdLst>
                    <a:gd name="T0" fmla="*/ 13 w 366"/>
                    <a:gd name="T1" fmla="*/ 6 h 428"/>
                    <a:gd name="T2" fmla="*/ 27 w 366"/>
                    <a:gd name="T3" fmla="*/ 6 h 428"/>
                    <a:gd name="T4" fmla="*/ 37 w 366"/>
                    <a:gd name="T5" fmla="*/ 6 h 428"/>
                    <a:gd name="T6" fmla="*/ 46 w 366"/>
                    <a:gd name="T7" fmla="*/ 0 h 428"/>
                    <a:gd name="T8" fmla="*/ 52 w 366"/>
                    <a:gd name="T9" fmla="*/ 6 h 428"/>
                    <a:gd name="T10" fmla="*/ 70 w 366"/>
                    <a:gd name="T11" fmla="*/ 6 h 428"/>
                    <a:gd name="T12" fmla="*/ 80 w 366"/>
                    <a:gd name="T13" fmla="*/ 13 h 428"/>
                    <a:gd name="T14" fmla="*/ 99 w 366"/>
                    <a:gd name="T15" fmla="*/ 11 h 428"/>
                    <a:gd name="T16" fmla="*/ 113 w 366"/>
                    <a:gd name="T17" fmla="*/ 15 h 428"/>
                    <a:gd name="T18" fmla="*/ 137 w 366"/>
                    <a:gd name="T19" fmla="*/ 17 h 428"/>
                    <a:gd name="T20" fmla="*/ 141 w 366"/>
                    <a:gd name="T21" fmla="*/ 23 h 428"/>
                    <a:gd name="T22" fmla="*/ 155 w 366"/>
                    <a:gd name="T23" fmla="*/ 23 h 428"/>
                    <a:gd name="T24" fmla="*/ 150 w 366"/>
                    <a:gd name="T25" fmla="*/ 27 h 428"/>
                    <a:gd name="T26" fmla="*/ 156 w 366"/>
                    <a:gd name="T27" fmla="*/ 32 h 428"/>
                    <a:gd name="T28" fmla="*/ 146 w 366"/>
                    <a:gd name="T29" fmla="*/ 38 h 428"/>
                    <a:gd name="T30" fmla="*/ 152 w 366"/>
                    <a:gd name="T31" fmla="*/ 41 h 428"/>
                    <a:gd name="T32" fmla="*/ 166 w 366"/>
                    <a:gd name="T33" fmla="*/ 33 h 428"/>
                    <a:gd name="T34" fmla="*/ 165 w 366"/>
                    <a:gd name="T35" fmla="*/ 30 h 428"/>
                    <a:gd name="T36" fmla="*/ 170 w 366"/>
                    <a:gd name="T37" fmla="*/ 29 h 428"/>
                    <a:gd name="T38" fmla="*/ 175 w 366"/>
                    <a:gd name="T39" fmla="*/ 33 h 428"/>
                    <a:gd name="T40" fmla="*/ 163 w 366"/>
                    <a:gd name="T41" fmla="*/ 38 h 428"/>
                    <a:gd name="T42" fmla="*/ 159 w 366"/>
                    <a:gd name="T43" fmla="*/ 49 h 428"/>
                    <a:gd name="T44" fmla="*/ 159 w 366"/>
                    <a:gd name="T45" fmla="*/ 68 h 428"/>
                    <a:gd name="T46" fmla="*/ 166 w 366"/>
                    <a:gd name="T47" fmla="*/ 72 h 428"/>
                    <a:gd name="T48" fmla="*/ 163 w 366"/>
                    <a:gd name="T49" fmla="*/ 84 h 428"/>
                    <a:gd name="T50" fmla="*/ 81 w 366"/>
                    <a:gd name="T51" fmla="*/ 87 h 428"/>
                    <a:gd name="T52" fmla="*/ 60 w 366"/>
                    <a:gd name="T53" fmla="*/ 84 h 428"/>
                    <a:gd name="T54" fmla="*/ 63 w 366"/>
                    <a:gd name="T55" fmla="*/ 76 h 428"/>
                    <a:gd name="T56" fmla="*/ 55 w 366"/>
                    <a:gd name="T57" fmla="*/ 68 h 428"/>
                    <a:gd name="T58" fmla="*/ 46 w 366"/>
                    <a:gd name="T59" fmla="*/ 59 h 428"/>
                    <a:gd name="T60" fmla="*/ 23 w 366"/>
                    <a:gd name="T61" fmla="*/ 49 h 428"/>
                    <a:gd name="T62" fmla="*/ 13 w 366"/>
                    <a:gd name="T63" fmla="*/ 49 h 428"/>
                    <a:gd name="T64" fmla="*/ 13 w 366"/>
                    <a:gd name="T65" fmla="*/ 36 h 428"/>
                    <a:gd name="T66" fmla="*/ 0 w 366"/>
                    <a:gd name="T67" fmla="*/ 32 h 428"/>
                    <a:gd name="T68" fmla="*/ 15 w 366"/>
                    <a:gd name="T69" fmla="*/ 24 h 428"/>
                    <a:gd name="T70" fmla="*/ 13 w 366"/>
                    <a:gd name="T71" fmla="*/ 6 h 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6"/>
                    <a:gd name="T109" fmla="*/ 0 h 428"/>
                    <a:gd name="T110" fmla="*/ 366 w 366"/>
                    <a:gd name="T111" fmla="*/ 428 h 4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6" h="428">
                      <a:moveTo>
                        <a:pt x="26" y="29"/>
                      </a:moveTo>
                      <a:lnTo>
                        <a:pt x="54" y="25"/>
                      </a:lnTo>
                      <a:lnTo>
                        <a:pt x="79" y="25"/>
                      </a:lnTo>
                      <a:lnTo>
                        <a:pt x="95" y="0"/>
                      </a:lnTo>
                      <a:lnTo>
                        <a:pt x="107" y="32"/>
                      </a:lnTo>
                      <a:lnTo>
                        <a:pt x="146" y="32"/>
                      </a:lnTo>
                      <a:lnTo>
                        <a:pt x="167" y="61"/>
                      </a:lnTo>
                      <a:lnTo>
                        <a:pt x="208" y="53"/>
                      </a:lnTo>
                      <a:lnTo>
                        <a:pt x="236" y="71"/>
                      </a:lnTo>
                      <a:lnTo>
                        <a:pt x="287" y="85"/>
                      </a:lnTo>
                      <a:lnTo>
                        <a:pt x="296" y="107"/>
                      </a:lnTo>
                      <a:lnTo>
                        <a:pt x="323" y="108"/>
                      </a:lnTo>
                      <a:lnTo>
                        <a:pt x="315" y="131"/>
                      </a:lnTo>
                      <a:lnTo>
                        <a:pt x="324" y="156"/>
                      </a:lnTo>
                      <a:lnTo>
                        <a:pt x="307" y="187"/>
                      </a:lnTo>
                      <a:lnTo>
                        <a:pt x="319" y="194"/>
                      </a:lnTo>
                      <a:lnTo>
                        <a:pt x="348" y="160"/>
                      </a:lnTo>
                      <a:lnTo>
                        <a:pt x="346" y="148"/>
                      </a:lnTo>
                      <a:lnTo>
                        <a:pt x="358" y="142"/>
                      </a:lnTo>
                      <a:lnTo>
                        <a:pt x="366" y="160"/>
                      </a:lnTo>
                      <a:lnTo>
                        <a:pt x="344" y="183"/>
                      </a:lnTo>
                      <a:lnTo>
                        <a:pt x="334" y="237"/>
                      </a:lnTo>
                      <a:lnTo>
                        <a:pt x="334" y="328"/>
                      </a:lnTo>
                      <a:lnTo>
                        <a:pt x="348" y="344"/>
                      </a:lnTo>
                      <a:lnTo>
                        <a:pt x="342" y="401"/>
                      </a:lnTo>
                      <a:lnTo>
                        <a:pt x="169" y="428"/>
                      </a:lnTo>
                      <a:lnTo>
                        <a:pt x="125" y="402"/>
                      </a:lnTo>
                      <a:lnTo>
                        <a:pt x="134" y="368"/>
                      </a:lnTo>
                      <a:lnTo>
                        <a:pt x="113" y="331"/>
                      </a:lnTo>
                      <a:lnTo>
                        <a:pt x="95" y="285"/>
                      </a:lnTo>
                      <a:lnTo>
                        <a:pt x="46" y="239"/>
                      </a:lnTo>
                      <a:lnTo>
                        <a:pt x="16" y="239"/>
                      </a:lnTo>
                      <a:lnTo>
                        <a:pt x="16" y="175"/>
                      </a:lnTo>
                      <a:lnTo>
                        <a:pt x="0" y="152"/>
                      </a:lnTo>
                      <a:lnTo>
                        <a:pt x="34" y="115"/>
                      </a:lnTo>
                      <a:lnTo>
                        <a:pt x="26" y="29"/>
                      </a:lnTo>
                      <a:close/>
                    </a:path>
                  </a:pathLst>
                </a:custGeom>
                <a:solidFill>
                  <a:schemeClr val="accent1"/>
                </a:solidFill>
                <a:ln w="9525">
                  <a:solidFill>
                    <a:srgbClr val="000000"/>
                  </a:solidFill>
                  <a:round/>
                  <a:headEnd/>
                  <a:tailEnd/>
                </a:ln>
              </p:spPr>
              <p:txBody>
                <a:bodyPr/>
                <a:lstStyle/>
                <a:p>
                  <a:endParaRPr lang="en-US"/>
                </a:p>
              </p:txBody>
            </p:sp>
            <p:sp>
              <p:nvSpPr>
                <p:cNvPr id="93235" name="Freeform 45"/>
                <p:cNvSpPr>
                  <a:spLocks/>
                </p:cNvSpPr>
                <p:nvPr/>
              </p:nvSpPr>
              <p:spPr bwMode="auto">
                <a:xfrm>
                  <a:off x="3954" y="1828"/>
                  <a:ext cx="294" cy="464"/>
                </a:xfrm>
                <a:custGeom>
                  <a:avLst/>
                  <a:gdLst>
                    <a:gd name="T0" fmla="*/ 28 w 306"/>
                    <a:gd name="T1" fmla="*/ 6 h 504"/>
                    <a:gd name="T2" fmla="*/ 109 w 306"/>
                    <a:gd name="T3" fmla="*/ 0 h 504"/>
                    <a:gd name="T4" fmla="*/ 122 w 306"/>
                    <a:gd name="T5" fmla="*/ 13 h 504"/>
                    <a:gd name="T6" fmla="*/ 138 w 306"/>
                    <a:gd name="T7" fmla="*/ 67 h 504"/>
                    <a:gd name="T8" fmla="*/ 143 w 306"/>
                    <a:gd name="T9" fmla="*/ 74 h 504"/>
                    <a:gd name="T10" fmla="*/ 130 w 306"/>
                    <a:gd name="T11" fmla="*/ 87 h 504"/>
                    <a:gd name="T12" fmla="*/ 130 w 306"/>
                    <a:gd name="T13" fmla="*/ 97 h 504"/>
                    <a:gd name="T14" fmla="*/ 115 w 306"/>
                    <a:gd name="T15" fmla="*/ 95 h 504"/>
                    <a:gd name="T16" fmla="*/ 115 w 306"/>
                    <a:gd name="T17" fmla="*/ 103 h 504"/>
                    <a:gd name="T18" fmla="*/ 102 w 306"/>
                    <a:gd name="T19" fmla="*/ 101 h 504"/>
                    <a:gd name="T20" fmla="*/ 93 w 306"/>
                    <a:gd name="T21" fmla="*/ 103 h 504"/>
                    <a:gd name="T22" fmla="*/ 80 w 306"/>
                    <a:gd name="T23" fmla="*/ 102 h 504"/>
                    <a:gd name="T24" fmla="*/ 72 w 306"/>
                    <a:gd name="T25" fmla="*/ 87 h 504"/>
                    <a:gd name="T26" fmla="*/ 56 w 306"/>
                    <a:gd name="T27" fmla="*/ 86 h 504"/>
                    <a:gd name="T28" fmla="*/ 56 w 306"/>
                    <a:gd name="T29" fmla="*/ 73 h 504"/>
                    <a:gd name="T30" fmla="*/ 38 w 306"/>
                    <a:gd name="T31" fmla="*/ 74 h 504"/>
                    <a:gd name="T32" fmla="*/ 31 w 306"/>
                    <a:gd name="T33" fmla="*/ 63 h 504"/>
                    <a:gd name="T34" fmla="*/ 0 w 306"/>
                    <a:gd name="T35" fmla="*/ 52 h 504"/>
                    <a:gd name="T36" fmla="*/ 23 w 306"/>
                    <a:gd name="T37" fmla="*/ 35 h 504"/>
                    <a:gd name="T38" fmla="*/ 14 w 306"/>
                    <a:gd name="T39" fmla="*/ 26 h 504"/>
                    <a:gd name="T40" fmla="*/ 36 w 306"/>
                    <a:gd name="T41" fmla="*/ 25 h 504"/>
                    <a:gd name="T42" fmla="*/ 38 w 306"/>
                    <a:gd name="T43" fmla="*/ 13 h 504"/>
                    <a:gd name="T44" fmla="*/ 28 w 306"/>
                    <a:gd name="T45" fmla="*/ 6 h 5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504"/>
                    <a:gd name="T71" fmla="*/ 306 w 306"/>
                    <a:gd name="T72" fmla="*/ 504 h 5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504">
                      <a:moveTo>
                        <a:pt x="57" y="29"/>
                      </a:moveTo>
                      <a:lnTo>
                        <a:pt x="232" y="0"/>
                      </a:lnTo>
                      <a:lnTo>
                        <a:pt x="260" y="62"/>
                      </a:lnTo>
                      <a:lnTo>
                        <a:pt x="295" y="320"/>
                      </a:lnTo>
                      <a:lnTo>
                        <a:pt x="306" y="354"/>
                      </a:lnTo>
                      <a:lnTo>
                        <a:pt x="278" y="423"/>
                      </a:lnTo>
                      <a:lnTo>
                        <a:pt x="278" y="470"/>
                      </a:lnTo>
                      <a:lnTo>
                        <a:pt x="247" y="465"/>
                      </a:lnTo>
                      <a:lnTo>
                        <a:pt x="248" y="504"/>
                      </a:lnTo>
                      <a:lnTo>
                        <a:pt x="215" y="488"/>
                      </a:lnTo>
                      <a:lnTo>
                        <a:pt x="198" y="494"/>
                      </a:lnTo>
                      <a:lnTo>
                        <a:pt x="173" y="490"/>
                      </a:lnTo>
                      <a:lnTo>
                        <a:pt x="154" y="429"/>
                      </a:lnTo>
                      <a:lnTo>
                        <a:pt x="119" y="411"/>
                      </a:lnTo>
                      <a:lnTo>
                        <a:pt x="119" y="346"/>
                      </a:lnTo>
                      <a:lnTo>
                        <a:pt x="83" y="354"/>
                      </a:lnTo>
                      <a:lnTo>
                        <a:pt x="63" y="307"/>
                      </a:lnTo>
                      <a:lnTo>
                        <a:pt x="0" y="251"/>
                      </a:lnTo>
                      <a:lnTo>
                        <a:pt x="46" y="164"/>
                      </a:lnTo>
                      <a:lnTo>
                        <a:pt x="33" y="124"/>
                      </a:lnTo>
                      <a:lnTo>
                        <a:pt x="79" y="116"/>
                      </a:lnTo>
                      <a:lnTo>
                        <a:pt x="83" y="59"/>
                      </a:lnTo>
                      <a:lnTo>
                        <a:pt x="57" y="29"/>
                      </a:lnTo>
                      <a:close/>
                    </a:path>
                  </a:pathLst>
                </a:custGeom>
                <a:solidFill>
                  <a:schemeClr val="accent1"/>
                </a:solidFill>
                <a:ln w="9525">
                  <a:solidFill>
                    <a:srgbClr val="000000"/>
                  </a:solidFill>
                  <a:round/>
                  <a:headEnd/>
                  <a:tailEnd/>
                </a:ln>
              </p:spPr>
              <p:txBody>
                <a:bodyPr/>
                <a:lstStyle/>
                <a:p>
                  <a:endParaRPr lang="en-US"/>
                </a:p>
              </p:txBody>
            </p:sp>
            <p:sp>
              <p:nvSpPr>
                <p:cNvPr id="93236" name="Freeform 46"/>
                <p:cNvSpPr>
                  <a:spLocks/>
                </p:cNvSpPr>
                <p:nvPr/>
              </p:nvSpPr>
              <p:spPr bwMode="auto">
                <a:xfrm>
                  <a:off x="4204" y="1860"/>
                  <a:ext cx="227" cy="359"/>
                </a:xfrm>
                <a:custGeom>
                  <a:avLst/>
                  <a:gdLst>
                    <a:gd name="T0" fmla="*/ 0 w 237"/>
                    <a:gd name="T1" fmla="*/ 6 h 390"/>
                    <a:gd name="T2" fmla="*/ 11 w 237"/>
                    <a:gd name="T3" fmla="*/ 9 h 390"/>
                    <a:gd name="T4" fmla="*/ 25 w 237"/>
                    <a:gd name="T5" fmla="*/ 8 h 390"/>
                    <a:gd name="T6" fmla="*/ 29 w 237"/>
                    <a:gd name="T7" fmla="*/ 6 h 390"/>
                    <a:gd name="T8" fmla="*/ 31 w 237"/>
                    <a:gd name="T9" fmla="*/ 6 h 390"/>
                    <a:gd name="T10" fmla="*/ 81 w 237"/>
                    <a:gd name="T11" fmla="*/ 0 h 390"/>
                    <a:gd name="T12" fmla="*/ 105 w 237"/>
                    <a:gd name="T13" fmla="*/ 58 h 390"/>
                    <a:gd name="T14" fmla="*/ 102 w 237"/>
                    <a:gd name="T15" fmla="*/ 57 h 390"/>
                    <a:gd name="T16" fmla="*/ 85 w 237"/>
                    <a:gd name="T17" fmla="*/ 59 h 390"/>
                    <a:gd name="T18" fmla="*/ 73 w 237"/>
                    <a:gd name="T19" fmla="*/ 74 h 390"/>
                    <a:gd name="T20" fmla="*/ 55 w 237"/>
                    <a:gd name="T21" fmla="*/ 74 h 390"/>
                    <a:gd name="T22" fmla="*/ 34 w 237"/>
                    <a:gd name="T23" fmla="*/ 79 h 390"/>
                    <a:gd name="T24" fmla="*/ 11 w 237"/>
                    <a:gd name="T25" fmla="*/ 80 h 390"/>
                    <a:gd name="T26" fmla="*/ 20 w 237"/>
                    <a:gd name="T27" fmla="*/ 67 h 390"/>
                    <a:gd name="T28" fmla="*/ 12 w 237"/>
                    <a:gd name="T29" fmla="*/ 58 h 390"/>
                    <a:gd name="T30" fmla="*/ 0 w 237"/>
                    <a:gd name="T31" fmla="*/ 6 h 3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7"/>
                    <a:gd name="T49" fmla="*/ 0 h 390"/>
                    <a:gd name="T50" fmla="*/ 237 w 237"/>
                    <a:gd name="T51" fmla="*/ 390 h 3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7" h="390">
                      <a:moveTo>
                        <a:pt x="0" y="28"/>
                      </a:moveTo>
                      <a:lnTo>
                        <a:pt x="27" y="43"/>
                      </a:lnTo>
                      <a:lnTo>
                        <a:pt x="54" y="40"/>
                      </a:lnTo>
                      <a:lnTo>
                        <a:pt x="63" y="32"/>
                      </a:lnTo>
                      <a:lnTo>
                        <a:pt x="69" y="8"/>
                      </a:lnTo>
                      <a:lnTo>
                        <a:pt x="184" y="0"/>
                      </a:lnTo>
                      <a:lnTo>
                        <a:pt x="237" y="276"/>
                      </a:lnTo>
                      <a:lnTo>
                        <a:pt x="233" y="273"/>
                      </a:lnTo>
                      <a:lnTo>
                        <a:pt x="193" y="289"/>
                      </a:lnTo>
                      <a:lnTo>
                        <a:pt x="166" y="362"/>
                      </a:lnTo>
                      <a:lnTo>
                        <a:pt x="125" y="352"/>
                      </a:lnTo>
                      <a:lnTo>
                        <a:pt x="77" y="380"/>
                      </a:lnTo>
                      <a:lnTo>
                        <a:pt x="15" y="390"/>
                      </a:lnTo>
                      <a:lnTo>
                        <a:pt x="43" y="318"/>
                      </a:lnTo>
                      <a:lnTo>
                        <a:pt x="31" y="277"/>
                      </a:lnTo>
                      <a:lnTo>
                        <a:pt x="0" y="28"/>
                      </a:lnTo>
                      <a:close/>
                    </a:path>
                  </a:pathLst>
                </a:custGeom>
                <a:solidFill>
                  <a:schemeClr val="accent1"/>
                </a:solidFill>
                <a:ln w="9525">
                  <a:solidFill>
                    <a:srgbClr val="000000"/>
                  </a:solidFill>
                  <a:round/>
                  <a:headEnd/>
                  <a:tailEnd/>
                </a:ln>
              </p:spPr>
              <p:txBody>
                <a:bodyPr/>
                <a:lstStyle/>
                <a:p>
                  <a:endParaRPr lang="en-US"/>
                </a:p>
              </p:txBody>
            </p:sp>
            <p:sp>
              <p:nvSpPr>
                <p:cNvPr id="93237" name="Freeform 47"/>
                <p:cNvSpPr>
                  <a:spLocks/>
                </p:cNvSpPr>
                <p:nvPr/>
              </p:nvSpPr>
              <p:spPr bwMode="auto">
                <a:xfrm>
                  <a:off x="4381" y="1788"/>
                  <a:ext cx="292" cy="323"/>
                </a:xfrm>
                <a:custGeom>
                  <a:avLst/>
                  <a:gdLst>
                    <a:gd name="T0" fmla="*/ 0 w 304"/>
                    <a:gd name="T1" fmla="*/ 16 h 352"/>
                    <a:gd name="T2" fmla="*/ 64 w 304"/>
                    <a:gd name="T3" fmla="*/ 14 h 352"/>
                    <a:gd name="T4" fmla="*/ 77 w 304"/>
                    <a:gd name="T5" fmla="*/ 15 h 352"/>
                    <a:gd name="T6" fmla="*/ 107 w 304"/>
                    <a:gd name="T7" fmla="*/ 8 h 352"/>
                    <a:gd name="T8" fmla="*/ 114 w 304"/>
                    <a:gd name="T9" fmla="*/ 6 h 352"/>
                    <a:gd name="T10" fmla="*/ 132 w 304"/>
                    <a:gd name="T11" fmla="*/ 0 h 352"/>
                    <a:gd name="T12" fmla="*/ 141 w 304"/>
                    <a:gd name="T13" fmla="*/ 26 h 352"/>
                    <a:gd name="T14" fmla="*/ 134 w 304"/>
                    <a:gd name="T15" fmla="*/ 29 h 352"/>
                    <a:gd name="T16" fmla="*/ 135 w 304"/>
                    <a:gd name="T17" fmla="*/ 47 h 352"/>
                    <a:gd name="T18" fmla="*/ 122 w 304"/>
                    <a:gd name="T19" fmla="*/ 49 h 352"/>
                    <a:gd name="T20" fmla="*/ 114 w 304"/>
                    <a:gd name="T21" fmla="*/ 59 h 352"/>
                    <a:gd name="T22" fmla="*/ 103 w 304"/>
                    <a:gd name="T23" fmla="*/ 58 h 352"/>
                    <a:gd name="T24" fmla="*/ 100 w 304"/>
                    <a:gd name="T25" fmla="*/ 69 h 352"/>
                    <a:gd name="T26" fmla="*/ 82 w 304"/>
                    <a:gd name="T27" fmla="*/ 64 h 352"/>
                    <a:gd name="T28" fmla="*/ 53 w 304"/>
                    <a:gd name="T29" fmla="*/ 67 h 352"/>
                    <a:gd name="T30" fmla="*/ 38 w 304"/>
                    <a:gd name="T31" fmla="*/ 63 h 352"/>
                    <a:gd name="T32" fmla="*/ 22 w 304"/>
                    <a:gd name="T33" fmla="*/ 63 h 352"/>
                    <a:gd name="T34" fmla="*/ 12 w 304"/>
                    <a:gd name="T35" fmla="*/ 43 h 352"/>
                    <a:gd name="T36" fmla="*/ 0 w 304"/>
                    <a:gd name="T37" fmla="*/ 16 h 3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352"/>
                    <a:gd name="T59" fmla="*/ 304 w 304"/>
                    <a:gd name="T60" fmla="*/ 352 h 3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352">
                      <a:moveTo>
                        <a:pt x="0" y="79"/>
                      </a:moveTo>
                      <a:lnTo>
                        <a:pt x="137" y="66"/>
                      </a:lnTo>
                      <a:lnTo>
                        <a:pt x="166" y="72"/>
                      </a:lnTo>
                      <a:lnTo>
                        <a:pt x="230" y="41"/>
                      </a:lnTo>
                      <a:lnTo>
                        <a:pt x="245" y="14"/>
                      </a:lnTo>
                      <a:lnTo>
                        <a:pt x="283" y="0"/>
                      </a:lnTo>
                      <a:lnTo>
                        <a:pt x="304" y="133"/>
                      </a:lnTo>
                      <a:lnTo>
                        <a:pt x="288" y="148"/>
                      </a:lnTo>
                      <a:lnTo>
                        <a:pt x="292" y="240"/>
                      </a:lnTo>
                      <a:lnTo>
                        <a:pt x="262" y="248"/>
                      </a:lnTo>
                      <a:lnTo>
                        <a:pt x="245" y="299"/>
                      </a:lnTo>
                      <a:lnTo>
                        <a:pt x="221" y="293"/>
                      </a:lnTo>
                      <a:lnTo>
                        <a:pt x="213" y="352"/>
                      </a:lnTo>
                      <a:lnTo>
                        <a:pt x="179" y="327"/>
                      </a:lnTo>
                      <a:lnTo>
                        <a:pt x="112" y="343"/>
                      </a:lnTo>
                      <a:lnTo>
                        <a:pt x="83" y="320"/>
                      </a:lnTo>
                      <a:lnTo>
                        <a:pt x="45" y="319"/>
                      </a:lnTo>
                      <a:lnTo>
                        <a:pt x="25" y="220"/>
                      </a:lnTo>
                      <a:lnTo>
                        <a:pt x="0" y="79"/>
                      </a:lnTo>
                      <a:close/>
                    </a:path>
                  </a:pathLst>
                </a:custGeom>
                <a:solidFill>
                  <a:schemeClr val="accent1"/>
                </a:solidFill>
                <a:ln w="9525">
                  <a:solidFill>
                    <a:srgbClr val="000000"/>
                  </a:solidFill>
                  <a:round/>
                  <a:headEnd/>
                  <a:tailEnd/>
                </a:ln>
              </p:spPr>
              <p:txBody>
                <a:bodyPr/>
                <a:lstStyle/>
                <a:p>
                  <a:endParaRPr lang="en-US"/>
                </a:p>
              </p:txBody>
            </p:sp>
            <p:sp>
              <p:nvSpPr>
                <p:cNvPr id="93238" name="Freeform 48"/>
                <p:cNvSpPr>
                  <a:spLocks/>
                </p:cNvSpPr>
                <p:nvPr/>
              </p:nvSpPr>
              <p:spPr bwMode="auto">
                <a:xfrm>
                  <a:off x="4121" y="2080"/>
                  <a:ext cx="515" cy="273"/>
                </a:xfrm>
                <a:custGeom>
                  <a:avLst/>
                  <a:gdLst>
                    <a:gd name="T0" fmla="*/ 0 w 536"/>
                    <a:gd name="T1" fmla="*/ 61 h 297"/>
                    <a:gd name="T2" fmla="*/ 60 w 536"/>
                    <a:gd name="T3" fmla="*/ 56 h 297"/>
                    <a:gd name="T4" fmla="*/ 60 w 536"/>
                    <a:gd name="T5" fmla="*/ 53 h 297"/>
                    <a:gd name="T6" fmla="*/ 208 w 536"/>
                    <a:gd name="T7" fmla="*/ 45 h 297"/>
                    <a:gd name="T8" fmla="*/ 211 w 536"/>
                    <a:gd name="T9" fmla="*/ 40 h 297"/>
                    <a:gd name="T10" fmla="*/ 232 w 536"/>
                    <a:gd name="T11" fmla="*/ 37 h 297"/>
                    <a:gd name="T12" fmla="*/ 234 w 536"/>
                    <a:gd name="T13" fmla="*/ 32 h 297"/>
                    <a:gd name="T14" fmla="*/ 244 w 536"/>
                    <a:gd name="T15" fmla="*/ 31 h 297"/>
                    <a:gd name="T16" fmla="*/ 250 w 536"/>
                    <a:gd name="T17" fmla="*/ 24 h 297"/>
                    <a:gd name="T18" fmla="*/ 231 w 536"/>
                    <a:gd name="T19" fmla="*/ 16 h 297"/>
                    <a:gd name="T20" fmla="*/ 226 w 536"/>
                    <a:gd name="T21" fmla="*/ 6 h 297"/>
                    <a:gd name="T22" fmla="*/ 211 w 536"/>
                    <a:gd name="T23" fmla="*/ 6 h 297"/>
                    <a:gd name="T24" fmla="*/ 177 w 536"/>
                    <a:gd name="T25" fmla="*/ 6 h 297"/>
                    <a:gd name="T26" fmla="*/ 162 w 536"/>
                    <a:gd name="T27" fmla="*/ 1 h 297"/>
                    <a:gd name="T28" fmla="*/ 148 w 536"/>
                    <a:gd name="T29" fmla="*/ 0 h 297"/>
                    <a:gd name="T30" fmla="*/ 151 w 536"/>
                    <a:gd name="T31" fmla="*/ 6 h 297"/>
                    <a:gd name="T32" fmla="*/ 130 w 536"/>
                    <a:gd name="T33" fmla="*/ 11 h 297"/>
                    <a:gd name="T34" fmla="*/ 117 w 536"/>
                    <a:gd name="T35" fmla="*/ 25 h 297"/>
                    <a:gd name="T36" fmla="*/ 98 w 536"/>
                    <a:gd name="T37" fmla="*/ 23 h 297"/>
                    <a:gd name="T38" fmla="*/ 77 w 536"/>
                    <a:gd name="T39" fmla="*/ 28 h 297"/>
                    <a:gd name="T40" fmla="*/ 48 w 536"/>
                    <a:gd name="T41" fmla="*/ 31 h 297"/>
                    <a:gd name="T42" fmla="*/ 48 w 536"/>
                    <a:gd name="T43" fmla="*/ 39 h 297"/>
                    <a:gd name="T44" fmla="*/ 34 w 536"/>
                    <a:gd name="T45" fmla="*/ 39 h 297"/>
                    <a:gd name="T46" fmla="*/ 35 w 536"/>
                    <a:gd name="T47" fmla="*/ 47 h 297"/>
                    <a:gd name="T48" fmla="*/ 21 w 536"/>
                    <a:gd name="T49" fmla="*/ 43 h 297"/>
                    <a:gd name="T50" fmla="*/ 12 w 536"/>
                    <a:gd name="T51" fmla="*/ 44 h 297"/>
                    <a:gd name="T52" fmla="*/ 19 w 536"/>
                    <a:gd name="T53" fmla="*/ 49 h 297"/>
                    <a:gd name="T54" fmla="*/ 6 w 536"/>
                    <a:gd name="T55" fmla="*/ 56 h 297"/>
                    <a:gd name="T56" fmla="*/ 0 w 536"/>
                    <a:gd name="T57" fmla="*/ 61 h 2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6"/>
                    <a:gd name="T88" fmla="*/ 0 h 297"/>
                    <a:gd name="T89" fmla="*/ 536 w 536"/>
                    <a:gd name="T90" fmla="*/ 297 h 2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6" h="297">
                      <a:moveTo>
                        <a:pt x="0" y="297"/>
                      </a:moveTo>
                      <a:lnTo>
                        <a:pt x="130" y="279"/>
                      </a:lnTo>
                      <a:lnTo>
                        <a:pt x="130" y="266"/>
                      </a:lnTo>
                      <a:lnTo>
                        <a:pt x="445" y="222"/>
                      </a:lnTo>
                      <a:lnTo>
                        <a:pt x="450" y="200"/>
                      </a:lnTo>
                      <a:lnTo>
                        <a:pt x="496" y="183"/>
                      </a:lnTo>
                      <a:lnTo>
                        <a:pt x="501" y="159"/>
                      </a:lnTo>
                      <a:lnTo>
                        <a:pt x="521" y="151"/>
                      </a:lnTo>
                      <a:lnTo>
                        <a:pt x="536" y="116"/>
                      </a:lnTo>
                      <a:lnTo>
                        <a:pt x="492" y="80"/>
                      </a:lnTo>
                      <a:lnTo>
                        <a:pt x="484" y="33"/>
                      </a:lnTo>
                      <a:lnTo>
                        <a:pt x="450" y="9"/>
                      </a:lnTo>
                      <a:lnTo>
                        <a:pt x="380" y="22"/>
                      </a:lnTo>
                      <a:lnTo>
                        <a:pt x="347" y="1"/>
                      </a:lnTo>
                      <a:lnTo>
                        <a:pt x="316" y="0"/>
                      </a:lnTo>
                      <a:lnTo>
                        <a:pt x="322" y="33"/>
                      </a:lnTo>
                      <a:lnTo>
                        <a:pt x="279" y="50"/>
                      </a:lnTo>
                      <a:lnTo>
                        <a:pt x="250" y="123"/>
                      </a:lnTo>
                      <a:lnTo>
                        <a:pt x="210" y="112"/>
                      </a:lnTo>
                      <a:lnTo>
                        <a:pt x="163" y="139"/>
                      </a:lnTo>
                      <a:lnTo>
                        <a:pt x="102" y="150"/>
                      </a:lnTo>
                      <a:lnTo>
                        <a:pt x="102" y="192"/>
                      </a:lnTo>
                      <a:lnTo>
                        <a:pt x="72" y="191"/>
                      </a:lnTo>
                      <a:lnTo>
                        <a:pt x="74" y="228"/>
                      </a:lnTo>
                      <a:lnTo>
                        <a:pt x="42" y="213"/>
                      </a:lnTo>
                      <a:lnTo>
                        <a:pt x="23" y="220"/>
                      </a:lnTo>
                      <a:lnTo>
                        <a:pt x="39" y="245"/>
                      </a:lnTo>
                      <a:lnTo>
                        <a:pt x="6" y="278"/>
                      </a:lnTo>
                      <a:lnTo>
                        <a:pt x="0" y="297"/>
                      </a:lnTo>
                      <a:close/>
                    </a:path>
                  </a:pathLst>
                </a:custGeom>
                <a:solidFill>
                  <a:schemeClr val="accent1"/>
                </a:solidFill>
                <a:ln w="9525">
                  <a:solidFill>
                    <a:srgbClr val="000000"/>
                  </a:solidFill>
                  <a:round/>
                  <a:headEnd/>
                  <a:tailEnd/>
                </a:ln>
              </p:spPr>
              <p:txBody>
                <a:bodyPr/>
                <a:lstStyle/>
                <a:p>
                  <a:endParaRPr lang="en-US"/>
                </a:p>
              </p:txBody>
            </p:sp>
            <p:sp>
              <p:nvSpPr>
                <p:cNvPr id="93239" name="Freeform 49"/>
                <p:cNvSpPr>
                  <a:spLocks/>
                </p:cNvSpPr>
                <p:nvPr/>
              </p:nvSpPr>
              <p:spPr bwMode="auto">
                <a:xfrm>
                  <a:off x="4255" y="2429"/>
                  <a:ext cx="275" cy="409"/>
                </a:xfrm>
                <a:custGeom>
                  <a:avLst/>
                  <a:gdLst>
                    <a:gd name="T0" fmla="*/ 0 w 285"/>
                    <a:gd name="T1" fmla="*/ 6 h 445"/>
                    <a:gd name="T2" fmla="*/ 94 w 285"/>
                    <a:gd name="T3" fmla="*/ 0 h 445"/>
                    <a:gd name="T4" fmla="*/ 124 w 285"/>
                    <a:gd name="T5" fmla="*/ 40 h 445"/>
                    <a:gd name="T6" fmla="*/ 145 w 285"/>
                    <a:gd name="T7" fmla="*/ 47 h 445"/>
                    <a:gd name="T8" fmla="*/ 127 w 285"/>
                    <a:gd name="T9" fmla="*/ 61 h 445"/>
                    <a:gd name="T10" fmla="*/ 145 w 285"/>
                    <a:gd name="T11" fmla="*/ 72 h 445"/>
                    <a:gd name="T12" fmla="*/ 48 w 285"/>
                    <a:gd name="T13" fmla="*/ 76 h 445"/>
                    <a:gd name="T14" fmla="*/ 53 w 285"/>
                    <a:gd name="T15" fmla="*/ 85 h 445"/>
                    <a:gd name="T16" fmla="*/ 38 w 285"/>
                    <a:gd name="T17" fmla="*/ 90 h 445"/>
                    <a:gd name="T18" fmla="*/ 28 w 285"/>
                    <a:gd name="T19" fmla="*/ 78 h 445"/>
                    <a:gd name="T20" fmla="*/ 20 w 285"/>
                    <a:gd name="T21" fmla="*/ 87 h 445"/>
                    <a:gd name="T22" fmla="*/ 14 w 285"/>
                    <a:gd name="T23" fmla="*/ 85 h 445"/>
                    <a:gd name="T24" fmla="*/ 8 w 285"/>
                    <a:gd name="T25" fmla="*/ 76 h 445"/>
                    <a:gd name="T26" fmla="*/ 1 w 285"/>
                    <a:gd name="T27" fmla="*/ 66 h 445"/>
                    <a:gd name="T28" fmla="*/ 0 w 285"/>
                    <a:gd name="T29" fmla="*/ 6 h 4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5"/>
                    <a:gd name="T46" fmla="*/ 0 h 445"/>
                    <a:gd name="T47" fmla="*/ 285 w 285"/>
                    <a:gd name="T48" fmla="*/ 445 h 4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5" h="445">
                      <a:moveTo>
                        <a:pt x="0" y="22"/>
                      </a:moveTo>
                      <a:lnTo>
                        <a:pt x="185" y="0"/>
                      </a:lnTo>
                      <a:lnTo>
                        <a:pt x="245" y="205"/>
                      </a:lnTo>
                      <a:lnTo>
                        <a:pt x="285" y="238"/>
                      </a:lnTo>
                      <a:lnTo>
                        <a:pt x="252" y="299"/>
                      </a:lnTo>
                      <a:lnTo>
                        <a:pt x="284" y="357"/>
                      </a:lnTo>
                      <a:lnTo>
                        <a:pt x="94" y="378"/>
                      </a:lnTo>
                      <a:lnTo>
                        <a:pt x="102" y="428"/>
                      </a:lnTo>
                      <a:lnTo>
                        <a:pt x="75" y="445"/>
                      </a:lnTo>
                      <a:lnTo>
                        <a:pt x="52" y="382"/>
                      </a:lnTo>
                      <a:lnTo>
                        <a:pt x="39" y="433"/>
                      </a:lnTo>
                      <a:lnTo>
                        <a:pt x="15" y="428"/>
                      </a:lnTo>
                      <a:lnTo>
                        <a:pt x="8" y="376"/>
                      </a:lnTo>
                      <a:lnTo>
                        <a:pt x="1" y="332"/>
                      </a:lnTo>
                      <a:lnTo>
                        <a:pt x="0" y="22"/>
                      </a:lnTo>
                      <a:close/>
                    </a:path>
                  </a:pathLst>
                </a:custGeom>
                <a:solidFill>
                  <a:schemeClr val="accent1"/>
                </a:solidFill>
                <a:ln w="9525">
                  <a:solidFill>
                    <a:srgbClr val="000000"/>
                  </a:solidFill>
                  <a:round/>
                  <a:headEnd/>
                  <a:tailEnd/>
                </a:ln>
              </p:spPr>
              <p:txBody>
                <a:bodyPr/>
                <a:lstStyle/>
                <a:p>
                  <a:endParaRPr lang="en-US"/>
                </a:p>
              </p:txBody>
            </p:sp>
            <p:sp>
              <p:nvSpPr>
                <p:cNvPr id="93240" name="Freeform 50"/>
                <p:cNvSpPr>
                  <a:spLocks/>
                </p:cNvSpPr>
                <p:nvPr/>
              </p:nvSpPr>
              <p:spPr bwMode="auto">
                <a:xfrm>
                  <a:off x="4433" y="2408"/>
                  <a:ext cx="380" cy="376"/>
                </a:xfrm>
                <a:custGeom>
                  <a:avLst/>
                  <a:gdLst>
                    <a:gd name="T0" fmla="*/ 0 w 395"/>
                    <a:gd name="T1" fmla="*/ 6 h 409"/>
                    <a:gd name="T2" fmla="*/ 4 w 395"/>
                    <a:gd name="T3" fmla="*/ 6 h 409"/>
                    <a:gd name="T4" fmla="*/ 47 w 395"/>
                    <a:gd name="T5" fmla="*/ 6 h 409"/>
                    <a:gd name="T6" fmla="*/ 86 w 395"/>
                    <a:gd name="T7" fmla="*/ 0 h 409"/>
                    <a:gd name="T8" fmla="*/ 80 w 395"/>
                    <a:gd name="T9" fmla="*/ 6 h 409"/>
                    <a:gd name="T10" fmla="*/ 91 w 395"/>
                    <a:gd name="T11" fmla="*/ 6 h 409"/>
                    <a:gd name="T12" fmla="*/ 159 w 395"/>
                    <a:gd name="T13" fmla="*/ 29 h 409"/>
                    <a:gd name="T14" fmla="*/ 184 w 395"/>
                    <a:gd name="T15" fmla="*/ 47 h 409"/>
                    <a:gd name="T16" fmla="*/ 190 w 395"/>
                    <a:gd name="T17" fmla="*/ 58 h 409"/>
                    <a:gd name="T18" fmla="*/ 181 w 395"/>
                    <a:gd name="T19" fmla="*/ 61 h 409"/>
                    <a:gd name="T20" fmla="*/ 184 w 395"/>
                    <a:gd name="T21" fmla="*/ 72 h 409"/>
                    <a:gd name="T22" fmla="*/ 167 w 395"/>
                    <a:gd name="T23" fmla="*/ 72 h 409"/>
                    <a:gd name="T24" fmla="*/ 167 w 395"/>
                    <a:gd name="T25" fmla="*/ 82 h 409"/>
                    <a:gd name="T26" fmla="*/ 152 w 395"/>
                    <a:gd name="T27" fmla="*/ 77 h 409"/>
                    <a:gd name="T28" fmla="*/ 55 w 395"/>
                    <a:gd name="T29" fmla="*/ 83 h 409"/>
                    <a:gd name="T30" fmla="*/ 33 w 395"/>
                    <a:gd name="T31" fmla="*/ 65 h 409"/>
                    <a:gd name="T32" fmla="*/ 49 w 395"/>
                    <a:gd name="T33" fmla="*/ 52 h 409"/>
                    <a:gd name="T34" fmla="*/ 29 w 395"/>
                    <a:gd name="T35" fmla="*/ 47 h 409"/>
                    <a:gd name="T36" fmla="*/ 0 w 395"/>
                    <a:gd name="T37" fmla="*/ 6 h 4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5"/>
                    <a:gd name="T58" fmla="*/ 0 h 409"/>
                    <a:gd name="T59" fmla="*/ 395 w 395"/>
                    <a:gd name="T60" fmla="*/ 409 h 4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5" h="409">
                      <a:moveTo>
                        <a:pt x="0" y="25"/>
                      </a:moveTo>
                      <a:lnTo>
                        <a:pt x="4" y="25"/>
                      </a:lnTo>
                      <a:lnTo>
                        <a:pt x="96" y="7"/>
                      </a:lnTo>
                      <a:lnTo>
                        <a:pt x="178" y="0"/>
                      </a:lnTo>
                      <a:lnTo>
                        <a:pt x="166" y="21"/>
                      </a:lnTo>
                      <a:lnTo>
                        <a:pt x="191" y="21"/>
                      </a:lnTo>
                      <a:lnTo>
                        <a:pt x="332" y="147"/>
                      </a:lnTo>
                      <a:lnTo>
                        <a:pt x="387" y="229"/>
                      </a:lnTo>
                      <a:lnTo>
                        <a:pt x="395" y="284"/>
                      </a:lnTo>
                      <a:lnTo>
                        <a:pt x="377" y="297"/>
                      </a:lnTo>
                      <a:lnTo>
                        <a:pt x="387" y="352"/>
                      </a:lnTo>
                      <a:lnTo>
                        <a:pt x="348" y="355"/>
                      </a:lnTo>
                      <a:lnTo>
                        <a:pt x="348" y="402"/>
                      </a:lnTo>
                      <a:lnTo>
                        <a:pt x="316" y="379"/>
                      </a:lnTo>
                      <a:lnTo>
                        <a:pt x="114" y="409"/>
                      </a:lnTo>
                      <a:lnTo>
                        <a:pt x="67" y="321"/>
                      </a:lnTo>
                      <a:lnTo>
                        <a:pt x="100" y="260"/>
                      </a:lnTo>
                      <a:lnTo>
                        <a:pt x="57" y="230"/>
                      </a:lnTo>
                      <a:lnTo>
                        <a:pt x="0" y="25"/>
                      </a:lnTo>
                      <a:close/>
                    </a:path>
                  </a:pathLst>
                </a:custGeom>
                <a:solidFill>
                  <a:schemeClr val="accent1"/>
                </a:solidFill>
                <a:ln w="9525">
                  <a:solidFill>
                    <a:srgbClr val="000000"/>
                  </a:solidFill>
                  <a:round/>
                  <a:headEnd/>
                  <a:tailEnd/>
                </a:ln>
              </p:spPr>
              <p:txBody>
                <a:bodyPr/>
                <a:lstStyle/>
                <a:p>
                  <a:endParaRPr lang="en-US"/>
                </a:p>
              </p:txBody>
            </p:sp>
            <p:sp>
              <p:nvSpPr>
                <p:cNvPr id="93241" name="Freeform 51"/>
                <p:cNvSpPr>
                  <a:spLocks/>
                </p:cNvSpPr>
                <p:nvPr/>
              </p:nvSpPr>
              <p:spPr bwMode="auto">
                <a:xfrm>
                  <a:off x="4593" y="2357"/>
                  <a:ext cx="347" cy="263"/>
                </a:xfrm>
                <a:custGeom>
                  <a:avLst/>
                  <a:gdLst>
                    <a:gd name="T0" fmla="*/ 12 w 361"/>
                    <a:gd name="T1" fmla="*/ 11 h 286"/>
                    <a:gd name="T2" fmla="*/ 21 w 361"/>
                    <a:gd name="T3" fmla="*/ 6 h 286"/>
                    <a:gd name="T4" fmla="*/ 71 w 361"/>
                    <a:gd name="T5" fmla="*/ 0 h 286"/>
                    <a:gd name="T6" fmla="*/ 86 w 361"/>
                    <a:gd name="T7" fmla="*/ 6 h 286"/>
                    <a:gd name="T8" fmla="*/ 120 w 361"/>
                    <a:gd name="T9" fmla="*/ 4 h 286"/>
                    <a:gd name="T10" fmla="*/ 147 w 361"/>
                    <a:gd name="T11" fmla="*/ 9 h 286"/>
                    <a:gd name="T12" fmla="*/ 171 w 361"/>
                    <a:gd name="T13" fmla="*/ 16 h 286"/>
                    <a:gd name="T14" fmla="*/ 157 w 361"/>
                    <a:gd name="T15" fmla="*/ 33 h 286"/>
                    <a:gd name="T16" fmla="*/ 136 w 361"/>
                    <a:gd name="T17" fmla="*/ 41 h 286"/>
                    <a:gd name="T18" fmla="*/ 113 w 361"/>
                    <a:gd name="T19" fmla="*/ 44 h 286"/>
                    <a:gd name="T20" fmla="*/ 117 w 361"/>
                    <a:gd name="T21" fmla="*/ 52 h 286"/>
                    <a:gd name="T22" fmla="*/ 104 w 361"/>
                    <a:gd name="T23" fmla="*/ 58 h 286"/>
                    <a:gd name="T24" fmla="*/ 79 w 361"/>
                    <a:gd name="T25" fmla="*/ 41 h 286"/>
                    <a:gd name="T26" fmla="*/ 12 w 361"/>
                    <a:gd name="T27" fmla="*/ 16 h 286"/>
                    <a:gd name="T28" fmla="*/ 0 w 361"/>
                    <a:gd name="T29" fmla="*/ 16 h 286"/>
                    <a:gd name="T30" fmla="*/ 12 w 361"/>
                    <a:gd name="T31" fmla="*/ 11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1"/>
                    <a:gd name="T49" fmla="*/ 0 h 286"/>
                    <a:gd name="T50" fmla="*/ 361 w 361"/>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1" h="286">
                      <a:moveTo>
                        <a:pt x="13" y="52"/>
                      </a:moveTo>
                      <a:lnTo>
                        <a:pt x="42" y="24"/>
                      </a:lnTo>
                      <a:lnTo>
                        <a:pt x="150" y="0"/>
                      </a:lnTo>
                      <a:lnTo>
                        <a:pt x="183" y="16"/>
                      </a:lnTo>
                      <a:lnTo>
                        <a:pt x="253" y="4"/>
                      </a:lnTo>
                      <a:lnTo>
                        <a:pt x="310" y="45"/>
                      </a:lnTo>
                      <a:lnTo>
                        <a:pt x="361" y="77"/>
                      </a:lnTo>
                      <a:lnTo>
                        <a:pt x="332" y="162"/>
                      </a:lnTo>
                      <a:lnTo>
                        <a:pt x="289" y="206"/>
                      </a:lnTo>
                      <a:lnTo>
                        <a:pt x="241" y="219"/>
                      </a:lnTo>
                      <a:lnTo>
                        <a:pt x="250" y="253"/>
                      </a:lnTo>
                      <a:lnTo>
                        <a:pt x="221" y="286"/>
                      </a:lnTo>
                      <a:lnTo>
                        <a:pt x="166" y="206"/>
                      </a:lnTo>
                      <a:lnTo>
                        <a:pt x="24" y="77"/>
                      </a:lnTo>
                      <a:lnTo>
                        <a:pt x="0" y="77"/>
                      </a:lnTo>
                      <a:lnTo>
                        <a:pt x="13" y="52"/>
                      </a:lnTo>
                      <a:close/>
                    </a:path>
                  </a:pathLst>
                </a:custGeom>
                <a:solidFill>
                  <a:schemeClr val="accent1"/>
                </a:solidFill>
                <a:ln w="9525">
                  <a:solidFill>
                    <a:srgbClr val="000000"/>
                  </a:solidFill>
                  <a:round/>
                  <a:headEnd/>
                  <a:tailEnd/>
                </a:ln>
              </p:spPr>
              <p:txBody>
                <a:bodyPr/>
                <a:lstStyle/>
                <a:p>
                  <a:endParaRPr lang="en-US"/>
                </a:p>
              </p:txBody>
            </p:sp>
            <p:sp>
              <p:nvSpPr>
                <p:cNvPr id="93242" name="Freeform 52"/>
                <p:cNvSpPr>
                  <a:spLocks/>
                </p:cNvSpPr>
                <p:nvPr/>
              </p:nvSpPr>
              <p:spPr bwMode="auto">
                <a:xfrm>
                  <a:off x="4347" y="2732"/>
                  <a:ext cx="648" cy="422"/>
                </a:xfrm>
                <a:custGeom>
                  <a:avLst/>
                  <a:gdLst>
                    <a:gd name="T0" fmla="*/ 0 w 676"/>
                    <a:gd name="T1" fmla="*/ 9 h 459"/>
                    <a:gd name="T2" fmla="*/ 83 w 676"/>
                    <a:gd name="T3" fmla="*/ 6 h 459"/>
                    <a:gd name="T4" fmla="*/ 92 w 676"/>
                    <a:gd name="T5" fmla="*/ 12 h 459"/>
                    <a:gd name="T6" fmla="*/ 181 w 676"/>
                    <a:gd name="T7" fmla="*/ 6 h 459"/>
                    <a:gd name="T8" fmla="*/ 197 w 676"/>
                    <a:gd name="T9" fmla="*/ 11 h 459"/>
                    <a:gd name="T10" fmla="*/ 197 w 676"/>
                    <a:gd name="T11" fmla="*/ 4 h 459"/>
                    <a:gd name="T12" fmla="*/ 196 w 676"/>
                    <a:gd name="T13" fmla="*/ 0 h 459"/>
                    <a:gd name="T14" fmla="*/ 214 w 676"/>
                    <a:gd name="T15" fmla="*/ 3 h 459"/>
                    <a:gd name="T16" fmla="*/ 233 w 676"/>
                    <a:gd name="T17" fmla="*/ 15 h 459"/>
                    <a:gd name="T18" fmla="*/ 262 w 676"/>
                    <a:gd name="T19" fmla="*/ 34 h 459"/>
                    <a:gd name="T20" fmla="*/ 276 w 676"/>
                    <a:gd name="T21" fmla="*/ 52 h 459"/>
                    <a:gd name="T22" fmla="*/ 299 w 676"/>
                    <a:gd name="T23" fmla="*/ 63 h 459"/>
                    <a:gd name="T24" fmla="*/ 301 w 676"/>
                    <a:gd name="T25" fmla="*/ 79 h 459"/>
                    <a:gd name="T26" fmla="*/ 296 w 676"/>
                    <a:gd name="T27" fmla="*/ 90 h 459"/>
                    <a:gd name="T28" fmla="*/ 264 w 676"/>
                    <a:gd name="T29" fmla="*/ 93 h 459"/>
                    <a:gd name="T30" fmla="*/ 258 w 676"/>
                    <a:gd name="T31" fmla="*/ 89 h 459"/>
                    <a:gd name="T32" fmla="*/ 235 w 676"/>
                    <a:gd name="T33" fmla="*/ 83 h 459"/>
                    <a:gd name="T34" fmla="*/ 230 w 676"/>
                    <a:gd name="T35" fmla="*/ 76 h 459"/>
                    <a:gd name="T36" fmla="*/ 223 w 676"/>
                    <a:gd name="T37" fmla="*/ 73 h 459"/>
                    <a:gd name="T38" fmla="*/ 220 w 676"/>
                    <a:gd name="T39" fmla="*/ 67 h 459"/>
                    <a:gd name="T40" fmla="*/ 214 w 676"/>
                    <a:gd name="T41" fmla="*/ 69 h 459"/>
                    <a:gd name="T42" fmla="*/ 197 w 676"/>
                    <a:gd name="T43" fmla="*/ 62 h 459"/>
                    <a:gd name="T44" fmla="*/ 200 w 676"/>
                    <a:gd name="T45" fmla="*/ 55 h 459"/>
                    <a:gd name="T46" fmla="*/ 197 w 676"/>
                    <a:gd name="T47" fmla="*/ 51 h 459"/>
                    <a:gd name="T48" fmla="*/ 190 w 676"/>
                    <a:gd name="T49" fmla="*/ 52 h 459"/>
                    <a:gd name="T50" fmla="*/ 191 w 676"/>
                    <a:gd name="T51" fmla="*/ 57 h 459"/>
                    <a:gd name="T52" fmla="*/ 186 w 676"/>
                    <a:gd name="T53" fmla="*/ 51 h 459"/>
                    <a:gd name="T54" fmla="*/ 187 w 676"/>
                    <a:gd name="T55" fmla="*/ 37 h 459"/>
                    <a:gd name="T56" fmla="*/ 174 w 676"/>
                    <a:gd name="T57" fmla="*/ 29 h 459"/>
                    <a:gd name="T58" fmla="*/ 147 w 676"/>
                    <a:gd name="T59" fmla="*/ 23 h 459"/>
                    <a:gd name="T60" fmla="*/ 133 w 676"/>
                    <a:gd name="T61" fmla="*/ 16 h 459"/>
                    <a:gd name="T62" fmla="*/ 117 w 676"/>
                    <a:gd name="T63" fmla="*/ 15 h 459"/>
                    <a:gd name="T64" fmla="*/ 111 w 676"/>
                    <a:gd name="T65" fmla="*/ 20 h 459"/>
                    <a:gd name="T66" fmla="*/ 87 w 676"/>
                    <a:gd name="T67" fmla="*/ 23 h 459"/>
                    <a:gd name="T68" fmla="*/ 74 w 676"/>
                    <a:gd name="T69" fmla="*/ 20 h 459"/>
                    <a:gd name="T70" fmla="*/ 66 w 676"/>
                    <a:gd name="T71" fmla="*/ 15 h 459"/>
                    <a:gd name="T72" fmla="*/ 23 w 676"/>
                    <a:gd name="T73" fmla="*/ 19 h 459"/>
                    <a:gd name="T74" fmla="*/ 12 w 676"/>
                    <a:gd name="T75" fmla="*/ 16 h 459"/>
                    <a:gd name="T76" fmla="*/ 6 w 676"/>
                    <a:gd name="T77" fmla="*/ 19 h 459"/>
                    <a:gd name="T78" fmla="*/ 0 w 676"/>
                    <a:gd name="T79" fmla="*/ 9 h 4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6"/>
                    <a:gd name="T121" fmla="*/ 0 h 459"/>
                    <a:gd name="T122" fmla="*/ 676 w 676"/>
                    <a:gd name="T123" fmla="*/ 459 h 4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6" h="459">
                      <a:moveTo>
                        <a:pt x="0" y="45"/>
                      </a:moveTo>
                      <a:lnTo>
                        <a:pt x="186" y="27"/>
                      </a:lnTo>
                      <a:lnTo>
                        <a:pt x="206" y="57"/>
                      </a:lnTo>
                      <a:lnTo>
                        <a:pt x="405" y="27"/>
                      </a:lnTo>
                      <a:lnTo>
                        <a:pt x="439" y="52"/>
                      </a:lnTo>
                      <a:lnTo>
                        <a:pt x="439" y="4"/>
                      </a:lnTo>
                      <a:lnTo>
                        <a:pt x="436" y="0"/>
                      </a:lnTo>
                      <a:lnTo>
                        <a:pt x="476" y="3"/>
                      </a:lnTo>
                      <a:lnTo>
                        <a:pt x="518" y="74"/>
                      </a:lnTo>
                      <a:lnTo>
                        <a:pt x="585" y="170"/>
                      </a:lnTo>
                      <a:lnTo>
                        <a:pt x="618" y="253"/>
                      </a:lnTo>
                      <a:lnTo>
                        <a:pt x="668" y="311"/>
                      </a:lnTo>
                      <a:lnTo>
                        <a:pt x="676" y="395"/>
                      </a:lnTo>
                      <a:lnTo>
                        <a:pt x="660" y="445"/>
                      </a:lnTo>
                      <a:lnTo>
                        <a:pt x="589" y="459"/>
                      </a:lnTo>
                      <a:lnTo>
                        <a:pt x="577" y="437"/>
                      </a:lnTo>
                      <a:lnTo>
                        <a:pt x="527" y="407"/>
                      </a:lnTo>
                      <a:lnTo>
                        <a:pt x="511" y="376"/>
                      </a:lnTo>
                      <a:lnTo>
                        <a:pt x="498" y="364"/>
                      </a:lnTo>
                      <a:lnTo>
                        <a:pt x="490" y="335"/>
                      </a:lnTo>
                      <a:lnTo>
                        <a:pt x="478" y="343"/>
                      </a:lnTo>
                      <a:lnTo>
                        <a:pt x="439" y="305"/>
                      </a:lnTo>
                      <a:lnTo>
                        <a:pt x="448" y="269"/>
                      </a:lnTo>
                      <a:lnTo>
                        <a:pt x="439" y="249"/>
                      </a:lnTo>
                      <a:lnTo>
                        <a:pt x="427" y="256"/>
                      </a:lnTo>
                      <a:lnTo>
                        <a:pt x="428" y="277"/>
                      </a:lnTo>
                      <a:lnTo>
                        <a:pt x="415" y="249"/>
                      </a:lnTo>
                      <a:lnTo>
                        <a:pt x="417" y="185"/>
                      </a:lnTo>
                      <a:lnTo>
                        <a:pt x="392" y="147"/>
                      </a:lnTo>
                      <a:lnTo>
                        <a:pt x="328" y="115"/>
                      </a:lnTo>
                      <a:lnTo>
                        <a:pt x="297" y="79"/>
                      </a:lnTo>
                      <a:lnTo>
                        <a:pt x="261" y="75"/>
                      </a:lnTo>
                      <a:lnTo>
                        <a:pt x="247" y="98"/>
                      </a:lnTo>
                      <a:lnTo>
                        <a:pt x="194" y="114"/>
                      </a:lnTo>
                      <a:lnTo>
                        <a:pt x="164" y="98"/>
                      </a:lnTo>
                      <a:lnTo>
                        <a:pt x="148" y="74"/>
                      </a:lnTo>
                      <a:lnTo>
                        <a:pt x="49" y="95"/>
                      </a:lnTo>
                      <a:lnTo>
                        <a:pt x="28" y="78"/>
                      </a:lnTo>
                      <a:lnTo>
                        <a:pt x="6" y="96"/>
                      </a:lnTo>
                      <a:lnTo>
                        <a:pt x="0" y="45"/>
                      </a:lnTo>
                      <a:close/>
                    </a:path>
                  </a:pathLst>
                </a:custGeom>
                <a:solidFill>
                  <a:schemeClr val="accent1"/>
                </a:solidFill>
                <a:ln w="9525">
                  <a:solidFill>
                    <a:srgbClr val="000000"/>
                  </a:solidFill>
                  <a:round/>
                  <a:headEnd/>
                  <a:tailEnd/>
                </a:ln>
              </p:spPr>
              <p:txBody>
                <a:bodyPr/>
                <a:lstStyle/>
                <a:p>
                  <a:endParaRPr lang="en-US"/>
                </a:p>
              </p:txBody>
            </p:sp>
            <p:sp>
              <p:nvSpPr>
                <p:cNvPr id="93243" name="Freeform 53"/>
                <p:cNvSpPr>
                  <a:spLocks/>
                </p:cNvSpPr>
                <p:nvPr/>
              </p:nvSpPr>
              <p:spPr bwMode="auto">
                <a:xfrm>
                  <a:off x="4525" y="2177"/>
                  <a:ext cx="597" cy="251"/>
                </a:xfrm>
                <a:custGeom>
                  <a:avLst/>
                  <a:gdLst>
                    <a:gd name="T0" fmla="*/ 12 w 622"/>
                    <a:gd name="T1" fmla="*/ 40 h 273"/>
                    <a:gd name="T2" fmla="*/ 0 w 622"/>
                    <a:gd name="T3" fmla="*/ 52 h 273"/>
                    <a:gd name="T4" fmla="*/ 36 w 622"/>
                    <a:gd name="T5" fmla="*/ 51 h 273"/>
                    <a:gd name="T6" fmla="*/ 52 w 622"/>
                    <a:gd name="T7" fmla="*/ 45 h 273"/>
                    <a:gd name="T8" fmla="*/ 101 w 622"/>
                    <a:gd name="T9" fmla="*/ 40 h 273"/>
                    <a:gd name="T10" fmla="*/ 116 w 622"/>
                    <a:gd name="T11" fmla="*/ 43 h 273"/>
                    <a:gd name="T12" fmla="*/ 149 w 622"/>
                    <a:gd name="T13" fmla="*/ 40 h 273"/>
                    <a:gd name="T14" fmla="*/ 149 w 622"/>
                    <a:gd name="T15" fmla="*/ 41 h 273"/>
                    <a:gd name="T16" fmla="*/ 198 w 622"/>
                    <a:gd name="T17" fmla="*/ 56 h 273"/>
                    <a:gd name="T18" fmla="*/ 227 w 622"/>
                    <a:gd name="T19" fmla="*/ 52 h 273"/>
                    <a:gd name="T20" fmla="*/ 243 w 622"/>
                    <a:gd name="T21" fmla="*/ 37 h 273"/>
                    <a:gd name="T22" fmla="*/ 273 w 622"/>
                    <a:gd name="T23" fmla="*/ 31 h 273"/>
                    <a:gd name="T24" fmla="*/ 285 w 622"/>
                    <a:gd name="T25" fmla="*/ 21 h 273"/>
                    <a:gd name="T26" fmla="*/ 285 w 622"/>
                    <a:gd name="T27" fmla="*/ 6 h 273"/>
                    <a:gd name="T28" fmla="*/ 280 w 622"/>
                    <a:gd name="T29" fmla="*/ 18 h 273"/>
                    <a:gd name="T30" fmla="*/ 265 w 622"/>
                    <a:gd name="T31" fmla="*/ 28 h 273"/>
                    <a:gd name="T32" fmla="*/ 260 w 622"/>
                    <a:gd name="T33" fmla="*/ 27 h 273"/>
                    <a:gd name="T34" fmla="*/ 239 w 622"/>
                    <a:gd name="T35" fmla="*/ 29 h 273"/>
                    <a:gd name="T36" fmla="*/ 239 w 622"/>
                    <a:gd name="T37" fmla="*/ 27 h 273"/>
                    <a:gd name="T38" fmla="*/ 260 w 622"/>
                    <a:gd name="T39" fmla="*/ 23 h 273"/>
                    <a:gd name="T40" fmla="*/ 241 w 622"/>
                    <a:gd name="T41" fmla="*/ 23 h 273"/>
                    <a:gd name="T42" fmla="*/ 262 w 622"/>
                    <a:gd name="T43" fmla="*/ 19 h 273"/>
                    <a:gd name="T44" fmla="*/ 271 w 622"/>
                    <a:gd name="T45" fmla="*/ 21 h 273"/>
                    <a:gd name="T46" fmla="*/ 275 w 622"/>
                    <a:gd name="T47" fmla="*/ 11 h 273"/>
                    <a:gd name="T48" fmla="*/ 268 w 622"/>
                    <a:gd name="T49" fmla="*/ 7 h 273"/>
                    <a:gd name="T50" fmla="*/ 243 w 622"/>
                    <a:gd name="T51" fmla="*/ 13 h 273"/>
                    <a:gd name="T52" fmla="*/ 243 w 622"/>
                    <a:gd name="T53" fmla="*/ 6 h 273"/>
                    <a:gd name="T54" fmla="*/ 254 w 622"/>
                    <a:gd name="T55" fmla="*/ 7 h 273"/>
                    <a:gd name="T56" fmla="*/ 268 w 622"/>
                    <a:gd name="T57" fmla="*/ 6 h 273"/>
                    <a:gd name="T58" fmla="*/ 262 w 622"/>
                    <a:gd name="T59" fmla="*/ 0 h 273"/>
                    <a:gd name="T60" fmla="*/ 175 w 622"/>
                    <a:gd name="T61" fmla="*/ 9 h 273"/>
                    <a:gd name="T62" fmla="*/ 72 w 622"/>
                    <a:gd name="T63" fmla="*/ 17 h 273"/>
                    <a:gd name="T64" fmla="*/ 25 w 622"/>
                    <a:gd name="T65" fmla="*/ 40 h 273"/>
                    <a:gd name="T66" fmla="*/ 12 w 622"/>
                    <a:gd name="T67" fmla="*/ 40 h 2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2"/>
                    <a:gd name="T103" fmla="*/ 0 h 273"/>
                    <a:gd name="T104" fmla="*/ 622 w 622"/>
                    <a:gd name="T105" fmla="*/ 273 h 2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2" h="273">
                      <a:moveTo>
                        <a:pt x="21" y="202"/>
                      </a:moveTo>
                      <a:lnTo>
                        <a:pt x="0" y="259"/>
                      </a:lnTo>
                      <a:lnTo>
                        <a:pt x="80" y="252"/>
                      </a:lnTo>
                      <a:lnTo>
                        <a:pt x="112" y="225"/>
                      </a:lnTo>
                      <a:lnTo>
                        <a:pt x="221" y="196"/>
                      </a:lnTo>
                      <a:lnTo>
                        <a:pt x="252" y="212"/>
                      </a:lnTo>
                      <a:lnTo>
                        <a:pt x="324" y="202"/>
                      </a:lnTo>
                      <a:lnTo>
                        <a:pt x="324" y="205"/>
                      </a:lnTo>
                      <a:lnTo>
                        <a:pt x="432" y="273"/>
                      </a:lnTo>
                      <a:lnTo>
                        <a:pt x="495" y="253"/>
                      </a:lnTo>
                      <a:lnTo>
                        <a:pt x="531" y="178"/>
                      </a:lnTo>
                      <a:lnTo>
                        <a:pt x="593" y="157"/>
                      </a:lnTo>
                      <a:lnTo>
                        <a:pt x="622" y="101"/>
                      </a:lnTo>
                      <a:lnTo>
                        <a:pt x="620" y="34"/>
                      </a:lnTo>
                      <a:lnTo>
                        <a:pt x="612" y="90"/>
                      </a:lnTo>
                      <a:lnTo>
                        <a:pt x="578" y="137"/>
                      </a:lnTo>
                      <a:lnTo>
                        <a:pt x="565" y="133"/>
                      </a:lnTo>
                      <a:lnTo>
                        <a:pt x="519" y="146"/>
                      </a:lnTo>
                      <a:lnTo>
                        <a:pt x="519" y="130"/>
                      </a:lnTo>
                      <a:lnTo>
                        <a:pt x="565" y="115"/>
                      </a:lnTo>
                      <a:lnTo>
                        <a:pt x="523" y="109"/>
                      </a:lnTo>
                      <a:lnTo>
                        <a:pt x="570" y="95"/>
                      </a:lnTo>
                      <a:lnTo>
                        <a:pt x="589" y="103"/>
                      </a:lnTo>
                      <a:lnTo>
                        <a:pt x="598" y="50"/>
                      </a:lnTo>
                      <a:lnTo>
                        <a:pt x="586" y="38"/>
                      </a:lnTo>
                      <a:lnTo>
                        <a:pt x="529" y="59"/>
                      </a:lnTo>
                      <a:lnTo>
                        <a:pt x="531" y="28"/>
                      </a:lnTo>
                      <a:lnTo>
                        <a:pt x="555" y="36"/>
                      </a:lnTo>
                      <a:lnTo>
                        <a:pt x="586" y="12"/>
                      </a:lnTo>
                      <a:lnTo>
                        <a:pt x="569" y="0"/>
                      </a:lnTo>
                      <a:lnTo>
                        <a:pt x="383" y="42"/>
                      </a:lnTo>
                      <a:lnTo>
                        <a:pt x="156" y="88"/>
                      </a:lnTo>
                      <a:lnTo>
                        <a:pt x="51" y="200"/>
                      </a:lnTo>
                      <a:lnTo>
                        <a:pt x="21" y="202"/>
                      </a:lnTo>
                      <a:close/>
                    </a:path>
                  </a:pathLst>
                </a:custGeom>
                <a:solidFill>
                  <a:schemeClr val="accent1"/>
                </a:solidFill>
                <a:ln w="9525">
                  <a:solidFill>
                    <a:srgbClr val="000000"/>
                  </a:solidFill>
                  <a:round/>
                  <a:headEnd/>
                  <a:tailEnd/>
                </a:ln>
              </p:spPr>
              <p:txBody>
                <a:bodyPr/>
                <a:lstStyle/>
                <a:p>
                  <a:endParaRPr lang="en-US"/>
                </a:p>
              </p:txBody>
            </p:sp>
            <p:sp>
              <p:nvSpPr>
                <p:cNvPr id="93244" name="Freeform 54"/>
                <p:cNvSpPr>
                  <a:spLocks/>
                </p:cNvSpPr>
                <p:nvPr/>
              </p:nvSpPr>
              <p:spPr bwMode="auto">
                <a:xfrm>
                  <a:off x="4549" y="1970"/>
                  <a:ext cx="522" cy="310"/>
                </a:xfrm>
                <a:custGeom>
                  <a:avLst/>
                  <a:gdLst>
                    <a:gd name="T0" fmla="*/ 41 w 544"/>
                    <a:gd name="T1" fmla="*/ 46 h 338"/>
                    <a:gd name="T2" fmla="*/ 34 w 544"/>
                    <a:gd name="T3" fmla="*/ 52 h 338"/>
                    <a:gd name="T4" fmla="*/ 25 w 544"/>
                    <a:gd name="T5" fmla="*/ 54 h 338"/>
                    <a:gd name="T6" fmla="*/ 24 w 544"/>
                    <a:gd name="T7" fmla="*/ 58 h 338"/>
                    <a:gd name="T8" fmla="*/ 3 w 544"/>
                    <a:gd name="T9" fmla="*/ 62 h 338"/>
                    <a:gd name="T10" fmla="*/ 0 w 544"/>
                    <a:gd name="T11" fmla="*/ 64 h 338"/>
                    <a:gd name="T12" fmla="*/ 59 w 544"/>
                    <a:gd name="T13" fmla="*/ 61 h 338"/>
                    <a:gd name="T14" fmla="*/ 166 w 544"/>
                    <a:gd name="T15" fmla="*/ 51 h 338"/>
                    <a:gd name="T16" fmla="*/ 249 w 544"/>
                    <a:gd name="T17" fmla="*/ 43 h 338"/>
                    <a:gd name="T18" fmla="*/ 249 w 544"/>
                    <a:gd name="T19" fmla="*/ 37 h 338"/>
                    <a:gd name="T20" fmla="*/ 239 w 544"/>
                    <a:gd name="T21" fmla="*/ 35 h 338"/>
                    <a:gd name="T22" fmla="*/ 231 w 544"/>
                    <a:gd name="T23" fmla="*/ 38 h 338"/>
                    <a:gd name="T24" fmla="*/ 228 w 544"/>
                    <a:gd name="T25" fmla="*/ 29 h 338"/>
                    <a:gd name="T26" fmla="*/ 231 w 544"/>
                    <a:gd name="T27" fmla="*/ 22 h 338"/>
                    <a:gd name="T28" fmla="*/ 202 w 544"/>
                    <a:gd name="T29" fmla="*/ 16 h 338"/>
                    <a:gd name="T30" fmla="*/ 180 w 544"/>
                    <a:gd name="T31" fmla="*/ 17 h 338"/>
                    <a:gd name="T32" fmla="*/ 179 w 544"/>
                    <a:gd name="T33" fmla="*/ 6 h 338"/>
                    <a:gd name="T34" fmla="*/ 157 w 544"/>
                    <a:gd name="T35" fmla="*/ 0 h 338"/>
                    <a:gd name="T36" fmla="*/ 142 w 544"/>
                    <a:gd name="T37" fmla="*/ 6 h 338"/>
                    <a:gd name="T38" fmla="*/ 131 w 544"/>
                    <a:gd name="T39" fmla="*/ 15 h 338"/>
                    <a:gd name="T40" fmla="*/ 111 w 544"/>
                    <a:gd name="T41" fmla="*/ 19 h 338"/>
                    <a:gd name="T42" fmla="*/ 104 w 544"/>
                    <a:gd name="T43" fmla="*/ 37 h 338"/>
                    <a:gd name="T44" fmla="*/ 74 w 544"/>
                    <a:gd name="T45" fmla="*/ 46 h 338"/>
                    <a:gd name="T46" fmla="*/ 48 w 544"/>
                    <a:gd name="T47" fmla="*/ 49 h 338"/>
                    <a:gd name="T48" fmla="*/ 41 w 544"/>
                    <a:gd name="T49" fmla="*/ 46 h 3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4"/>
                    <a:gd name="T76" fmla="*/ 0 h 338"/>
                    <a:gd name="T77" fmla="*/ 544 w 544"/>
                    <a:gd name="T78" fmla="*/ 338 h 3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4" h="338">
                      <a:moveTo>
                        <a:pt x="90" y="237"/>
                      </a:moveTo>
                      <a:lnTo>
                        <a:pt x="74" y="271"/>
                      </a:lnTo>
                      <a:lnTo>
                        <a:pt x="52" y="280"/>
                      </a:lnTo>
                      <a:lnTo>
                        <a:pt x="50" y="303"/>
                      </a:lnTo>
                      <a:lnTo>
                        <a:pt x="3" y="320"/>
                      </a:lnTo>
                      <a:lnTo>
                        <a:pt x="0" y="338"/>
                      </a:lnTo>
                      <a:lnTo>
                        <a:pt x="129" y="316"/>
                      </a:lnTo>
                      <a:lnTo>
                        <a:pt x="364" y="267"/>
                      </a:lnTo>
                      <a:lnTo>
                        <a:pt x="544" y="224"/>
                      </a:lnTo>
                      <a:lnTo>
                        <a:pt x="544" y="190"/>
                      </a:lnTo>
                      <a:lnTo>
                        <a:pt x="524" y="179"/>
                      </a:lnTo>
                      <a:lnTo>
                        <a:pt x="508" y="196"/>
                      </a:lnTo>
                      <a:lnTo>
                        <a:pt x="499" y="150"/>
                      </a:lnTo>
                      <a:lnTo>
                        <a:pt x="508" y="109"/>
                      </a:lnTo>
                      <a:lnTo>
                        <a:pt x="441" y="79"/>
                      </a:lnTo>
                      <a:lnTo>
                        <a:pt x="395" y="87"/>
                      </a:lnTo>
                      <a:lnTo>
                        <a:pt x="394" y="24"/>
                      </a:lnTo>
                      <a:lnTo>
                        <a:pt x="346" y="0"/>
                      </a:lnTo>
                      <a:lnTo>
                        <a:pt x="311" y="14"/>
                      </a:lnTo>
                      <a:lnTo>
                        <a:pt x="287" y="74"/>
                      </a:lnTo>
                      <a:lnTo>
                        <a:pt x="245" y="97"/>
                      </a:lnTo>
                      <a:lnTo>
                        <a:pt x="228" y="191"/>
                      </a:lnTo>
                      <a:lnTo>
                        <a:pt x="159" y="237"/>
                      </a:lnTo>
                      <a:lnTo>
                        <a:pt x="104" y="255"/>
                      </a:lnTo>
                      <a:lnTo>
                        <a:pt x="90" y="237"/>
                      </a:lnTo>
                      <a:close/>
                    </a:path>
                  </a:pathLst>
                </a:custGeom>
                <a:solidFill>
                  <a:schemeClr val="accent1"/>
                </a:solidFill>
                <a:ln w="9525">
                  <a:solidFill>
                    <a:srgbClr val="000000"/>
                  </a:solidFill>
                  <a:round/>
                  <a:headEnd/>
                  <a:tailEnd/>
                </a:ln>
              </p:spPr>
              <p:txBody>
                <a:bodyPr/>
                <a:lstStyle/>
                <a:p>
                  <a:endParaRPr lang="en-US"/>
                </a:p>
              </p:txBody>
            </p:sp>
            <p:sp>
              <p:nvSpPr>
                <p:cNvPr id="93245" name="Freeform 55"/>
                <p:cNvSpPr>
                  <a:spLocks/>
                </p:cNvSpPr>
                <p:nvPr/>
              </p:nvSpPr>
              <p:spPr bwMode="auto">
                <a:xfrm>
                  <a:off x="4585" y="1908"/>
                  <a:ext cx="296" cy="296"/>
                </a:xfrm>
                <a:custGeom>
                  <a:avLst/>
                  <a:gdLst>
                    <a:gd name="T0" fmla="*/ 13 w 308"/>
                    <a:gd name="T1" fmla="*/ 34 h 322"/>
                    <a:gd name="T2" fmla="*/ 8 w 308"/>
                    <a:gd name="T3" fmla="*/ 33 h 322"/>
                    <a:gd name="T4" fmla="*/ 0 w 308"/>
                    <a:gd name="T5" fmla="*/ 43 h 322"/>
                    <a:gd name="T6" fmla="*/ 8 w 308"/>
                    <a:gd name="T7" fmla="*/ 53 h 322"/>
                    <a:gd name="T8" fmla="*/ 26 w 308"/>
                    <a:gd name="T9" fmla="*/ 61 h 322"/>
                    <a:gd name="T10" fmla="*/ 32 w 308"/>
                    <a:gd name="T11" fmla="*/ 65 h 322"/>
                    <a:gd name="T12" fmla="*/ 57 w 308"/>
                    <a:gd name="T13" fmla="*/ 61 h 322"/>
                    <a:gd name="T14" fmla="*/ 87 w 308"/>
                    <a:gd name="T15" fmla="*/ 52 h 322"/>
                    <a:gd name="T16" fmla="*/ 98 w 308"/>
                    <a:gd name="T17" fmla="*/ 34 h 322"/>
                    <a:gd name="T18" fmla="*/ 118 w 308"/>
                    <a:gd name="T19" fmla="*/ 28 h 322"/>
                    <a:gd name="T20" fmla="*/ 130 w 308"/>
                    <a:gd name="T21" fmla="*/ 17 h 322"/>
                    <a:gd name="T22" fmla="*/ 145 w 308"/>
                    <a:gd name="T23" fmla="*/ 14 h 322"/>
                    <a:gd name="T24" fmla="*/ 125 w 308"/>
                    <a:gd name="T25" fmla="*/ 13 h 322"/>
                    <a:gd name="T26" fmla="*/ 87 w 308"/>
                    <a:gd name="T27" fmla="*/ 20 h 322"/>
                    <a:gd name="T28" fmla="*/ 81 w 308"/>
                    <a:gd name="T29" fmla="*/ 13 h 322"/>
                    <a:gd name="T30" fmla="*/ 51 w 308"/>
                    <a:gd name="T31" fmla="*/ 14 h 322"/>
                    <a:gd name="T32" fmla="*/ 43 w 308"/>
                    <a:gd name="T33" fmla="*/ 0 h 322"/>
                    <a:gd name="T34" fmla="*/ 35 w 308"/>
                    <a:gd name="T35" fmla="*/ 6 h 322"/>
                    <a:gd name="T36" fmla="*/ 37 w 308"/>
                    <a:gd name="T37" fmla="*/ 22 h 322"/>
                    <a:gd name="T38" fmla="*/ 24 w 308"/>
                    <a:gd name="T39" fmla="*/ 24 h 322"/>
                    <a:gd name="T40" fmla="*/ 13 w 308"/>
                    <a:gd name="T41" fmla="*/ 34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8"/>
                    <a:gd name="T64" fmla="*/ 0 h 322"/>
                    <a:gd name="T65" fmla="*/ 308 w 30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8" h="322">
                      <a:moveTo>
                        <a:pt x="32" y="168"/>
                      </a:moveTo>
                      <a:lnTo>
                        <a:pt x="8" y="162"/>
                      </a:lnTo>
                      <a:lnTo>
                        <a:pt x="0" y="213"/>
                      </a:lnTo>
                      <a:lnTo>
                        <a:pt x="8" y="267"/>
                      </a:lnTo>
                      <a:lnTo>
                        <a:pt x="53" y="304"/>
                      </a:lnTo>
                      <a:lnTo>
                        <a:pt x="64" y="322"/>
                      </a:lnTo>
                      <a:lnTo>
                        <a:pt x="120" y="304"/>
                      </a:lnTo>
                      <a:lnTo>
                        <a:pt x="187" y="260"/>
                      </a:lnTo>
                      <a:lnTo>
                        <a:pt x="207" y="166"/>
                      </a:lnTo>
                      <a:lnTo>
                        <a:pt x="251" y="141"/>
                      </a:lnTo>
                      <a:lnTo>
                        <a:pt x="274" y="83"/>
                      </a:lnTo>
                      <a:lnTo>
                        <a:pt x="308" y="67"/>
                      </a:lnTo>
                      <a:lnTo>
                        <a:pt x="264" y="59"/>
                      </a:lnTo>
                      <a:lnTo>
                        <a:pt x="186" y="101"/>
                      </a:lnTo>
                      <a:lnTo>
                        <a:pt x="174" y="60"/>
                      </a:lnTo>
                      <a:lnTo>
                        <a:pt x="107" y="64"/>
                      </a:lnTo>
                      <a:lnTo>
                        <a:pt x="91" y="0"/>
                      </a:lnTo>
                      <a:lnTo>
                        <a:pt x="74" y="17"/>
                      </a:lnTo>
                      <a:lnTo>
                        <a:pt x="79" y="109"/>
                      </a:lnTo>
                      <a:lnTo>
                        <a:pt x="49" y="117"/>
                      </a:lnTo>
                      <a:lnTo>
                        <a:pt x="32" y="168"/>
                      </a:lnTo>
                      <a:close/>
                    </a:path>
                  </a:pathLst>
                </a:custGeom>
                <a:solidFill>
                  <a:schemeClr val="accent1"/>
                </a:solidFill>
                <a:ln w="9525">
                  <a:solidFill>
                    <a:srgbClr val="000000"/>
                  </a:solidFill>
                  <a:round/>
                  <a:headEnd/>
                  <a:tailEnd/>
                </a:ln>
              </p:spPr>
              <p:txBody>
                <a:bodyPr/>
                <a:lstStyle/>
                <a:p>
                  <a:endParaRPr lang="en-US"/>
                </a:p>
              </p:txBody>
            </p:sp>
            <p:sp>
              <p:nvSpPr>
                <p:cNvPr id="93246" name="Freeform 56"/>
                <p:cNvSpPr>
                  <a:spLocks/>
                </p:cNvSpPr>
                <p:nvPr/>
              </p:nvSpPr>
              <p:spPr bwMode="auto">
                <a:xfrm>
                  <a:off x="5007" y="1913"/>
                  <a:ext cx="84" cy="99"/>
                </a:xfrm>
                <a:custGeom>
                  <a:avLst/>
                  <a:gdLst>
                    <a:gd name="T0" fmla="*/ 0 w 87"/>
                    <a:gd name="T1" fmla="*/ 6 h 108"/>
                    <a:gd name="T2" fmla="*/ 14 w 87"/>
                    <a:gd name="T3" fmla="*/ 0 h 108"/>
                    <a:gd name="T4" fmla="*/ 31 w 87"/>
                    <a:gd name="T5" fmla="*/ 6 h 108"/>
                    <a:gd name="T6" fmla="*/ 31 w 87"/>
                    <a:gd name="T7" fmla="*/ 9 h 108"/>
                    <a:gd name="T8" fmla="*/ 42 w 87"/>
                    <a:gd name="T9" fmla="*/ 13 h 108"/>
                    <a:gd name="T10" fmla="*/ 44 w 87"/>
                    <a:gd name="T11" fmla="*/ 18 h 108"/>
                    <a:gd name="T12" fmla="*/ 23 w 87"/>
                    <a:gd name="T13" fmla="*/ 21 h 108"/>
                    <a:gd name="T14" fmla="*/ 0 w 87"/>
                    <a:gd name="T15" fmla="*/ 6 h 108"/>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08"/>
                    <a:gd name="T26" fmla="*/ 87 w 87"/>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08">
                      <a:moveTo>
                        <a:pt x="0" y="7"/>
                      </a:moveTo>
                      <a:lnTo>
                        <a:pt x="18" y="0"/>
                      </a:lnTo>
                      <a:lnTo>
                        <a:pt x="58" y="24"/>
                      </a:lnTo>
                      <a:lnTo>
                        <a:pt x="58" y="47"/>
                      </a:lnTo>
                      <a:lnTo>
                        <a:pt x="85" y="65"/>
                      </a:lnTo>
                      <a:lnTo>
                        <a:pt x="87" y="96"/>
                      </a:lnTo>
                      <a:lnTo>
                        <a:pt x="42" y="108"/>
                      </a:lnTo>
                      <a:lnTo>
                        <a:pt x="0" y="7"/>
                      </a:lnTo>
                      <a:close/>
                    </a:path>
                  </a:pathLst>
                </a:custGeom>
                <a:solidFill>
                  <a:schemeClr val="accent1"/>
                </a:solidFill>
                <a:ln w="9525">
                  <a:solidFill>
                    <a:srgbClr val="000000"/>
                  </a:solidFill>
                  <a:round/>
                  <a:headEnd/>
                  <a:tailEnd/>
                </a:ln>
              </p:spPr>
              <p:txBody>
                <a:bodyPr/>
                <a:lstStyle/>
                <a:p>
                  <a:endParaRPr lang="en-US"/>
                </a:p>
              </p:txBody>
            </p:sp>
            <p:sp>
              <p:nvSpPr>
                <p:cNvPr id="93247" name="Freeform 57"/>
                <p:cNvSpPr>
                  <a:spLocks/>
                </p:cNvSpPr>
                <p:nvPr/>
              </p:nvSpPr>
              <p:spPr bwMode="auto">
                <a:xfrm>
                  <a:off x="4652" y="1718"/>
                  <a:ext cx="400" cy="252"/>
                </a:xfrm>
                <a:custGeom>
                  <a:avLst/>
                  <a:gdLst>
                    <a:gd name="T0" fmla="*/ 18 w 417"/>
                    <a:gd name="T1" fmla="*/ 8 h 274"/>
                    <a:gd name="T2" fmla="*/ 0 w 417"/>
                    <a:gd name="T3" fmla="*/ 16 h 274"/>
                    <a:gd name="T4" fmla="*/ 12 w 417"/>
                    <a:gd name="T5" fmla="*/ 43 h 274"/>
                    <a:gd name="T6" fmla="*/ 18 w 417"/>
                    <a:gd name="T7" fmla="*/ 57 h 274"/>
                    <a:gd name="T8" fmla="*/ 51 w 417"/>
                    <a:gd name="T9" fmla="*/ 55 h 274"/>
                    <a:gd name="T10" fmla="*/ 169 w 417"/>
                    <a:gd name="T11" fmla="*/ 44 h 274"/>
                    <a:gd name="T12" fmla="*/ 177 w 417"/>
                    <a:gd name="T13" fmla="*/ 44 h 274"/>
                    <a:gd name="T14" fmla="*/ 190 w 417"/>
                    <a:gd name="T15" fmla="*/ 30 h 274"/>
                    <a:gd name="T16" fmla="*/ 171 w 417"/>
                    <a:gd name="T17" fmla="*/ 23 h 274"/>
                    <a:gd name="T18" fmla="*/ 181 w 417"/>
                    <a:gd name="T19" fmla="*/ 7 h 274"/>
                    <a:gd name="T20" fmla="*/ 168 w 417"/>
                    <a:gd name="T21" fmla="*/ 6 h 274"/>
                    <a:gd name="T22" fmla="*/ 168 w 417"/>
                    <a:gd name="T23" fmla="*/ 6 h 274"/>
                    <a:gd name="T24" fmla="*/ 162 w 417"/>
                    <a:gd name="T25" fmla="*/ 0 h 274"/>
                    <a:gd name="T26" fmla="*/ 24 w 417"/>
                    <a:gd name="T27" fmla="*/ 12 h 274"/>
                    <a:gd name="T28" fmla="*/ 18 w 417"/>
                    <a:gd name="T29" fmla="*/ 8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7"/>
                    <a:gd name="T46" fmla="*/ 0 h 274"/>
                    <a:gd name="T47" fmla="*/ 417 w 417"/>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7" h="274">
                      <a:moveTo>
                        <a:pt x="38" y="40"/>
                      </a:moveTo>
                      <a:lnTo>
                        <a:pt x="0" y="76"/>
                      </a:lnTo>
                      <a:lnTo>
                        <a:pt x="21" y="209"/>
                      </a:lnTo>
                      <a:lnTo>
                        <a:pt x="38" y="274"/>
                      </a:lnTo>
                      <a:lnTo>
                        <a:pt x="109" y="269"/>
                      </a:lnTo>
                      <a:lnTo>
                        <a:pt x="372" y="219"/>
                      </a:lnTo>
                      <a:lnTo>
                        <a:pt x="391" y="211"/>
                      </a:lnTo>
                      <a:lnTo>
                        <a:pt x="417" y="149"/>
                      </a:lnTo>
                      <a:lnTo>
                        <a:pt x="378" y="115"/>
                      </a:lnTo>
                      <a:lnTo>
                        <a:pt x="399" y="36"/>
                      </a:lnTo>
                      <a:lnTo>
                        <a:pt x="369" y="28"/>
                      </a:lnTo>
                      <a:lnTo>
                        <a:pt x="369" y="8"/>
                      </a:lnTo>
                      <a:lnTo>
                        <a:pt x="355" y="0"/>
                      </a:lnTo>
                      <a:lnTo>
                        <a:pt x="50" y="57"/>
                      </a:lnTo>
                      <a:lnTo>
                        <a:pt x="38" y="40"/>
                      </a:lnTo>
                      <a:close/>
                    </a:path>
                  </a:pathLst>
                </a:custGeom>
                <a:solidFill>
                  <a:schemeClr val="accent1"/>
                </a:solidFill>
                <a:ln w="9525">
                  <a:solidFill>
                    <a:srgbClr val="000000"/>
                  </a:solidFill>
                  <a:round/>
                  <a:headEnd/>
                  <a:tailEnd/>
                </a:ln>
              </p:spPr>
              <p:txBody>
                <a:bodyPr/>
                <a:lstStyle/>
                <a:p>
                  <a:endParaRPr lang="en-US"/>
                </a:p>
              </p:txBody>
            </p:sp>
            <p:sp>
              <p:nvSpPr>
                <p:cNvPr id="93248" name="Freeform 58"/>
                <p:cNvSpPr>
                  <a:spLocks/>
                </p:cNvSpPr>
                <p:nvPr/>
              </p:nvSpPr>
              <p:spPr bwMode="auto">
                <a:xfrm>
                  <a:off x="5015" y="1747"/>
                  <a:ext cx="106" cy="201"/>
                </a:xfrm>
                <a:custGeom>
                  <a:avLst/>
                  <a:gdLst>
                    <a:gd name="T0" fmla="*/ 13 w 110"/>
                    <a:gd name="T1" fmla="*/ 1 h 218"/>
                    <a:gd name="T2" fmla="*/ 24 w 110"/>
                    <a:gd name="T3" fmla="*/ 0 h 218"/>
                    <a:gd name="T4" fmla="*/ 49 w 110"/>
                    <a:gd name="T5" fmla="*/ 6 h 218"/>
                    <a:gd name="T6" fmla="*/ 45 w 110"/>
                    <a:gd name="T7" fmla="*/ 13 h 218"/>
                    <a:gd name="T8" fmla="*/ 54 w 110"/>
                    <a:gd name="T9" fmla="*/ 17 h 218"/>
                    <a:gd name="T10" fmla="*/ 55 w 110"/>
                    <a:gd name="T11" fmla="*/ 38 h 218"/>
                    <a:gd name="T12" fmla="*/ 46 w 110"/>
                    <a:gd name="T13" fmla="*/ 47 h 218"/>
                    <a:gd name="T14" fmla="*/ 36 w 110"/>
                    <a:gd name="T15" fmla="*/ 43 h 218"/>
                    <a:gd name="T16" fmla="*/ 25 w 110"/>
                    <a:gd name="T17" fmla="*/ 43 h 218"/>
                    <a:gd name="T18" fmla="*/ 10 w 110"/>
                    <a:gd name="T19" fmla="*/ 39 h 218"/>
                    <a:gd name="T20" fmla="*/ 20 w 110"/>
                    <a:gd name="T21" fmla="*/ 26 h 218"/>
                    <a:gd name="T22" fmla="*/ 0 w 110"/>
                    <a:gd name="T23" fmla="*/ 18 h 218"/>
                    <a:gd name="T24" fmla="*/ 13 w 110"/>
                    <a:gd name="T25" fmla="*/ 1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218"/>
                    <a:gd name="T41" fmla="*/ 110 w 110"/>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218">
                      <a:moveTo>
                        <a:pt x="19" y="1"/>
                      </a:moveTo>
                      <a:lnTo>
                        <a:pt x="46" y="0"/>
                      </a:lnTo>
                      <a:lnTo>
                        <a:pt x="98" y="33"/>
                      </a:lnTo>
                      <a:lnTo>
                        <a:pt x="91" y="59"/>
                      </a:lnTo>
                      <a:lnTo>
                        <a:pt x="109" y="76"/>
                      </a:lnTo>
                      <a:lnTo>
                        <a:pt x="110" y="179"/>
                      </a:lnTo>
                      <a:lnTo>
                        <a:pt x="92" y="218"/>
                      </a:lnTo>
                      <a:lnTo>
                        <a:pt x="71" y="204"/>
                      </a:lnTo>
                      <a:lnTo>
                        <a:pt x="48" y="202"/>
                      </a:lnTo>
                      <a:lnTo>
                        <a:pt x="10" y="181"/>
                      </a:lnTo>
                      <a:lnTo>
                        <a:pt x="39" y="117"/>
                      </a:lnTo>
                      <a:lnTo>
                        <a:pt x="0" y="83"/>
                      </a:lnTo>
                      <a:lnTo>
                        <a:pt x="19" y="1"/>
                      </a:lnTo>
                      <a:close/>
                    </a:path>
                  </a:pathLst>
                </a:custGeom>
                <a:solidFill>
                  <a:schemeClr val="accent1"/>
                </a:solidFill>
                <a:ln w="9525">
                  <a:solidFill>
                    <a:srgbClr val="000000"/>
                  </a:solidFill>
                  <a:round/>
                  <a:headEnd/>
                  <a:tailEnd/>
                </a:ln>
              </p:spPr>
              <p:txBody>
                <a:bodyPr/>
                <a:lstStyle/>
                <a:p>
                  <a:endParaRPr lang="en-US"/>
                </a:p>
              </p:txBody>
            </p:sp>
            <p:sp>
              <p:nvSpPr>
                <p:cNvPr id="93249" name="Freeform 59"/>
                <p:cNvSpPr>
                  <a:spLocks/>
                </p:cNvSpPr>
                <p:nvPr/>
              </p:nvSpPr>
              <p:spPr bwMode="auto">
                <a:xfrm>
                  <a:off x="4685" y="1434"/>
                  <a:ext cx="445" cy="345"/>
                </a:xfrm>
                <a:custGeom>
                  <a:avLst/>
                  <a:gdLst>
                    <a:gd name="T0" fmla="*/ 17 w 463"/>
                    <a:gd name="T1" fmla="*/ 50 h 376"/>
                    <a:gd name="T2" fmla="*/ 37 w 463"/>
                    <a:gd name="T3" fmla="*/ 46 h 376"/>
                    <a:gd name="T4" fmla="*/ 66 w 463"/>
                    <a:gd name="T5" fmla="*/ 43 h 376"/>
                    <a:gd name="T6" fmla="*/ 72 w 463"/>
                    <a:gd name="T7" fmla="*/ 39 h 376"/>
                    <a:gd name="T8" fmla="*/ 82 w 463"/>
                    <a:gd name="T9" fmla="*/ 39 h 376"/>
                    <a:gd name="T10" fmla="*/ 87 w 463"/>
                    <a:gd name="T11" fmla="*/ 36 h 376"/>
                    <a:gd name="T12" fmla="*/ 97 w 463"/>
                    <a:gd name="T13" fmla="*/ 33 h 376"/>
                    <a:gd name="T14" fmla="*/ 92 w 463"/>
                    <a:gd name="T15" fmla="*/ 26 h 376"/>
                    <a:gd name="T16" fmla="*/ 87 w 463"/>
                    <a:gd name="T17" fmla="*/ 24 h 376"/>
                    <a:gd name="T18" fmla="*/ 99 w 463"/>
                    <a:gd name="T19" fmla="*/ 18 h 376"/>
                    <a:gd name="T20" fmla="*/ 107 w 463"/>
                    <a:gd name="T21" fmla="*/ 18 h 376"/>
                    <a:gd name="T22" fmla="*/ 132 w 463"/>
                    <a:gd name="T23" fmla="*/ 6 h 376"/>
                    <a:gd name="T24" fmla="*/ 171 w 463"/>
                    <a:gd name="T25" fmla="*/ 0 h 376"/>
                    <a:gd name="T26" fmla="*/ 176 w 463"/>
                    <a:gd name="T27" fmla="*/ 13 h 376"/>
                    <a:gd name="T28" fmla="*/ 178 w 463"/>
                    <a:gd name="T29" fmla="*/ 13 h 376"/>
                    <a:gd name="T30" fmla="*/ 185 w 463"/>
                    <a:gd name="T31" fmla="*/ 17 h 376"/>
                    <a:gd name="T32" fmla="*/ 186 w 463"/>
                    <a:gd name="T33" fmla="*/ 28 h 376"/>
                    <a:gd name="T34" fmla="*/ 199 w 463"/>
                    <a:gd name="T35" fmla="*/ 39 h 376"/>
                    <a:gd name="T36" fmla="*/ 203 w 463"/>
                    <a:gd name="T37" fmla="*/ 52 h 376"/>
                    <a:gd name="T38" fmla="*/ 205 w 463"/>
                    <a:gd name="T39" fmla="*/ 64 h 376"/>
                    <a:gd name="T40" fmla="*/ 217 w 463"/>
                    <a:gd name="T41" fmla="*/ 68 h 376"/>
                    <a:gd name="T42" fmla="*/ 208 w 463"/>
                    <a:gd name="T43" fmla="*/ 73 h 376"/>
                    <a:gd name="T44" fmla="*/ 183 w 463"/>
                    <a:gd name="T45" fmla="*/ 67 h 376"/>
                    <a:gd name="T46" fmla="*/ 170 w 463"/>
                    <a:gd name="T47" fmla="*/ 67 h 376"/>
                    <a:gd name="T48" fmla="*/ 157 w 463"/>
                    <a:gd name="T49" fmla="*/ 65 h 376"/>
                    <a:gd name="T50" fmla="*/ 158 w 463"/>
                    <a:gd name="T51" fmla="*/ 61 h 376"/>
                    <a:gd name="T52" fmla="*/ 149 w 463"/>
                    <a:gd name="T53" fmla="*/ 60 h 376"/>
                    <a:gd name="T54" fmla="*/ 12 w 463"/>
                    <a:gd name="T55" fmla="*/ 71 h 376"/>
                    <a:gd name="T56" fmla="*/ 0 w 463"/>
                    <a:gd name="T57" fmla="*/ 69 h 376"/>
                    <a:gd name="T58" fmla="*/ 23 w 463"/>
                    <a:gd name="T59" fmla="*/ 55 h 376"/>
                    <a:gd name="T60" fmla="*/ 17 w 463"/>
                    <a:gd name="T61" fmla="*/ 50 h 3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3"/>
                    <a:gd name="T94" fmla="*/ 0 h 376"/>
                    <a:gd name="T95" fmla="*/ 463 w 463"/>
                    <a:gd name="T96" fmla="*/ 376 h 3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3" h="376">
                      <a:moveTo>
                        <a:pt x="36" y="252"/>
                      </a:moveTo>
                      <a:lnTo>
                        <a:pt x="79" y="230"/>
                      </a:lnTo>
                      <a:lnTo>
                        <a:pt x="139" y="225"/>
                      </a:lnTo>
                      <a:lnTo>
                        <a:pt x="153" y="205"/>
                      </a:lnTo>
                      <a:lnTo>
                        <a:pt x="174" y="202"/>
                      </a:lnTo>
                      <a:lnTo>
                        <a:pt x="186" y="181"/>
                      </a:lnTo>
                      <a:lnTo>
                        <a:pt x="206" y="173"/>
                      </a:lnTo>
                      <a:lnTo>
                        <a:pt x="197" y="134"/>
                      </a:lnTo>
                      <a:lnTo>
                        <a:pt x="185" y="123"/>
                      </a:lnTo>
                      <a:lnTo>
                        <a:pt x="210" y="92"/>
                      </a:lnTo>
                      <a:lnTo>
                        <a:pt x="226" y="92"/>
                      </a:lnTo>
                      <a:lnTo>
                        <a:pt x="280" y="25"/>
                      </a:lnTo>
                      <a:lnTo>
                        <a:pt x="362" y="0"/>
                      </a:lnTo>
                      <a:lnTo>
                        <a:pt x="372" y="63"/>
                      </a:lnTo>
                      <a:lnTo>
                        <a:pt x="376" y="60"/>
                      </a:lnTo>
                      <a:lnTo>
                        <a:pt x="395" y="83"/>
                      </a:lnTo>
                      <a:lnTo>
                        <a:pt x="397" y="147"/>
                      </a:lnTo>
                      <a:lnTo>
                        <a:pt x="422" y="200"/>
                      </a:lnTo>
                      <a:lnTo>
                        <a:pt x="431" y="268"/>
                      </a:lnTo>
                      <a:lnTo>
                        <a:pt x="434" y="328"/>
                      </a:lnTo>
                      <a:lnTo>
                        <a:pt x="463" y="347"/>
                      </a:lnTo>
                      <a:lnTo>
                        <a:pt x="441" y="376"/>
                      </a:lnTo>
                      <a:lnTo>
                        <a:pt x="388" y="342"/>
                      </a:lnTo>
                      <a:lnTo>
                        <a:pt x="360" y="345"/>
                      </a:lnTo>
                      <a:lnTo>
                        <a:pt x="332" y="337"/>
                      </a:lnTo>
                      <a:lnTo>
                        <a:pt x="334" y="317"/>
                      </a:lnTo>
                      <a:lnTo>
                        <a:pt x="316" y="310"/>
                      </a:lnTo>
                      <a:lnTo>
                        <a:pt x="14" y="368"/>
                      </a:lnTo>
                      <a:lnTo>
                        <a:pt x="0" y="351"/>
                      </a:lnTo>
                      <a:lnTo>
                        <a:pt x="46" y="284"/>
                      </a:lnTo>
                      <a:lnTo>
                        <a:pt x="36" y="252"/>
                      </a:lnTo>
                      <a:close/>
                    </a:path>
                  </a:pathLst>
                </a:custGeom>
                <a:solidFill>
                  <a:schemeClr val="accent1"/>
                </a:solidFill>
                <a:ln w="9525">
                  <a:solidFill>
                    <a:srgbClr val="000000"/>
                  </a:solidFill>
                  <a:round/>
                  <a:headEnd/>
                  <a:tailEnd/>
                </a:ln>
              </p:spPr>
              <p:txBody>
                <a:bodyPr/>
                <a:lstStyle/>
                <a:p>
                  <a:endParaRPr lang="en-US"/>
                </a:p>
              </p:txBody>
            </p:sp>
            <p:sp>
              <p:nvSpPr>
                <p:cNvPr id="93250" name="Freeform 60"/>
                <p:cNvSpPr>
                  <a:spLocks/>
                </p:cNvSpPr>
                <p:nvPr/>
              </p:nvSpPr>
              <p:spPr bwMode="auto">
                <a:xfrm>
                  <a:off x="5031" y="1414"/>
                  <a:ext cx="117" cy="208"/>
                </a:xfrm>
                <a:custGeom>
                  <a:avLst/>
                  <a:gdLst>
                    <a:gd name="T0" fmla="*/ 0 w 122"/>
                    <a:gd name="T1" fmla="*/ 6 h 226"/>
                    <a:gd name="T2" fmla="*/ 41 w 122"/>
                    <a:gd name="T3" fmla="*/ 0 h 226"/>
                    <a:gd name="T4" fmla="*/ 55 w 122"/>
                    <a:gd name="T5" fmla="*/ 13 h 226"/>
                    <a:gd name="T6" fmla="*/ 49 w 122"/>
                    <a:gd name="T7" fmla="*/ 16 h 226"/>
                    <a:gd name="T8" fmla="*/ 51 w 122"/>
                    <a:gd name="T9" fmla="*/ 45 h 226"/>
                    <a:gd name="T10" fmla="*/ 29 w 122"/>
                    <a:gd name="T11" fmla="*/ 46 h 226"/>
                    <a:gd name="T12" fmla="*/ 16 w 122"/>
                    <a:gd name="T13" fmla="*/ 35 h 226"/>
                    <a:gd name="T14" fmla="*/ 15 w 122"/>
                    <a:gd name="T15" fmla="*/ 21 h 226"/>
                    <a:gd name="T16" fmla="*/ 12 w 122"/>
                    <a:gd name="T17" fmla="*/ 17 h 226"/>
                    <a:gd name="T18" fmla="*/ 0 w 122"/>
                    <a:gd name="T19" fmla="*/ 6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226"/>
                    <a:gd name="T32" fmla="*/ 122 w 122"/>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226">
                      <a:moveTo>
                        <a:pt x="0" y="23"/>
                      </a:moveTo>
                      <a:lnTo>
                        <a:pt x="89" y="0"/>
                      </a:lnTo>
                      <a:lnTo>
                        <a:pt x="122" y="61"/>
                      </a:lnTo>
                      <a:lnTo>
                        <a:pt x="105" y="77"/>
                      </a:lnTo>
                      <a:lnTo>
                        <a:pt x="112" y="214"/>
                      </a:lnTo>
                      <a:lnTo>
                        <a:pt x="60" y="226"/>
                      </a:lnTo>
                      <a:lnTo>
                        <a:pt x="35" y="169"/>
                      </a:lnTo>
                      <a:lnTo>
                        <a:pt x="34" y="102"/>
                      </a:lnTo>
                      <a:lnTo>
                        <a:pt x="12" y="83"/>
                      </a:lnTo>
                      <a:lnTo>
                        <a:pt x="0" y="23"/>
                      </a:lnTo>
                      <a:close/>
                    </a:path>
                  </a:pathLst>
                </a:custGeom>
                <a:solidFill>
                  <a:schemeClr val="accent1"/>
                </a:solidFill>
                <a:ln w="9525">
                  <a:solidFill>
                    <a:srgbClr val="000000"/>
                  </a:solidFill>
                  <a:round/>
                  <a:headEnd/>
                  <a:tailEnd/>
                </a:ln>
              </p:spPr>
              <p:txBody>
                <a:bodyPr/>
                <a:lstStyle/>
                <a:p>
                  <a:endParaRPr lang="en-US"/>
                </a:p>
              </p:txBody>
            </p:sp>
            <p:sp>
              <p:nvSpPr>
                <p:cNvPr id="93251" name="Freeform 61"/>
                <p:cNvSpPr>
                  <a:spLocks/>
                </p:cNvSpPr>
                <p:nvPr/>
              </p:nvSpPr>
              <p:spPr bwMode="auto">
                <a:xfrm>
                  <a:off x="5088" y="1576"/>
                  <a:ext cx="251" cy="110"/>
                </a:xfrm>
                <a:custGeom>
                  <a:avLst/>
                  <a:gdLst>
                    <a:gd name="T0" fmla="*/ 0 w 261"/>
                    <a:gd name="T1" fmla="*/ 11 h 119"/>
                    <a:gd name="T2" fmla="*/ 63 w 261"/>
                    <a:gd name="T3" fmla="*/ 6 h 119"/>
                    <a:gd name="T4" fmla="*/ 71 w 261"/>
                    <a:gd name="T5" fmla="*/ 6 h 119"/>
                    <a:gd name="T6" fmla="*/ 79 w 261"/>
                    <a:gd name="T7" fmla="*/ 0 h 119"/>
                    <a:gd name="T8" fmla="*/ 85 w 261"/>
                    <a:gd name="T9" fmla="*/ 6 h 119"/>
                    <a:gd name="T10" fmla="*/ 77 w 261"/>
                    <a:gd name="T11" fmla="*/ 10 h 119"/>
                    <a:gd name="T12" fmla="*/ 90 w 261"/>
                    <a:gd name="T13" fmla="*/ 9 h 119"/>
                    <a:gd name="T14" fmla="*/ 98 w 261"/>
                    <a:gd name="T15" fmla="*/ 15 h 119"/>
                    <a:gd name="T16" fmla="*/ 106 w 261"/>
                    <a:gd name="T17" fmla="*/ 16 h 119"/>
                    <a:gd name="T18" fmla="*/ 113 w 261"/>
                    <a:gd name="T19" fmla="*/ 15 h 119"/>
                    <a:gd name="T20" fmla="*/ 113 w 261"/>
                    <a:gd name="T21" fmla="*/ 12 h 119"/>
                    <a:gd name="T22" fmla="*/ 102 w 261"/>
                    <a:gd name="T23" fmla="*/ 6 h 119"/>
                    <a:gd name="T24" fmla="*/ 110 w 261"/>
                    <a:gd name="T25" fmla="*/ 6 h 119"/>
                    <a:gd name="T26" fmla="*/ 124 w 261"/>
                    <a:gd name="T27" fmla="*/ 16 h 119"/>
                    <a:gd name="T28" fmla="*/ 110 w 261"/>
                    <a:gd name="T29" fmla="*/ 21 h 119"/>
                    <a:gd name="T30" fmla="*/ 97 w 261"/>
                    <a:gd name="T31" fmla="*/ 18 h 119"/>
                    <a:gd name="T32" fmla="*/ 86 w 261"/>
                    <a:gd name="T33" fmla="*/ 25 h 119"/>
                    <a:gd name="T34" fmla="*/ 68 w 261"/>
                    <a:gd name="T35" fmla="*/ 18 h 119"/>
                    <a:gd name="T36" fmla="*/ 11 w 261"/>
                    <a:gd name="T37" fmla="*/ 27 h 119"/>
                    <a:gd name="T38" fmla="*/ 0 w 261"/>
                    <a:gd name="T39" fmla="*/ 11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119"/>
                    <a:gd name="T62" fmla="*/ 261 w 261"/>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119">
                      <a:moveTo>
                        <a:pt x="0" y="47"/>
                      </a:moveTo>
                      <a:lnTo>
                        <a:pt x="133" y="15"/>
                      </a:lnTo>
                      <a:lnTo>
                        <a:pt x="149" y="16"/>
                      </a:lnTo>
                      <a:lnTo>
                        <a:pt x="165" y="0"/>
                      </a:lnTo>
                      <a:lnTo>
                        <a:pt x="178" y="8"/>
                      </a:lnTo>
                      <a:lnTo>
                        <a:pt x="162" y="42"/>
                      </a:lnTo>
                      <a:lnTo>
                        <a:pt x="190" y="40"/>
                      </a:lnTo>
                      <a:lnTo>
                        <a:pt x="206" y="66"/>
                      </a:lnTo>
                      <a:lnTo>
                        <a:pt x="224" y="68"/>
                      </a:lnTo>
                      <a:lnTo>
                        <a:pt x="237" y="65"/>
                      </a:lnTo>
                      <a:lnTo>
                        <a:pt x="237" y="50"/>
                      </a:lnTo>
                      <a:lnTo>
                        <a:pt x="215" y="32"/>
                      </a:lnTo>
                      <a:lnTo>
                        <a:pt x="232" y="30"/>
                      </a:lnTo>
                      <a:lnTo>
                        <a:pt x="261" y="70"/>
                      </a:lnTo>
                      <a:lnTo>
                        <a:pt x="233" y="94"/>
                      </a:lnTo>
                      <a:lnTo>
                        <a:pt x="202" y="82"/>
                      </a:lnTo>
                      <a:lnTo>
                        <a:pt x="182" y="111"/>
                      </a:lnTo>
                      <a:lnTo>
                        <a:pt x="142" y="82"/>
                      </a:lnTo>
                      <a:lnTo>
                        <a:pt x="11" y="119"/>
                      </a:lnTo>
                      <a:lnTo>
                        <a:pt x="0" y="47"/>
                      </a:lnTo>
                      <a:close/>
                    </a:path>
                  </a:pathLst>
                </a:custGeom>
                <a:solidFill>
                  <a:schemeClr val="accent1"/>
                </a:solidFill>
                <a:ln w="9525">
                  <a:solidFill>
                    <a:srgbClr val="000000"/>
                  </a:solidFill>
                  <a:round/>
                  <a:headEnd/>
                  <a:tailEnd/>
                </a:ln>
              </p:spPr>
              <p:txBody>
                <a:bodyPr/>
                <a:lstStyle/>
                <a:p>
                  <a:endParaRPr lang="en-US"/>
                </a:p>
              </p:txBody>
            </p:sp>
            <p:sp>
              <p:nvSpPr>
                <p:cNvPr id="93252" name="Freeform 62"/>
                <p:cNvSpPr>
                  <a:spLocks/>
                </p:cNvSpPr>
                <p:nvPr/>
              </p:nvSpPr>
              <p:spPr bwMode="auto">
                <a:xfrm>
                  <a:off x="5096" y="1659"/>
                  <a:ext cx="131" cy="96"/>
                </a:xfrm>
                <a:custGeom>
                  <a:avLst/>
                  <a:gdLst>
                    <a:gd name="T0" fmla="*/ 0 w 136"/>
                    <a:gd name="T1" fmla="*/ 6 h 104"/>
                    <a:gd name="T2" fmla="*/ 52 w 136"/>
                    <a:gd name="T3" fmla="*/ 0 h 104"/>
                    <a:gd name="T4" fmla="*/ 66 w 136"/>
                    <a:gd name="T5" fmla="*/ 11 h 104"/>
                    <a:gd name="T6" fmla="*/ 59 w 136"/>
                    <a:gd name="T7" fmla="*/ 15 h 104"/>
                    <a:gd name="T8" fmla="*/ 41 w 136"/>
                    <a:gd name="T9" fmla="*/ 14 h 104"/>
                    <a:gd name="T10" fmla="*/ 14 w 136"/>
                    <a:gd name="T11" fmla="*/ 23 h 104"/>
                    <a:gd name="T12" fmla="*/ 6 w 136"/>
                    <a:gd name="T13" fmla="*/ 17 h 104"/>
                    <a:gd name="T14" fmla="*/ 0 w 136"/>
                    <a:gd name="T15" fmla="*/ 6 h 104"/>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4"/>
                    <a:gd name="T26" fmla="*/ 136 w 136"/>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4">
                      <a:moveTo>
                        <a:pt x="0" y="26"/>
                      </a:moveTo>
                      <a:lnTo>
                        <a:pt x="104" y="0"/>
                      </a:lnTo>
                      <a:lnTo>
                        <a:pt x="136" y="47"/>
                      </a:lnTo>
                      <a:lnTo>
                        <a:pt x="118" y="68"/>
                      </a:lnTo>
                      <a:lnTo>
                        <a:pt x="85" y="60"/>
                      </a:lnTo>
                      <a:lnTo>
                        <a:pt x="33" y="104"/>
                      </a:lnTo>
                      <a:lnTo>
                        <a:pt x="6" y="81"/>
                      </a:lnTo>
                      <a:lnTo>
                        <a:pt x="0" y="26"/>
                      </a:lnTo>
                      <a:close/>
                    </a:path>
                  </a:pathLst>
                </a:custGeom>
                <a:solidFill>
                  <a:schemeClr val="accent1"/>
                </a:solidFill>
                <a:ln w="9525">
                  <a:solidFill>
                    <a:srgbClr val="000000"/>
                  </a:solidFill>
                  <a:round/>
                  <a:headEnd/>
                  <a:tailEnd/>
                </a:ln>
              </p:spPr>
              <p:txBody>
                <a:bodyPr/>
                <a:lstStyle/>
                <a:p>
                  <a:endParaRPr lang="en-US"/>
                </a:p>
              </p:txBody>
            </p:sp>
            <p:sp>
              <p:nvSpPr>
                <p:cNvPr id="93253" name="Freeform 63"/>
                <p:cNvSpPr>
                  <a:spLocks/>
                </p:cNvSpPr>
                <p:nvPr/>
              </p:nvSpPr>
              <p:spPr bwMode="auto">
                <a:xfrm>
                  <a:off x="5119" y="1724"/>
                  <a:ext cx="129" cy="74"/>
                </a:xfrm>
                <a:custGeom>
                  <a:avLst/>
                  <a:gdLst>
                    <a:gd name="T0" fmla="*/ 0 w 134"/>
                    <a:gd name="T1" fmla="*/ 14 h 80"/>
                    <a:gd name="T2" fmla="*/ 28 w 134"/>
                    <a:gd name="T3" fmla="*/ 7 h 80"/>
                    <a:gd name="T4" fmla="*/ 54 w 134"/>
                    <a:gd name="T5" fmla="*/ 0 h 80"/>
                    <a:gd name="T6" fmla="*/ 58 w 134"/>
                    <a:gd name="T7" fmla="*/ 1 h 80"/>
                    <a:gd name="T8" fmla="*/ 65 w 134"/>
                    <a:gd name="T9" fmla="*/ 2 h 80"/>
                    <a:gd name="T10" fmla="*/ 39 w 134"/>
                    <a:gd name="T11" fmla="*/ 11 h 80"/>
                    <a:gd name="T12" fmla="*/ 13 w 134"/>
                    <a:gd name="T13" fmla="*/ 18 h 80"/>
                    <a:gd name="T14" fmla="*/ 0 w 134"/>
                    <a:gd name="T15" fmla="*/ 14 h 80"/>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80"/>
                    <a:gd name="T26" fmla="*/ 134 w 13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80">
                      <a:moveTo>
                        <a:pt x="0" y="59"/>
                      </a:moveTo>
                      <a:lnTo>
                        <a:pt x="55" y="33"/>
                      </a:lnTo>
                      <a:lnTo>
                        <a:pt x="109" y="0"/>
                      </a:lnTo>
                      <a:lnTo>
                        <a:pt x="118" y="1"/>
                      </a:lnTo>
                      <a:lnTo>
                        <a:pt x="134" y="2"/>
                      </a:lnTo>
                      <a:lnTo>
                        <a:pt x="81" y="44"/>
                      </a:lnTo>
                      <a:lnTo>
                        <a:pt x="16" y="80"/>
                      </a:lnTo>
                      <a:lnTo>
                        <a:pt x="0" y="59"/>
                      </a:lnTo>
                      <a:close/>
                    </a:path>
                  </a:pathLst>
                </a:custGeom>
                <a:solidFill>
                  <a:schemeClr val="accent1"/>
                </a:solidFill>
                <a:ln w="9525">
                  <a:solidFill>
                    <a:srgbClr val="000000"/>
                  </a:solidFill>
                  <a:round/>
                  <a:headEnd/>
                  <a:tailEnd/>
                </a:ln>
              </p:spPr>
              <p:txBody>
                <a:bodyPr/>
                <a:lstStyle/>
                <a:p>
                  <a:endParaRPr lang="en-US"/>
                </a:p>
              </p:txBody>
            </p:sp>
            <p:sp>
              <p:nvSpPr>
                <p:cNvPr id="93254" name="Freeform 64"/>
                <p:cNvSpPr>
                  <a:spLocks/>
                </p:cNvSpPr>
                <p:nvPr/>
              </p:nvSpPr>
              <p:spPr bwMode="auto">
                <a:xfrm>
                  <a:off x="5116" y="1374"/>
                  <a:ext cx="140" cy="235"/>
                </a:xfrm>
                <a:custGeom>
                  <a:avLst/>
                  <a:gdLst>
                    <a:gd name="T0" fmla="*/ 18 w 144"/>
                    <a:gd name="T1" fmla="*/ 0 h 256"/>
                    <a:gd name="T2" fmla="*/ 0 w 144"/>
                    <a:gd name="T3" fmla="*/ 9 h 256"/>
                    <a:gd name="T4" fmla="*/ 18 w 144"/>
                    <a:gd name="T5" fmla="*/ 20 h 256"/>
                    <a:gd name="T6" fmla="*/ 14 w 144"/>
                    <a:gd name="T7" fmla="*/ 24 h 256"/>
                    <a:gd name="T8" fmla="*/ 18 w 144"/>
                    <a:gd name="T9" fmla="*/ 50 h 256"/>
                    <a:gd name="T10" fmla="*/ 59 w 144"/>
                    <a:gd name="T11" fmla="*/ 46 h 256"/>
                    <a:gd name="T12" fmla="*/ 73 w 144"/>
                    <a:gd name="T13" fmla="*/ 46 h 256"/>
                    <a:gd name="T14" fmla="*/ 79 w 144"/>
                    <a:gd name="T15" fmla="*/ 44 h 256"/>
                    <a:gd name="T16" fmla="*/ 79 w 144"/>
                    <a:gd name="T17" fmla="*/ 39 h 256"/>
                    <a:gd name="T18" fmla="*/ 84 w 144"/>
                    <a:gd name="T19" fmla="*/ 36 h 256"/>
                    <a:gd name="T20" fmla="*/ 57 w 144"/>
                    <a:gd name="T21" fmla="*/ 32 h 256"/>
                    <a:gd name="T22" fmla="*/ 22 w 144"/>
                    <a:gd name="T23" fmla="*/ 6 h 256"/>
                    <a:gd name="T24" fmla="*/ 18 w 14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256"/>
                    <a:gd name="T41" fmla="*/ 144 w 14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256">
                      <a:moveTo>
                        <a:pt x="31" y="0"/>
                      </a:moveTo>
                      <a:lnTo>
                        <a:pt x="0" y="45"/>
                      </a:lnTo>
                      <a:lnTo>
                        <a:pt x="33" y="104"/>
                      </a:lnTo>
                      <a:lnTo>
                        <a:pt x="14" y="120"/>
                      </a:lnTo>
                      <a:lnTo>
                        <a:pt x="21" y="256"/>
                      </a:lnTo>
                      <a:lnTo>
                        <a:pt x="102" y="236"/>
                      </a:lnTo>
                      <a:lnTo>
                        <a:pt x="123" y="236"/>
                      </a:lnTo>
                      <a:lnTo>
                        <a:pt x="135" y="221"/>
                      </a:lnTo>
                      <a:lnTo>
                        <a:pt x="135" y="196"/>
                      </a:lnTo>
                      <a:lnTo>
                        <a:pt x="144" y="181"/>
                      </a:lnTo>
                      <a:lnTo>
                        <a:pt x="99" y="161"/>
                      </a:lnTo>
                      <a:lnTo>
                        <a:pt x="41" y="12"/>
                      </a:lnTo>
                      <a:lnTo>
                        <a:pt x="31" y="0"/>
                      </a:lnTo>
                      <a:close/>
                    </a:path>
                  </a:pathLst>
                </a:custGeom>
                <a:solidFill>
                  <a:schemeClr val="accent1"/>
                </a:solidFill>
                <a:ln w="9525">
                  <a:solidFill>
                    <a:srgbClr val="000000"/>
                  </a:solidFill>
                  <a:round/>
                  <a:headEnd/>
                  <a:tailEnd/>
                </a:ln>
              </p:spPr>
              <p:txBody>
                <a:bodyPr/>
                <a:lstStyle/>
                <a:p>
                  <a:endParaRPr lang="en-US"/>
                </a:p>
              </p:txBody>
            </p:sp>
            <p:sp>
              <p:nvSpPr>
                <p:cNvPr id="93255" name="Freeform 65"/>
                <p:cNvSpPr>
                  <a:spLocks/>
                </p:cNvSpPr>
                <p:nvPr/>
              </p:nvSpPr>
              <p:spPr bwMode="auto">
                <a:xfrm>
                  <a:off x="5197" y="1650"/>
                  <a:ext cx="67" cy="52"/>
                </a:xfrm>
                <a:custGeom>
                  <a:avLst/>
                  <a:gdLst>
                    <a:gd name="T0" fmla="*/ 0 w 69"/>
                    <a:gd name="T1" fmla="*/ 5 h 57"/>
                    <a:gd name="T2" fmla="*/ 17 w 69"/>
                    <a:gd name="T3" fmla="*/ 0 h 57"/>
                    <a:gd name="T4" fmla="*/ 41 w 69"/>
                    <a:gd name="T5" fmla="*/ 5 h 57"/>
                    <a:gd name="T6" fmla="*/ 37 w 69"/>
                    <a:gd name="T7" fmla="*/ 6 h 57"/>
                    <a:gd name="T8" fmla="*/ 22 w 69"/>
                    <a:gd name="T9" fmla="*/ 6 h 57"/>
                    <a:gd name="T10" fmla="*/ 17 w 69"/>
                    <a:gd name="T11" fmla="*/ 11 h 57"/>
                    <a:gd name="T12" fmla="*/ 0 w 69"/>
                    <a:gd name="T13" fmla="*/ 5 h 57"/>
                    <a:gd name="T14" fmla="*/ 0 60000 65536"/>
                    <a:gd name="T15" fmla="*/ 0 60000 65536"/>
                    <a:gd name="T16" fmla="*/ 0 60000 65536"/>
                    <a:gd name="T17" fmla="*/ 0 60000 65536"/>
                    <a:gd name="T18" fmla="*/ 0 60000 65536"/>
                    <a:gd name="T19" fmla="*/ 0 60000 65536"/>
                    <a:gd name="T20" fmla="*/ 0 60000 65536"/>
                    <a:gd name="T21" fmla="*/ 0 w 69"/>
                    <a:gd name="T22" fmla="*/ 0 h 57"/>
                    <a:gd name="T23" fmla="*/ 69 w 69"/>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57">
                      <a:moveTo>
                        <a:pt x="0" y="10"/>
                      </a:moveTo>
                      <a:lnTo>
                        <a:pt x="29" y="0"/>
                      </a:lnTo>
                      <a:lnTo>
                        <a:pt x="69" y="29"/>
                      </a:lnTo>
                      <a:lnTo>
                        <a:pt x="61" y="37"/>
                      </a:lnTo>
                      <a:lnTo>
                        <a:pt x="41" y="37"/>
                      </a:lnTo>
                      <a:lnTo>
                        <a:pt x="32" y="57"/>
                      </a:lnTo>
                      <a:lnTo>
                        <a:pt x="0" y="10"/>
                      </a:lnTo>
                      <a:close/>
                    </a:path>
                  </a:pathLst>
                </a:custGeom>
                <a:solidFill>
                  <a:schemeClr val="accent1"/>
                </a:solidFill>
                <a:ln w="9525">
                  <a:solidFill>
                    <a:srgbClr val="000000"/>
                  </a:solidFill>
                  <a:round/>
                  <a:headEnd/>
                  <a:tailEnd/>
                </a:ln>
              </p:spPr>
              <p:txBody>
                <a:bodyPr/>
                <a:lstStyle/>
                <a:p>
                  <a:endParaRPr lang="en-US"/>
                </a:p>
              </p:txBody>
            </p:sp>
            <p:sp>
              <p:nvSpPr>
                <p:cNvPr id="93256" name="Freeform 66"/>
                <p:cNvSpPr>
                  <a:spLocks/>
                </p:cNvSpPr>
                <p:nvPr/>
              </p:nvSpPr>
              <p:spPr bwMode="auto">
                <a:xfrm>
                  <a:off x="5056" y="2047"/>
                  <a:ext cx="35" cy="58"/>
                </a:xfrm>
                <a:custGeom>
                  <a:avLst/>
                  <a:gdLst>
                    <a:gd name="T0" fmla="*/ 0 w 37"/>
                    <a:gd name="T1" fmla="*/ 5 h 63"/>
                    <a:gd name="T2" fmla="*/ 13 w 37"/>
                    <a:gd name="T3" fmla="*/ 0 h 63"/>
                    <a:gd name="T4" fmla="*/ 9 w 37"/>
                    <a:gd name="T5" fmla="*/ 13 h 63"/>
                    <a:gd name="T6" fmla="*/ 2 w 37"/>
                    <a:gd name="T7" fmla="*/ 13 h 63"/>
                    <a:gd name="T8" fmla="*/ 0 w 37"/>
                    <a:gd name="T9" fmla="*/ 5 h 63"/>
                    <a:gd name="T10" fmla="*/ 0 60000 65536"/>
                    <a:gd name="T11" fmla="*/ 0 60000 65536"/>
                    <a:gd name="T12" fmla="*/ 0 60000 65536"/>
                    <a:gd name="T13" fmla="*/ 0 60000 65536"/>
                    <a:gd name="T14" fmla="*/ 0 60000 65536"/>
                    <a:gd name="T15" fmla="*/ 0 w 37"/>
                    <a:gd name="T16" fmla="*/ 0 h 63"/>
                    <a:gd name="T17" fmla="*/ 37 w 37"/>
                    <a:gd name="T18" fmla="*/ 63 h 63"/>
                  </a:gdLst>
                  <a:ahLst/>
                  <a:cxnLst>
                    <a:cxn ang="T10">
                      <a:pos x="T0" y="T1"/>
                    </a:cxn>
                    <a:cxn ang="T11">
                      <a:pos x="T2" y="T3"/>
                    </a:cxn>
                    <a:cxn ang="T12">
                      <a:pos x="T4" y="T5"/>
                    </a:cxn>
                    <a:cxn ang="T13">
                      <a:pos x="T6" y="T7"/>
                    </a:cxn>
                    <a:cxn ang="T14">
                      <a:pos x="T8" y="T9"/>
                    </a:cxn>
                  </a:cxnLst>
                  <a:rect l="T15" t="T16" r="T17" b="T18"/>
                  <a:pathLst>
                    <a:path w="37" h="63">
                      <a:moveTo>
                        <a:pt x="0" y="5"/>
                      </a:moveTo>
                      <a:lnTo>
                        <a:pt x="37" y="0"/>
                      </a:lnTo>
                      <a:lnTo>
                        <a:pt x="16" y="63"/>
                      </a:lnTo>
                      <a:lnTo>
                        <a:pt x="2" y="62"/>
                      </a:lnTo>
                      <a:lnTo>
                        <a:pt x="0" y="5"/>
                      </a:lnTo>
                      <a:close/>
                    </a:path>
                  </a:pathLst>
                </a:custGeom>
                <a:solidFill>
                  <a:schemeClr val="accent1"/>
                </a:solidFill>
                <a:ln w="9525">
                  <a:solidFill>
                    <a:srgbClr val="000000"/>
                  </a:solidFill>
                  <a:round/>
                  <a:headEnd/>
                  <a:tailEnd/>
                </a:ln>
              </p:spPr>
              <p:txBody>
                <a:bodyPr/>
                <a:lstStyle/>
                <a:p>
                  <a:endParaRPr lang="en-US"/>
                </a:p>
              </p:txBody>
            </p:sp>
          </p:grpSp>
        </p:grpSp>
      </p:grpSp>
      <p:grpSp>
        <p:nvGrpSpPr>
          <p:cNvPr id="93186" name="Group 67"/>
          <p:cNvGrpSpPr>
            <a:grpSpLocks/>
          </p:cNvGrpSpPr>
          <p:nvPr/>
        </p:nvGrpSpPr>
        <p:grpSpPr bwMode="auto">
          <a:xfrm>
            <a:off x="2781300" y="4559300"/>
            <a:ext cx="1258888" cy="850900"/>
            <a:chOff x="2211" y="2852"/>
            <a:chExt cx="733" cy="536"/>
          </a:xfrm>
        </p:grpSpPr>
        <p:sp>
          <p:nvSpPr>
            <p:cNvPr id="93200" name="Freeform 68"/>
            <p:cNvSpPr>
              <a:spLocks/>
            </p:cNvSpPr>
            <p:nvPr/>
          </p:nvSpPr>
          <p:spPr bwMode="auto">
            <a:xfrm>
              <a:off x="2211" y="2920"/>
              <a:ext cx="55" cy="77"/>
            </a:xfrm>
            <a:custGeom>
              <a:avLst/>
              <a:gdLst>
                <a:gd name="T0" fmla="*/ 0 w 58"/>
                <a:gd name="T1" fmla="*/ 16 h 84"/>
                <a:gd name="T2" fmla="*/ 0 w 58"/>
                <a:gd name="T3" fmla="*/ 12 h 84"/>
                <a:gd name="T4" fmla="*/ 12 w 58"/>
                <a:gd name="T5" fmla="*/ 0 h 84"/>
                <a:gd name="T6" fmla="*/ 22 w 58"/>
                <a:gd name="T7" fmla="*/ 5 h 84"/>
                <a:gd name="T8" fmla="*/ 10 w 58"/>
                <a:gd name="T9" fmla="*/ 16 h 84"/>
                <a:gd name="T10" fmla="*/ 0 w 58"/>
                <a:gd name="T11" fmla="*/ 16 h 84"/>
                <a:gd name="T12" fmla="*/ 0 60000 65536"/>
                <a:gd name="T13" fmla="*/ 0 60000 65536"/>
                <a:gd name="T14" fmla="*/ 0 60000 65536"/>
                <a:gd name="T15" fmla="*/ 0 60000 65536"/>
                <a:gd name="T16" fmla="*/ 0 60000 65536"/>
                <a:gd name="T17" fmla="*/ 0 60000 65536"/>
                <a:gd name="T18" fmla="*/ 0 w 58"/>
                <a:gd name="T19" fmla="*/ 0 h 84"/>
                <a:gd name="T20" fmla="*/ 58 w 5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8" h="84">
                  <a:moveTo>
                    <a:pt x="0" y="84"/>
                  </a:moveTo>
                  <a:lnTo>
                    <a:pt x="0" y="59"/>
                  </a:lnTo>
                  <a:lnTo>
                    <a:pt x="33" y="0"/>
                  </a:lnTo>
                  <a:lnTo>
                    <a:pt x="58" y="17"/>
                  </a:lnTo>
                  <a:lnTo>
                    <a:pt x="30" y="84"/>
                  </a:lnTo>
                  <a:lnTo>
                    <a:pt x="0" y="84"/>
                  </a:lnTo>
                  <a:close/>
                </a:path>
              </a:pathLst>
            </a:custGeom>
            <a:solidFill>
              <a:schemeClr val="accent2"/>
            </a:solidFill>
            <a:ln w="9525">
              <a:solidFill>
                <a:srgbClr val="000000"/>
              </a:solidFill>
              <a:round/>
              <a:headEnd/>
              <a:tailEnd/>
            </a:ln>
          </p:spPr>
          <p:txBody>
            <a:bodyPr/>
            <a:lstStyle/>
            <a:p>
              <a:endParaRPr lang="en-US"/>
            </a:p>
          </p:txBody>
        </p:sp>
        <p:sp>
          <p:nvSpPr>
            <p:cNvPr id="93201" name="Freeform 69"/>
            <p:cNvSpPr>
              <a:spLocks/>
            </p:cNvSpPr>
            <p:nvPr/>
          </p:nvSpPr>
          <p:spPr bwMode="auto">
            <a:xfrm>
              <a:off x="2307" y="2852"/>
              <a:ext cx="89" cy="98"/>
            </a:xfrm>
            <a:custGeom>
              <a:avLst/>
              <a:gdLst>
                <a:gd name="T0" fmla="*/ 2 w 109"/>
                <a:gd name="T1" fmla="*/ 5 h 107"/>
                <a:gd name="T2" fmla="*/ 0 w 109"/>
                <a:gd name="T3" fmla="*/ 13 h 107"/>
                <a:gd name="T4" fmla="*/ 2 w 109"/>
                <a:gd name="T5" fmla="*/ 19 h 107"/>
                <a:gd name="T6" fmla="*/ 2 w 109"/>
                <a:gd name="T7" fmla="*/ 21 h 107"/>
                <a:gd name="T8" fmla="*/ 2 w 109"/>
                <a:gd name="T9" fmla="*/ 13 h 107"/>
                <a:gd name="T10" fmla="*/ 2 w 109"/>
                <a:gd name="T11" fmla="*/ 0 h 107"/>
                <a:gd name="T12" fmla="*/ 2 w 109"/>
                <a:gd name="T13" fmla="*/ 5 h 107"/>
                <a:gd name="T14" fmla="*/ 0 60000 65536"/>
                <a:gd name="T15" fmla="*/ 0 60000 65536"/>
                <a:gd name="T16" fmla="*/ 0 60000 65536"/>
                <a:gd name="T17" fmla="*/ 0 60000 65536"/>
                <a:gd name="T18" fmla="*/ 0 60000 65536"/>
                <a:gd name="T19" fmla="*/ 0 60000 65536"/>
                <a:gd name="T20" fmla="*/ 0 60000 65536"/>
                <a:gd name="T21" fmla="*/ 0 w 109"/>
                <a:gd name="T22" fmla="*/ 0 h 107"/>
                <a:gd name="T23" fmla="*/ 109 w 109"/>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07">
                  <a:moveTo>
                    <a:pt x="23" y="12"/>
                  </a:moveTo>
                  <a:lnTo>
                    <a:pt x="0" y="63"/>
                  </a:lnTo>
                  <a:lnTo>
                    <a:pt x="42" y="97"/>
                  </a:lnTo>
                  <a:lnTo>
                    <a:pt x="91" y="107"/>
                  </a:lnTo>
                  <a:lnTo>
                    <a:pt x="109" y="64"/>
                  </a:lnTo>
                  <a:lnTo>
                    <a:pt x="97" y="0"/>
                  </a:lnTo>
                  <a:lnTo>
                    <a:pt x="23" y="12"/>
                  </a:lnTo>
                  <a:close/>
                </a:path>
              </a:pathLst>
            </a:custGeom>
            <a:solidFill>
              <a:schemeClr val="accent2"/>
            </a:solidFill>
            <a:ln w="9525">
              <a:solidFill>
                <a:srgbClr val="000000"/>
              </a:solidFill>
              <a:round/>
              <a:headEnd/>
              <a:tailEnd/>
            </a:ln>
          </p:spPr>
          <p:txBody>
            <a:bodyPr/>
            <a:lstStyle/>
            <a:p>
              <a:endParaRPr lang="en-US"/>
            </a:p>
          </p:txBody>
        </p:sp>
        <p:sp>
          <p:nvSpPr>
            <p:cNvPr id="93202" name="Freeform 70"/>
            <p:cNvSpPr>
              <a:spLocks/>
            </p:cNvSpPr>
            <p:nvPr/>
          </p:nvSpPr>
          <p:spPr bwMode="auto">
            <a:xfrm>
              <a:off x="2389" y="2920"/>
              <a:ext cx="157" cy="109"/>
            </a:xfrm>
            <a:custGeom>
              <a:avLst/>
              <a:gdLst>
                <a:gd name="T0" fmla="*/ 0 w 162"/>
                <a:gd name="T1" fmla="*/ 8 h 119"/>
                <a:gd name="T2" fmla="*/ 63 w 162"/>
                <a:gd name="T3" fmla="*/ 0 h 119"/>
                <a:gd name="T4" fmla="*/ 73 w 162"/>
                <a:gd name="T5" fmla="*/ 10 h 119"/>
                <a:gd name="T6" fmla="*/ 84 w 162"/>
                <a:gd name="T7" fmla="*/ 13 h 119"/>
                <a:gd name="T8" fmla="*/ 89 w 162"/>
                <a:gd name="T9" fmla="*/ 20 h 119"/>
                <a:gd name="T10" fmla="*/ 60 w 162"/>
                <a:gd name="T11" fmla="*/ 21 h 119"/>
                <a:gd name="T12" fmla="*/ 39 w 162"/>
                <a:gd name="T13" fmla="*/ 23 h 119"/>
                <a:gd name="T14" fmla="*/ 0 w 162"/>
                <a:gd name="T15" fmla="*/ 8 h 119"/>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119"/>
                <a:gd name="T26" fmla="*/ 162 w 162"/>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119">
                  <a:moveTo>
                    <a:pt x="0" y="42"/>
                  </a:moveTo>
                  <a:lnTo>
                    <a:pt x="111" y="0"/>
                  </a:lnTo>
                  <a:lnTo>
                    <a:pt x="132" y="51"/>
                  </a:lnTo>
                  <a:lnTo>
                    <a:pt x="153" y="63"/>
                  </a:lnTo>
                  <a:lnTo>
                    <a:pt x="162" y="105"/>
                  </a:lnTo>
                  <a:lnTo>
                    <a:pt x="107" y="112"/>
                  </a:lnTo>
                  <a:lnTo>
                    <a:pt x="68" y="119"/>
                  </a:lnTo>
                  <a:lnTo>
                    <a:pt x="0" y="42"/>
                  </a:lnTo>
                  <a:close/>
                </a:path>
              </a:pathLst>
            </a:custGeom>
            <a:solidFill>
              <a:schemeClr val="accent2"/>
            </a:solidFill>
            <a:ln w="9525">
              <a:solidFill>
                <a:srgbClr val="000000"/>
              </a:solidFill>
              <a:round/>
              <a:headEnd/>
              <a:tailEnd/>
            </a:ln>
          </p:spPr>
          <p:txBody>
            <a:bodyPr/>
            <a:lstStyle/>
            <a:p>
              <a:endParaRPr lang="en-US"/>
            </a:p>
          </p:txBody>
        </p:sp>
        <p:sp>
          <p:nvSpPr>
            <p:cNvPr id="93203" name="Freeform 71"/>
            <p:cNvSpPr>
              <a:spLocks/>
            </p:cNvSpPr>
            <p:nvPr/>
          </p:nvSpPr>
          <p:spPr bwMode="auto">
            <a:xfrm>
              <a:off x="2552" y="3003"/>
              <a:ext cx="124" cy="58"/>
            </a:xfrm>
            <a:custGeom>
              <a:avLst/>
              <a:gdLst>
                <a:gd name="T0" fmla="*/ 12 w 129"/>
                <a:gd name="T1" fmla="*/ 2 h 63"/>
                <a:gd name="T2" fmla="*/ 0 w 129"/>
                <a:gd name="T3" fmla="*/ 13 h 63"/>
                <a:gd name="T4" fmla="*/ 15 w 129"/>
                <a:gd name="T5" fmla="*/ 13 h 63"/>
                <a:gd name="T6" fmla="*/ 27 w 129"/>
                <a:gd name="T7" fmla="*/ 11 h 63"/>
                <a:gd name="T8" fmla="*/ 45 w 129"/>
                <a:gd name="T9" fmla="*/ 11 h 63"/>
                <a:gd name="T10" fmla="*/ 61 w 129"/>
                <a:gd name="T11" fmla="*/ 6 h 63"/>
                <a:gd name="T12" fmla="*/ 51 w 129"/>
                <a:gd name="T13" fmla="*/ 6 h 63"/>
                <a:gd name="T14" fmla="*/ 42 w 129"/>
                <a:gd name="T15" fmla="*/ 0 h 63"/>
                <a:gd name="T16" fmla="*/ 12 w 129"/>
                <a:gd name="T17" fmla="*/ 2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63"/>
                <a:gd name="T29" fmla="*/ 129 w 129"/>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63">
                  <a:moveTo>
                    <a:pt x="19" y="2"/>
                  </a:moveTo>
                  <a:lnTo>
                    <a:pt x="0" y="59"/>
                  </a:lnTo>
                  <a:lnTo>
                    <a:pt x="34" y="63"/>
                  </a:lnTo>
                  <a:lnTo>
                    <a:pt x="55" y="50"/>
                  </a:lnTo>
                  <a:lnTo>
                    <a:pt x="94" y="51"/>
                  </a:lnTo>
                  <a:lnTo>
                    <a:pt x="129" y="26"/>
                  </a:lnTo>
                  <a:lnTo>
                    <a:pt x="106" y="17"/>
                  </a:lnTo>
                  <a:lnTo>
                    <a:pt x="89" y="0"/>
                  </a:lnTo>
                  <a:lnTo>
                    <a:pt x="19" y="2"/>
                  </a:lnTo>
                  <a:close/>
                </a:path>
              </a:pathLst>
            </a:custGeom>
            <a:solidFill>
              <a:schemeClr val="accent2"/>
            </a:solidFill>
            <a:ln w="9525">
              <a:solidFill>
                <a:srgbClr val="000000"/>
              </a:solidFill>
              <a:round/>
              <a:headEnd/>
              <a:tailEnd/>
            </a:ln>
          </p:spPr>
          <p:txBody>
            <a:bodyPr/>
            <a:lstStyle/>
            <a:p>
              <a:endParaRPr lang="en-US"/>
            </a:p>
          </p:txBody>
        </p:sp>
        <p:sp>
          <p:nvSpPr>
            <p:cNvPr id="93204" name="Freeform 72"/>
            <p:cNvSpPr>
              <a:spLocks/>
            </p:cNvSpPr>
            <p:nvPr/>
          </p:nvSpPr>
          <p:spPr bwMode="auto">
            <a:xfrm>
              <a:off x="2589" y="3085"/>
              <a:ext cx="50" cy="42"/>
            </a:xfrm>
            <a:custGeom>
              <a:avLst/>
              <a:gdLst>
                <a:gd name="T0" fmla="*/ 23 w 52"/>
                <a:gd name="T1" fmla="*/ 0 h 46"/>
                <a:gd name="T2" fmla="*/ 0 w 52"/>
                <a:gd name="T3" fmla="*/ 4 h 46"/>
                <a:gd name="T4" fmla="*/ 8 w 52"/>
                <a:gd name="T5" fmla="*/ 8 h 46"/>
                <a:gd name="T6" fmla="*/ 26 w 52"/>
                <a:gd name="T7" fmla="*/ 6 h 46"/>
                <a:gd name="T8" fmla="*/ 23 w 52"/>
                <a:gd name="T9" fmla="*/ 0 h 46"/>
                <a:gd name="T10" fmla="*/ 0 60000 65536"/>
                <a:gd name="T11" fmla="*/ 0 60000 65536"/>
                <a:gd name="T12" fmla="*/ 0 60000 65536"/>
                <a:gd name="T13" fmla="*/ 0 60000 65536"/>
                <a:gd name="T14" fmla="*/ 0 60000 65536"/>
                <a:gd name="T15" fmla="*/ 0 w 52"/>
                <a:gd name="T16" fmla="*/ 0 h 46"/>
                <a:gd name="T17" fmla="*/ 52 w 52"/>
                <a:gd name="T18" fmla="*/ 46 h 46"/>
              </a:gdLst>
              <a:ahLst/>
              <a:cxnLst>
                <a:cxn ang="T10">
                  <a:pos x="T0" y="T1"/>
                </a:cxn>
                <a:cxn ang="T11">
                  <a:pos x="T2" y="T3"/>
                </a:cxn>
                <a:cxn ang="T12">
                  <a:pos x="T4" y="T5"/>
                </a:cxn>
                <a:cxn ang="T13">
                  <a:pos x="T6" y="T7"/>
                </a:cxn>
                <a:cxn ang="T14">
                  <a:pos x="T8" y="T9"/>
                </a:cxn>
              </a:cxnLst>
              <a:rect l="T15" t="T16" r="T17" b="T18"/>
              <a:pathLst>
                <a:path w="52" h="46">
                  <a:moveTo>
                    <a:pt x="46" y="0"/>
                  </a:moveTo>
                  <a:lnTo>
                    <a:pt x="0" y="4"/>
                  </a:lnTo>
                  <a:lnTo>
                    <a:pt x="8" y="46"/>
                  </a:lnTo>
                  <a:lnTo>
                    <a:pt x="52" y="36"/>
                  </a:lnTo>
                  <a:lnTo>
                    <a:pt x="46" y="0"/>
                  </a:lnTo>
                  <a:close/>
                </a:path>
              </a:pathLst>
            </a:custGeom>
            <a:solidFill>
              <a:schemeClr val="accent2"/>
            </a:solidFill>
            <a:ln w="9525">
              <a:solidFill>
                <a:srgbClr val="000000"/>
              </a:solidFill>
              <a:round/>
              <a:headEnd/>
              <a:tailEnd/>
            </a:ln>
          </p:spPr>
          <p:txBody>
            <a:bodyPr/>
            <a:lstStyle/>
            <a:p>
              <a:endParaRPr lang="en-US"/>
            </a:p>
          </p:txBody>
        </p:sp>
        <p:sp>
          <p:nvSpPr>
            <p:cNvPr id="93205" name="Freeform 73"/>
            <p:cNvSpPr>
              <a:spLocks/>
            </p:cNvSpPr>
            <p:nvPr/>
          </p:nvSpPr>
          <p:spPr bwMode="auto">
            <a:xfrm>
              <a:off x="2644" y="3131"/>
              <a:ext cx="34" cy="41"/>
            </a:xfrm>
            <a:custGeom>
              <a:avLst/>
              <a:gdLst>
                <a:gd name="T0" fmla="*/ 0 w 35"/>
                <a:gd name="T1" fmla="*/ 5 h 45"/>
                <a:gd name="T2" fmla="*/ 17 w 35"/>
                <a:gd name="T3" fmla="*/ 0 h 45"/>
                <a:gd name="T4" fmla="*/ 17 w 35"/>
                <a:gd name="T5" fmla="*/ 6 h 45"/>
                <a:gd name="T6" fmla="*/ 12 w 35"/>
                <a:gd name="T7" fmla="*/ 8 h 45"/>
                <a:gd name="T8" fmla="*/ 0 w 35"/>
                <a:gd name="T9" fmla="*/ 5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0" y="17"/>
                  </a:moveTo>
                  <a:lnTo>
                    <a:pt x="35" y="0"/>
                  </a:lnTo>
                  <a:lnTo>
                    <a:pt x="35" y="40"/>
                  </a:lnTo>
                  <a:lnTo>
                    <a:pt x="12" y="45"/>
                  </a:lnTo>
                  <a:lnTo>
                    <a:pt x="0" y="17"/>
                  </a:lnTo>
                  <a:close/>
                </a:path>
              </a:pathLst>
            </a:custGeom>
            <a:solidFill>
              <a:schemeClr val="accent2"/>
            </a:solidFill>
            <a:ln w="9525">
              <a:solidFill>
                <a:srgbClr val="000000"/>
              </a:solidFill>
              <a:round/>
              <a:headEnd/>
              <a:tailEnd/>
            </a:ln>
          </p:spPr>
          <p:txBody>
            <a:bodyPr/>
            <a:lstStyle/>
            <a:p>
              <a:endParaRPr lang="en-US"/>
            </a:p>
          </p:txBody>
        </p:sp>
        <p:sp>
          <p:nvSpPr>
            <p:cNvPr id="93206" name="Freeform 74"/>
            <p:cNvSpPr>
              <a:spLocks/>
            </p:cNvSpPr>
            <p:nvPr/>
          </p:nvSpPr>
          <p:spPr bwMode="auto">
            <a:xfrm>
              <a:off x="2733" y="3150"/>
              <a:ext cx="211" cy="238"/>
            </a:xfrm>
            <a:custGeom>
              <a:avLst/>
              <a:gdLst>
                <a:gd name="T0" fmla="*/ 17 w 219"/>
                <a:gd name="T1" fmla="*/ 0 h 260"/>
                <a:gd name="T2" fmla="*/ 0 w 219"/>
                <a:gd name="T3" fmla="*/ 19 h 260"/>
                <a:gd name="T4" fmla="*/ 13 w 219"/>
                <a:gd name="T5" fmla="*/ 27 h 260"/>
                <a:gd name="T6" fmla="*/ 13 w 219"/>
                <a:gd name="T7" fmla="*/ 44 h 260"/>
                <a:gd name="T8" fmla="*/ 39 w 219"/>
                <a:gd name="T9" fmla="*/ 49 h 260"/>
                <a:gd name="T10" fmla="*/ 51 w 219"/>
                <a:gd name="T11" fmla="*/ 38 h 260"/>
                <a:gd name="T12" fmla="*/ 83 w 219"/>
                <a:gd name="T13" fmla="*/ 36 h 260"/>
                <a:gd name="T14" fmla="*/ 108 w 219"/>
                <a:gd name="T15" fmla="*/ 27 h 260"/>
                <a:gd name="T16" fmla="*/ 83 w 219"/>
                <a:gd name="T17" fmla="*/ 10 h 260"/>
                <a:gd name="T18" fmla="*/ 17 w 219"/>
                <a:gd name="T19" fmla="*/ 0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0"/>
                <a:gd name="T32" fmla="*/ 219 w 219"/>
                <a:gd name="T33" fmla="*/ 260 h 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0">
                  <a:moveTo>
                    <a:pt x="36" y="0"/>
                  </a:moveTo>
                  <a:lnTo>
                    <a:pt x="0" y="99"/>
                  </a:lnTo>
                  <a:lnTo>
                    <a:pt x="26" y="148"/>
                  </a:lnTo>
                  <a:lnTo>
                    <a:pt x="26" y="236"/>
                  </a:lnTo>
                  <a:lnTo>
                    <a:pt x="79" y="260"/>
                  </a:lnTo>
                  <a:lnTo>
                    <a:pt x="102" y="208"/>
                  </a:lnTo>
                  <a:lnTo>
                    <a:pt x="169" y="196"/>
                  </a:lnTo>
                  <a:lnTo>
                    <a:pt x="219" y="140"/>
                  </a:lnTo>
                  <a:lnTo>
                    <a:pt x="167" y="51"/>
                  </a:lnTo>
                  <a:lnTo>
                    <a:pt x="36" y="0"/>
                  </a:lnTo>
                  <a:close/>
                </a:path>
              </a:pathLst>
            </a:custGeom>
            <a:solidFill>
              <a:schemeClr val="accent2"/>
            </a:solidFill>
            <a:ln w="9525">
              <a:solidFill>
                <a:srgbClr val="000000"/>
              </a:solidFill>
              <a:round/>
              <a:headEnd/>
              <a:tailEnd/>
            </a:ln>
          </p:spPr>
          <p:txBody>
            <a:bodyPr/>
            <a:lstStyle/>
            <a:p>
              <a:endParaRPr lang="en-US"/>
            </a:p>
          </p:txBody>
        </p:sp>
        <p:sp>
          <p:nvSpPr>
            <p:cNvPr id="93207" name="Freeform 75"/>
            <p:cNvSpPr>
              <a:spLocks/>
            </p:cNvSpPr>
            <p:nvPr/>
          </p:nvSpPr>
          <p:spPr bwMode="auto">
            <a:xfrm>
              <a:off x="2657" y="3039"/>
              <a:ext cx="117" cy="92"/>
            </a:xfrm>
            <a:custGeom>
              <a:avLst/>
              <a:gdLst>
                <a:gd name="T0" fmla="*/ 15 w 121"/>
                <a:gd name="T1" fmla="*/ 0 h 101"/>
                <a:gd name="T2" fmla="*/ 0 w 121"/>
                <a:gd name="T3" fmla="*/ 5 h 101"/>
                <a:gd name="T4" fmla="*/ 10 w 121"/>
                <a:gd name="T5" fmla="*/ 10 h 101"/>
                <a:gd name="T6" fmla="*/ 15 w 121"/>
                <a:gd name="T7" fmla="*/ 11 h 101"/>
                <a:gd name="T8" fmla="*/ 32 w 121"/>
                <a:gd name="T9" fmla="*/ 17 h 101"/>
                <a:gd name="T10" fmla="*/ 64 w 121"/>
                <a:gd name="T11" fmla="*/ 15 h 101"/>
                <a:gd name="T12" fmla="*/ 65 w 121"/>
                <a:gd name="T13" fmla="*/ 7 h 101"/>
                <a:gd name="T14" fmla="*/ 41 w 121"/>
                <a:gd name="T15" fmla="*/ 5 h 101"/>
                <a:gd name="T16" fmla="*/ 15 w 121"/>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01"/>
                <a:gd name="T29" fmla="*/ 121 w 121"/>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01">
                  <a:moveTo>
                    <a:pt x="25" y="0"/>
                  </a:moveTo>
                  <a:lnTo>
                    <a:pt x="0" y="30"/>
                  </a:lnTo>
                  <a:lnTo>
                    <a:pt x="10" y="54"/>
                  </a:lnTo>
                  <a:lnTo>
                    <a:pt x="33" y="62"/>
                  </a:lnTo>
                  <a:lnTo>
                    <a:pt x="57" y="101"/>
                  </a:lnTo>
                  <a:lnTo>
                    <a:pt x="120" y="86"/>
                  </a:lnTo>
                  <a:lnTo>
                    <a:pt x="121" y="43"/>
                  </a:lnTo>
                  <a:lnTo>
                    <a:pt x="75" y="8"/>
                  </a:lnTo>
                  <a:lnTo>
                    <a:pt x="25" y="0"/>
                  </a:lnTo>
                  <a:close/>
                </a:path>
              </a:pathLst>
            </a:custGeom>
            <a:solidFill>
              <a:schemeClr val="accent2"/>
            </a:solidFill>
            <a:ln w="9525">
              <a:solidFill>
                <a:srgbClr val="000000"/>
              </a:solidFill>
              <a:round/>
              <a:headEnd/>
              <a:tailEnd/>
            </a:ln>
          </p:spPr>
          <p:txBody>
            <a:bodyPr/>
            <a:lstStyle/>
            <a:p>
              <a:endParaRPr lang="en-US"/>
            </a:p>
          </p:txBody>
        </p:sp>
      </p:grpSp>
      <p:grpSp>
        <p:nvGrpSpPr>
          <p:cNvPr id="93187" name="Group 76"/>
          <p:cNvGrpSpPr>
            <a:grpSpLocks/>
          </p:cNvGrpSpPr>
          <p:nvPr/>
        </p:nvGrpSpPr>
        <p:grpSpPr bwMode="auto">
          <a:xfrm>
            <a:off x="1993900" y="5629275"/>
            <a:ext cx="5600700" cy="914400"/>
            <a:chOff x="1475" y="3546"/>
            <a:chExt cx="3528" cy="576"/>
          </a:xfrm>
        </p:grpSpPr>
        <p:grpSp>
          <p:nvGrpSpPr>
            <p:cNvPr id="93190" name="Group 77"/>
            <p:cNvGrpSpPr>
              <a:grpSpLocks/>
            </p:cNvGrpSpPr>
            <p:nvPr/>
          </p:nvGrpSpPr>
          <p:grpSpPr bwMode="auto">
            <a:xfrm>
              <a:off x="1475" y="3546"/>
              <a:ext cx="3528" cy="231"/>
              <a:chOff x="1386" y="3747"/>
              <a:chExt cx="3528" cy="231"/>
            </a:xfrm>
          </p:grpSpPr>
          <p:sp>
            <p:nvSpPr>
              <p:cNvPr id="93192" name="Rectangle 78"/>
              <p:cNvSpPr>
                <a:spLocks noChangeArrowheads="1"/>
              </p:cNvSpPr>
              <p:nvPr/>
            </p:nvSpPr>
            <p:spPr bwMode="auto">
              <a:xfrm>
                <a:off x="1775" y="3771"/>
                <a:ext cx="190" cy="144"/>
              </a:xfrm>
              <a:prstGeom prst="rect">
                <a:avLst/>
              </a:prstGeom>
              <a:solidFill>
                <a:srgbClr val="FFFF66"/>
              </a:solidFill>
              <a:ln w="28575">
                <a:solidFill>
                  <a:schemeClr val="tx1"/>
                </a:solidFill>
                <a:miter lim="800000"/>
                <a:headEnd/>
                <a:tailEnd/>
              </a:ln>
            </p:spPr>
            <p:txBody>
              <a:bodyPr wrap="none" anchor="ctr"/>
              <a:lstStyle/>
              <a:p>
                <a:endParaRPr lang="en-US">
                  <a:latin typeface="Calibri" pitchFamily="34" charset="0"/>
                </a:endParaRPr>
              </a:p>
            </p:txBody>
          </p:sp>
          <p:sp>
            <p:nvSpPr>
              <p:cNvPr id="93193" name="Rectangle 79"/>
              <p:cNvSpPr>
                <a:spLocks noChangeArrowheads="1"/>
              </p:cNvSpPr>
              <p:nvPr/>
            </p:nvSpPr>
            <p:spPr bwMode="auto">
              <a:xfrm>
                <a:off x="2820" y="3771"/>
                <a:ext cx="190" cy="144"/>
              </a:xfrm>
              <a:prstGeom prst="rect">
                <a:avLst/>
              </a:prstGeom>
              <a:solidFill>
                <a:schemeClr val="accent1"/>
              </a:solidFill>
              <a:ln w="28575">
                <a:solidFill>
                  <a:schemeClr val="tx1"/>
                </a:solidFill>
                <a:miter lim="800000"/>
                <a:headEnd/>
                <a:tailEnd/>
              </a:ln>
            </p:spPr>
            <p:txBody>
              <a:bodyPr wrap="none" anchor="ctr"/>
              <a:lstStyle/>
              <a:p>
                <a:endParaRPr lang="en-US" sz="1400"/>
              </a:p>
            </p:txBody>
          </p:sp>
          <p:sp>
            <p:nvSpPr>
              <p:cNvPr id="93194" name="Rectangle 80"/>
              <p:cNvSpPr>
                <a:spLocks noChangeArrowheads="1"/>
              </p:cNvSpPr>
              <p:nvPr/>
            </p:nvSpPr>
            <p:spPr bwMode="auto">
              <a:xfrm>
                <a:off x="3788" y="3771"/>
                <a:ext cx="190" cy="144"/>
              </a:xfrm>
              <a:prstGeom prst="rect">
                <a:avLst/>
              </a:prstGeom>
              <a:solidFill>
                <a:schemeClr val="accent2"/>
              </a:solidFill>
              <a:ln w="28575">
                <a:solidFill>
                  <a:schemeClr val="tx1"/>
                </a:solidFill>
                <a:miter lim="800000"/>
                <a:headEnd/>
                <a:tailEnd/>
              </a:ln>
            </p:spPr>
            <p:txBody>
              <a:bodyPr wrap="none" anchor="ctr"/>
              <a:lstStyle/>
              <a:p>
                <a:r>
                  <a:rPr lang="en-US" sz="1400"/>
                  <a:t> </a:t>
                </a:r>
              </a:p>
            </p:txBody>
          </p:sp>
          <p:sp>
            <p:nvSpPr>
              <p:cNvPr id="93195" name="Text Box 81"/>
              <p:cNvSpPr txBox="1">
                <a:spLocks noChangeArrowheads="1"/>
              </p:cNvSpPr>
              <p:nvPr/>
            </p:nvSpPr>
            <p:spPr bwMode="auto">
              <a:xfrm>
                <a:off x="1386" y="3747"/>
                <a:ext cx="302" cy="231"/>
              </a:xfrm>
              <a:prstGeom prst="rect">
                <a:avLst/>
              </a:prstGeom>
              <a:noFill/>
              <a:ln w="9525">
                <a:noFill/>
                <a:miter lim="800000"/>
                <a:headEnd/>
                <a:tailEnd/>
              </a:ln>
            </p:spPr>
            <p:txBody>
              <a:bodyPr wrap="none">
                <a:spAutoFit/>
              </a:bodyPr>
              <a:lstStyle/>
              <a:p>
                <a:r>
                  <a:rPr lang="en-US">
                    <a:latin typeface="Garamond" pitchFamily="18" charset="0"/>
                  </a:rPr>
                  <a:t>4%</a:t>
                </a:r>
              </a:p>
            </p:txBody>
          </p:sp>
          <p:sp>
            <p:nvSpPr>
              <p:cNvPr id="93196" name="Text Box 82"/>
              <p:cNvSpPr txBox="1">
                <a:spLocks noChangeArrowheads="1"/>
              </p:cNvSpPr>
              <p:nvPr/>
            </p:nvSpPr>
            <p:spPr bwMode="auto">
              <a:xfrm>
                <a:off x="2314" y="3747"/>
                <a:ext cx="414" cy="231"/>
              </a:xfrm>
              <a:prstGeom prst="rect">
                <a:avLst/>
              </a:prstGeom>
              <a:noFill/>
              <a:ln w="9525">
                <a:noFill/>
                <a:miter lim="800000"/>
                <a:headEnd/>
                <a:tailEnd/>
              </a:ln>
            </p:spPr>
            <p:txBody>
              <a:bodyPr wrap="none">
                <a:spAutoFit/>
              </a:bodyPr>
              <a:lstStyle/>
              <a:p>
                <a:r>
                  <a:rPr lang="en-US">
                    <a:latin typeface="Garamond" pitchFamily="18" charset="0"/>
                  </a:rPr>
                  <a:t>4-6%</a:t>
                </a:r>
              </a:p>
            </p:txBody>
          </p:sp>
          <p:sp>
            <p:nvSpPr>
              <p:cNvPr id="93197" name="Text Box 83"/>
              <p:cNvSpPr txBox="1">
                <a:spLocks noChangeArrowheads="1"/>
              </p:cNvSpPr>
              <p:nvPr/>
            </p:nvSpPr>
            <p:spPr bwMode="auto">
              <a:xfrm>
                <a:off x="3390" y="3747"/>
                <a:ext cx="302" cy="231"/>
              </a:xfrm>
              <a:prstGeom prst="rect">
                <a:avLst/>
              </a:prstGeom>
              <a:noFill/>
              <a:ln w="9525">
                <a:noFill/>
                <a:miter lim="800000"/>
                <a:headEnd/>
                <a:tailEnd/>
              </a:ln>
            </p:spPr>
            <p:txBody>
              <a:bodyPr wrap="none">
                <a:spAutoFit/>
              </a:bodyPr>
              <a:lstStyle/>
              <a:p>
                <a:r>
                  <a:rPr lang="en-US">
                    <a:latin typeface="Garamond" pitchFamily="18" charset="0"/>
                  </a:rPr>
                  <a:t>6%</a:t>
                </a:r>
              </a:p>
            </p:txBody>
          </p:sp>
          <p:sp>
            <p:nvSpPr>
              <p:cNvPr id="93198" name="Rectangle 84"/>
              <p:cNvSpPr>
                <a:spLocks noChangeArrowheads="1"/>
              </p:cNvSpPr>
              <p:nvPr/>
            </p:nvSpPr>
            <p:spPr bwMode="auto">
              <a:xfrm>
                <a:off x="4724" y="3771"/>
                <a:ext cx="190" cy="144"/>
              </a:xfrm>
              <a:prstGeom prst="rect">
                <a:avLst/>
              </a:prstGeom>
              <a:solidFill>
                <a:schemeClr val="bg1"/>
              </a:solidFill>
              <a:ln w="28575">
                <a:solidFill>
                  <a:schemeClr val="tx1"/>
                </a:solidFill>
                <a:miter lim="800000"/>
                <a:headEnd/>
                <a:tailEnd/>
              </a:ln>
            </p:spPr>
            <p:txBody>
              <a:bodyPr wrap="none" anchor="ctr"/>
              <a:lstStyle/>
              <a:p>
                <a:r>
                  <a:rPr lang="en-US" sz="2400">
                    <a:solidFill>
                      <a:srgbClr val="00FF00"/>
                    </a:solidFill>
                    <a:latin typeface="Calibri" pitchFamily="34" charset="0"/>
                  </a:rPr>
                  <a:t> </a:t>
                </a:r>
              </a:p>
            </p:txBody>
          </p:sp>
          <p:sp>
            <p:nvSpPr>
              <p:cNvPr id="93199" name="Text Box 85"/>
              <p:cNvSpPr txBox="1">
                <a:spLocks noChangeArrowheads="1"/>
              </p:cNvSpPr>
              <p:nvPr/>
            </p:nvSpPr>
            <p:spPr bwMode="auto">
              <a:xfrm>
                <a:off x="4316" y="3747"/>
                <a:ext cx="320" cy="231"/>
              </a:xfrm>
              <a:prstGeom prst="rect">
                <a:avLst/>
              </a:prstGeom>
              <a:noFill/>
              <a:ln w="9525">
                <a:noFill/>
                <a:miter lim="800000"/>
                <a:headEnd/>
                <a:tailEnd/>
              </a:ln>
            </p:spPr>
            <p:txBody>
              <a:bodyPr wrap="none">
                <a:spAutoFit/>
              </a:bodyPr>
              <a:lstStyle/>
              <a:p>
                <a:r>
                  <a:rPr lang="en-US">
                    <a:latin typeface="Garamond" pitchFamily="18" charset="0"/>
                  </a:rPr>
                  <a:t>n/a</a:t>
                </a:r>
              </a:p>
            </p:txBody>
          </p:sp>
        </p:grpSp>
        <p:sp>
          <p:nvSpPr>
            <p:cNvPr id="93191" name="Text Box 86"/>
            <p:cNvSpPr txBox="1">
              <a:spLocks noChangeArrowheads="1"/>
            </p:cNvSpPr>
            <p:nvPr/>
          </p:nvSpPr>
          <p:spPr bwMode="auto">
            <a:xfrm>
              <a:off x="2003" y="3930"/>
              <a:ext cx="2461" cy="192"/>
            </a:xfrm>
            <a:prstGeom prst="rect">
              <a:avLst/>
            </a:prstGeom>
            <a:noFill/>
            <a:ln w="9525">
              <a:noFill/>
              <a:miter lim="800000"/>
              <a:headEnd/>
              <a:tailEnd/>
            </a:ln>
          </p:spPr>
          <p:txBody>
            <a:bodyPr wrap="none">
              <a:spAutoFit/>
            </a:bodyPr>
            <a:lstStyle/>
            <a:p>
              <a:r>
                <a:rPr lang="en-US" sz="1400">
                  <a:latin typeface="Garamond" pitchFamily="18" charset="0"/>
                </a:rPr>
                <a:t>Source: Mokdad et al., Diabetes Care 2000;23:1278-83</a:t>
              </a:r>
            </a:p>
          </p:txBody>
        </p:sp>
      </p:grpSp>
      <p:sp>
        <p:nvSpPr>
          <p:cNvPr id="93188" name="Rectangle 87"/>
          <p:cNvSpPr>
            <a:spLocks noGrp="1" noChangeArrowheads="1"/>
          </p:cNvSpPr>
          <p:nvPr/>
        </p:nvSpPr>
        <p:spPr bwMode="auto">
          <a:xfrm>
            <a:off x="957263" y="341313"/>
            <a:ext cx="7639050" cy="946150"/>
          </a:xfrm>
          <a:prstGeom prst="rect">
            <a:avLst/>
          </a:prstGeom>
          <a:noFill/>
          <a:ln w="9525">
            <a:noFill/>
            <a:miter lim="800000"/>
            <a:headEnd/>
            <a:tailEnd/>
          </a:ln>
        </p:spPr>
        <p:txBody>
          <a:bodyPr anchor="ctr"/>
          <a:lstStyle/>
          <a:p>
            <a:r>
              <a:rPr lang="en-US" sz="3200" b="1">
                <a:latin typeface="Garamond" pitchFamily="18" charset="0"/>
              </a:rPr>
              <a:t>Prevalence of Diabetes among U.S. Adults, BRFSS, 1993-94</a:t>
            </a:r>
            <a:endParaRPr lang="en-US" sz="2800">
              <a:latin typeface="Garamond" pitchFamily="18" charset="0"/>
            </a:endParaRPr>
          </a:p>
        </p:txBody>
      </p:sp>
      <p:pic>
        <p:nvPicPr>
          <p:cNvPr id="93189" name="Picture 88" descr="C:\WINDOWS\Profiles\ngs1\Desktop\cdc blue-09-27-00.JPG"/>
          <p:cNvPicPr>
            <a:picLocks noChangeAspect="1" noChangeArrowheads="1"/>
          </p:cNvPicPr>
          <p:nvPr/>
        </p:nvPicPr>
        <p:blipFill>
          <a:blip r:embed="rId2" cstate="print"/>
          <a:srcRect/>
          <a:stretch>
            <a:fillRect/>
          </a:stretch>
        </p:blipFill>
        <p:spPr bwMode="auto">
          <a:xfrm>
            <a:off x="8042275" y="5719763"/>
            <a:ext cx="11049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nvSpPr>
        <p:spPr bwMode="auto">
          <a:xfrm>
            <a:off x="4495800" y="330200"/>
            <a:ext cx="4318000" cy="946150"/>
          </a:xfrm>
          <a:prstGeom prst="rect">
            <a:avLst/>
          </a:prstGeom>
          <a:noFill/>
          <a:ln w="9525">
            <a:noFill/>
            <a:miter lim="800000"/>
            <a:headEnd/>
            <a:tailEnd/>
          </a:ln>
        </p:spPr>
        <p:txBody>
          <a:bodyPr anchor="ctr"/>
          <a:lstStyle/>
          <a:p>
            <a:endParaRPr lang="en-US" sz="3200">
              <a:latin typeface="Garamond" pitchFamily="18" charset="0"/>
            </a:endParaRPr>
          </a:p>
        </p:txBody>
      </p:sp>
      <p:sp>
        <p:nvSpPr>
          <p:cNvPr id="94210" name="Freeform 3"/>
          <p:cNvSpPr>
            <a:spLocks/>
          </p:cNvSpPr>
          <p:nvPr/>
        </p:nvSpPr>
        <p:spPr bwMode="auto">
          <a:xfrm>
            <a:off x="2792413" y="4635500"/>
            <a:ext cx="95250" cy="122238"/>
          </a:xfrm>
          <a:custGeom>
            <a:avLst/>
            <a:gdLst>
              <a:gd name="T0" fmla="*/ 0 w 58"/>
              <a:gd name="T1" fmla="*/ 2147483647 h 84"/>
              <a:gd name="T2" fmla="*/ 0 w 58"/>
              <a:gd name="T3" fmla="*/ 2147483647 h 84"/>
              <a:gd name="T4" fmla="*/ 2147483647 w 58"/>
              <a:gd name="T5" fmla="*/ 0 h 84"/>
              <a:gd name="T6" fmla="*/ 2147483647 w 58"/>
              <a:gd name="T7" fmla="*/ 2147483647 h 84"/>
              <a:gd name="T8" fmla="*/ 2147483647 w 58"/>
              <a:gd name="T9" fmla="*/ 2147483647 h 84"/>
              <a:gd name="T10" fmla="*/ 0 w 58"/>
              <a:gd name="T11" fmla="*/ 2147483647 h 84"/>
              <a:gd name="T12" fmla="*/ 0 60000 65536"/>
              <a:gd name="T13" fmla="*/ 0 60000 65536"/>
              <a:gd name="T14" fmla="*/ 0 60000 65536"/>
              <a:gd name="T15" fmla="*/ 0 60000 65536"/>
              <a:gd name="T16" fmla="*/ 0 60000 65536"/>
              <a:gd name="T17" fmla="*/ 0 60000 65536"/>
              <a:gd name="T18" fmla="*/ 0 w 58"/>
              <a:gd name="T19" fmla="*/ 0 h 84"/>
              <a:gd name="T20" fmla="*/ 58 w 5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58" h="84">
                <a:moveTo>
                  <a:pt x="0" y="84"/>
                </a:moveTo>
                <a:lnTo>
                  <a:pt x="0" y="59"/>
                </a:lnTo>
                <a:lnTo>
                  <a:pt x="33" y="0"/>
                </a:lnTo>
                <a:lnTo>
                  <a:pt x="58" y="17"/>
                </a:lnTo>
                <a:lnTo>
                  <a:pt x="30" y="84"/>
                </a:lnTo>
                <a:lnTo>
                  <a:pt x="0" y="84"/>
                </a:lnTo>
                <a:close/>
              </a:path>
            </a:pathLst>
          </a:custGeom>
          <a:solidFill>
            <a:schemeClr val="accent2"/>
          </a:solidFill>
          <a:ln w="9525">
            <a:solidFill>
              <a:srgbClr val="000000"/>
            </a:solidFill>
            <a:round/>
            <a:headEnd/>
            <a:tailEnd/>
          </a:ln>
        </p:spPr>
        <p:txBody>
          <a:bodyPr/>
          <a:lstStyle/>
          <a:p>
            <a:endParaRPr lang="en-US"/>
          </a:p>
        </p:txBody>
      </p:sp>
      <p:sp>
        <p:nvSpPr>
          <p:cNvPr id="94211" name="Freeform 4"/>
          <p:cNvSpPr>
            <a:spLocks/>
          </p:cNvSpPr>
          <p:nvPr/>
        </p:nvSpPr>
        <p:spPr bwMode="auto">
          <a:xfrm>
            <a:off x="2957513" y="4527550"/>
            <a:ext cx="152400" cy="155575"/>
          </a:xfrm>
          <a:custGeom>
            <a:avLst/>
            <a:gdLst>
              <a:gd name="T0" fmla="*/ 2147483647 w 109"/>
              <a:gd name="T1" fmla="*/ 2147483647 h 107"/>
              <a:gd name="T2" fmla="*/ 0 w 109"/>
              <a:gd name="T3" fmla="*/ 2147483647 h 107"/>
              <a:gd name="T4" fmla="*/ 2147483647 w 109"/>
              <a:gd name="T5" fmla="*/ 2147483647 h 107"/>
              <a:gd name="T6" fmla="*/ 2147483647 w 109"/>
              <a:gd name="T7" fmla="*/ 2147483647 h 107"/>
              <a:gd name="T8" fmla="*/ 2147483647 w 109"/>
              <a:gd name="T9" fmla="*/ 2147483647 h 107"/>
              <a:gd name="T10" fmla="*/ 2147483647 w 109"/>
              <a:gd name="T11" fmla="*/ 0 h 107"/>
              <a:gd name="T12" fmla="*/ 2147483647 w 109"/>
              <a:gd name="T13" fmla="*/ 2147483647 h 107"/>
              <a:gd name="T14" fmla="*/ 0 60000 65536"/>
              <a:gd name="T15" fmla="*/ 0 60000 65536"/>
              <a:gd name="T16" fmla="*/ 0 60000 65536"/>
              <a:gd name="T17" fmla="*/ 0 60000 65536"/>
              <a:gd name="T18" fmla="*/ 0 60000 65536"/>
              <a:gd name="T19" fmla="*/ 0 60000 65536"/>
              <a:gd name="T20" fmla="*/ 0 60000 65536"/>
              <a:gd name="T21" fmla="*/ 0 w 109"/>
              <a:gd name="T22" fmla="*/ 0 h 107"/>
              <a:gd name="T23" fmla="*/ 109 w 109"/>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07">
                <a:moveTo>
                  <a:pt x="23" y="12"/>
                </a:moveTo>
                <a:lnTo>
                  <a:pt x="0" y="63"/>
                </a:lnTo>
                <a:lnTo>
                  <a:pt x="42" y="97"/>
                </a:lnTo>
                <a:lnTo>
                  <a:pt x="91" y="107"/>
                </a:lnTo>
                <a:lnTo>
                  <a:pt x="109" y="64"/>
                </a:lnTo>
                <a:lnTo>
                  <a:pt x="97" y="0"/>
                </a:lnTo>
                <a:lnTo>
                  <a:pt x="23" y="12"/>
                </a:lnTo>
                <a:close/>
              </a:path>
            </a:pathLst>
          </a:custGeom>
          <a:solidFill>
            <a:schemeClr val="accent2"/>
          </a:solidFill>
          <a:ln w="9525">
            <a:solidFill>
              <a:srgbClr val="000000"/>
            </a:solidFill>
            <a:round/>
            <a:headEnd/>
            <a:tailEnd/>
          </a:ln>
        </p:spPr>
        <p:txBody>
          <a:bodyPr/>
          <a:lstStyle/>
          <a:p>
            <a:endParaRPr lang="en-US"/>
          </a:p>
        </p:txBody>
      </p:sp>
      <p:sp>
        <p:nvSpPr>
          <p:cNvPr id="94212" name="Freeform 5"/>
          <p:cNvSpPr>
            <a:spLocks/>
          </p:cNvSpPr>
          <p:nvPr/>
        </p:nvSpPr>
        <p:spPr bwMode="auto">
          <a:xfrm>
            <a:off x="3097213" y="4635500"/>
            <a:ext cx="268287" cy="173038"/>
          </a:xfrm>
          <a:custGeom>
            <a:avLst/>
            <a:gdLst>
              <a:gd name="T0" fmla="*/ 0 w 162"/>
              <a:gd name="T1" fmla="*/ 2147483647 h 119"/>
              <a:gd name="T2" fmla="*/ 2147483647 w 162"/>
              <a:gd name="T3" fmla="*/ 0 h 119"/>
              <a:gd name="T4" fmla="*/ 2147483647 w 162"/>
              <a:gd name="T5" fmla="*/ 2147483647 h 119"/>
              <a:gd name="T6" fmla="*/ 2147483647 w 162"/>
              <a:gd name="T7" fmla="*/ 2147483647 h 119"/>
              <a:gd name="T8" fmla="*/ 2147483647 w 162"/>
              <a:gd name="T9" fmla="*/ 2147483647 h 119"/>
              <a:gd name="T10" fmla="*/ 2147483647 w 162"/>
              <a:gd name="T11" fmla="*/ 2147483647 h 119"/>
              <a:gd name="T12" fmla="*/ 2147483647 w 162"/>
              <a:gd name="T13" fmla="*/ 2147483647 h 119"/>
              <a:gd name="T14" fmla="*/ 0 w 162"/>
              <a:gd name="T15" fmla="*/ 2147483647 h 119"/>
              <a:gd name="T16" fmla="*/ 0 60000 65536"/>
              <a:gd name="T17" fmla="*/ 0 60000 65536"/>
              <a:gd name="T18" fmla="*/ 0 60000 65536"/>
              <a:gd name="T19" fmla="*/ 0 60000 65536"/>
              <a:gd name="T20" fmla="*/ 0 60000 65536"/>
              <a:gd name="T21" fmla="*/ 0 60000 65536"/>
              <a:gd name="T22" fmla="*/ 0 60000 65536"/>
              <a:gd name="T23" fmla="*/ 0 60000 65536"/>
              <a:gd name="T24" fmla="*/ 0 w 162"/>
              <a:gd name="T25" fmla="*/ 0 h 119"/>
              <a:gd name="T26" fmla="*/ 162 w 162"/>
              <a:gd name="T27" fmla="*/ 119 h 1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2" h="119">
                <a:moveTo>
                  <a:pt x="0" y="42"/>
                </a:moveTo>
                <a:lnTo>
                  <a:pt x="111" y="0"/>
                </a:lnTo>
                <a:lnTo>
                  <a:pt x="132" y="51"/>
                </a:lnTo>
                <a:lnTo>
                  <a:pt x="153" y="63"/>
                </a:lnTo>
                <a:lnTo>
                  <a:pt x="162" y="105"/>
                </a:lnTo>
                <a:lnTo>
                  <a:pt x="107" y="112"/>
                </a:lnTo>
                <a:lnTo>
                  <a:pt x="68" y="119"/>
                </a:lnTo>
                <a:lnTo>
                  <a:pt x="0" y="42"/>
                </a:lnTo>
                <a:close/>
              </a:path>
            </a:pathLst>
          </a:custGeom>
          <a:solidFill>
            <a:schemeClr val="accent2"/>
          </a:solidFill>
          <a:ln w="9525">
            <a:solidFill>
              <a:srgbClr val="000000"/>
            </a:solidFill>
            <a:round/>
            <a:headEnd/>
            <a:tailEnd/>
          </a:ln>
        </p:spPr>
        <p:txBody>
          <a:bodyPr/>
          <a:lstStyle/>
          <a:p>
            <a:endParaRPr lang="en-US"/>
          </a:p>
        </p:txBody>
      </p:sp>
      <p:sp>
        <p:nvSpPr>
          <p:cNvPr id="94213" name="Freeform 6"/>
          <p:cNvSpPr>
            <a:spLocks/>
          </p:cNvSpPr>
          <p:nvPr/>
        </p:nvSpPr>
        <p:spPr bwMode="auto">
          <a:xfrm>
            <a:off x="3375025" y="4767263"/>
            <a:ext cx="212725" cy="92075"/>
          </a:xfrm>
          <a:custGeom>
            <a:avLst/>
            <a:gdLst>
              <a:gd name="T0" fmla="*/ 2147483647 w 129"/>
              <a:gd name="T1" fmla="*/ 2147483647 h 63"/>
              <a:gd name="T2" fmla="*/ 0 w 129"/>
              <a:gd name="T3" fmla="*/ 2147483647 h 63"/>
              <a:gd name="T4" fmla="*/ 2147483647 w 129"/>
              <a:gd name="T5" fmla="*/ 2147483647 h 63"/>
              <a:gd name="T6" fmla="*/ 2147483647 w 129"/>
              <a:gd name="T7" fmla="*/ 2147483647 h 63"/>
              <a:gd name="T8" fmla="*/ 2147483647 w 129"/>
              <a:gd name="T9" fmla="*/ 2147483647 h 63"/>
              <a:gd name="T10" fmla="*/ 2147483647 w 129"/>
              <a:gd name="T11" fmla="*/ 2147483647 h 63"/>
              <a:gd name="T12" fmla="*/ 2147483647 w 129"/>
              <a:gd name="T13" fmla="*/ 2147483647 h 63"/>
              <a:gd name="T14" fmla="*/ 2147483647 w 129"/>
              <a:gd name="T15" fmla="*/ 0 h 63"/>
              <a:gd name="T16" fmla="*/ 2147483647 w 129"/>
              <a:gd name="T17" fmla="*/ 2147483647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
              <a:gd name="T28" fmla="*/ 0 h 63"/>
              <a:gd name="T29" fmla="*/ 129 w 129"/>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 h="63">
                <a:moveTo>
                  <a:pt x="19" y="2"/>
                </a:moveTo>
                <a:lnTo>
                  <a:pt x="0" y="59"/>
                </a:lnTo>
                <a:lnTo>
                  <a:pt x="34" y="63"/>
                </a:lnTo>
                <a:lnTo>
                  <a:pt x="55" y="50"/>
                </a:lnTo>
                <a:lnTo>
                  <a:pt x="94" y="51"/>
                </a:lnTo>
                <a:lnTo>
                  <a:pt x="129" y="26"/>
                </a:lnTo>
                <a:lnTo>
                  <a:pt x="106" y="17"/>
                </a:lnTo>
                <a:lnTo>
                  <a:pt x="89" y="0"/>
                </a:lnTo>
                <a:lnTo>
                  <a:pt x="19" y="2"/>
                </a:lnTo>
                <a:close/>
              </a:path>
            </a:pathLst>
          </a:custGeom>
          <a:solidFill>
            <a:schemeClr val="accent2"/>
          </a:solidFill>
          <a:ln w="9525">
            <a:solidFill>
              <a:srgbClr val="000000"/>
            </a:solidFill>
            <a:round/>
            <a:headEnd/>
            <a:tailEnd/>
          </a:ln>
        </p:spPr>
        <p:txBody>
          <a:bodyPr/>
          <a:lstStyle/>
          <a:p>
            <a:endParaRPr lang="en-US"/>
          </a:p>
        </p:txBody>
      </p:sp>
      <p:sp>
        <p:nvSpPr>
          <p:cNvPr id="94214" name="Freeform 7"/>
          <p:cNvSpPr>
            <a:spLocks/>
          </p:cNvSpPr>
          <p:nvPr/>
        </p:nvSpPr>
        <p:spPr bwMode="auto">
          <a:xfrm>
            <a:off x="3438525" y="4897438"/>
            <a:ext cx="85725" cy="66675"/>
          </a:xfrm>
          <a:custGeom>
            <a:avLst/>
            <a:gdLst>
              <a:gd name="T0" fmla="*/ 2147483647 w 52"/>
              <a:gd name="T1" fmla="*/ 0 h 46"/>
              <a:gd name="T2" fmla="*/ 0 w 52"/>
              <a:gd name="T3" fmla="*/ 2147483647 h 46"/>
              <a:gd name="T4" fmla="*/ 2147483647 w 52"/>
              <a:gd name="T5" fmla="*/ 2147483647 h 46"/>
              <a:gd name="T6" fmla="*/ 2147483647 w 52"/>
              <a:gd name="T7" fmla="*/ 2147483647 h 46"/>
              <a:gd name="T8" fmla="*/ 2147483647 w 52"/>
              <a:gd name="T9" fmla="*/ 0 h 46"/>
              <a:gd name="T10" fmla="*/ 0 60000 65536"/>
              <a:gd name="T11" fmla="*/ 0 60000 65536"/>
              <a:gd name="T12" fmla="*/ 0 60000 65536"/>
              <a:gd name="T13" fmla="*/ 0 60000 65536"/>
              <a:gd name="T14" fmla="*/ 0 60000 65536"/>
              <a:gd name="T15" fmla="*/ 0 w 52"/>
              <a:gd name="T16" fmla="*/ 0 h 46"/>
              <a:gd name="T17" fmla="*/ 52 w 52"/>
              <a:gd name="T18" fmla="*/ 46 h 46"/>
            </a:gdLst>
            <a:ahLst/>
            <a:cxnLst>
              <a:cxn ang="T10">
                <a:pos x="T0" y="T1"/>
              </a:cxn>
              <a:cxn ang="T11">
                <a:pos x="T2" y="T3"/>
              </a:cxn>
              <a:cxn ang="T12">
                <a:pos x="T4" y="T5"/>
              </a:cxn>
              <a:cxn ang="T13">
                <a:pos x="T6" y="T7"/>
              </a:cxn>
              <a:cxn ang="T14">
                <a:pos x="T8" y="T9"/>
              </a:cxn>
            </a:cxnLst>
            <a:rect l="T15" t="T16" r="T17" b="T18"/>
            <a:pathLst>
              <a:path w="52" h="46">
                <a:moveTo>
                  <a:pt x="46" y="0"/>
                </a:moveTo>
                <a:lnTo>
                  <a:pt x="0" y="4"/>
                </a:lnTo>
                <a:lnTo>
                  <a:pt x="8" y="46"/>
                </a:lnTo>
                <a:lnTo>
                  <a:pt x="52" y="36"/>
                </a:lnTo>
                <a:lnTo>
                  <a:pt x="46" y="0"/>
                </a:lnTo>
                <a:close/>
              </a:path>
            </a:pathLst>
          </a:custGeom>
          <a:solidFill>
            <a:schemeClr val="accent2"/>
          </a:solidFill>
          <a:ln w="9525">
            <a:solidFill>
              <a:srgbClr val="000000"/>
            </a:solidFill>
            <a:round/>
            <a:headEnd/>
            <a:tailEnd/>
          </a:ln>
        </p:spPr>
        <p:txBody>
          <a:bodyPr/>
          <a:lstStyle/>
          <a:p>
            <a:endParaRPr lang="en-US"/>
          </a:p>
        </p:txBody>
      </p:sp>
      <p:sp>
        <p:nvSpPr>
          <p:cNvPr id="94215" name="Freeform 8"/>
          <p:cNvSpPr>
            <a:spLocks/>
          </p:cNvSpPr>
          <p:nvPr/>
        </p:nvSpPr>
        <p:spPr bwMode="auto">
          <a:xfrm>
            <a:off x="3532188" y="4970463"/>
            <a:ext cx="58737" cy="65087"/>
          </a:xfrm>
          <a:custGeom>
            <a:avLst/>
            <a:gdLst>
              <a:gd name="T0" fmla="*/ 0 w 35"/>
              <a:gd name="T1" fmla="*/ 2147483647 h 45"/>
              <a:gd name="T2" fmla="*/ 2147483647 w 35"/>
              <a:gd name="T3" fmla="*/ 0 h 45"/>
              <a:gd name="T4" fmla="*/ 2147483647 w 35"/>
              <a:gd name="T5" fmla="*/ 2147483647 h 45"/>
              <a:gd name="T6" fmla="*/ 2147483647 w 35"/>
              <a:gd name="T7" fmla="*/ 2147483647 h 45"/>
              <a:gd name="T8" fmla="*/ 0 w 35"/>
              <a:gd name="T9" fmla="*/ 2147483647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0" y="17"/>
                </a:moveTo>
                <a:lnTo>
                  <a:pt x="35" y="0"/>
                </a:lnTo>
                <a:lnTo>
                  <a:pt x="35" y="40"/>
                </a:lnTo>
                <a:lnTo>
                  <a:pt x="12" y="45"/>
                </a:lnTo>
                <a:lnTo>
                  <a:pt x="0" y="17"/>
                </a:lnTo>
                <a:close/>
              </a:path>
            </a:pathLst>
          </a:custGeom>
          <a:solidFill>
            <a:schemeClr val="accent2"/>
          </a:solidFill>
          <a:ln w="9525">
            <a:solidFill>
              <a:srgbClr val="000000"/>
            </a:solidFill>
            <a:round/>
            <a:headEnd/>
            <a:tailEnd/>
          </a:ln>
        </p:spPr>
        <p:txBody>
          <a:bodyPr/>
          <a:lstStyle/>
          <a:p>
            <a:endParaRPr lang="en-US"/>
          </a:p>
        </p:txBody>
      </p:sp>
      <p:sp>
        <p:nvSpPr>
          <p:cNvPr id="94216" name="Freeform 9"/>
          <p:cNvSpPr>
            <a:spLocks/>
          </p:cNvSpPr>
          <p:nvPr/>
        </p:nvSpPr>
        <p:spPr bwMode="auto">
          <a:xfrm>
            <a:off x="3684588" y="5000625"/>
            <a:ext cx="360362" cy="377825"/>
          </a:xfrm>
          <a:custGeom>
            <a:avLst/>
            <a:gdLst>
              <a:gd name="T0" fmla="*/ 2147483647 w 219"/>
              <a:gd name="T1" fmla="*/ 0 h 260"/>
              <a:gd name="T2" fmla="*/ 0 w 219"/>
              <a:gd name="T3" fmla="*/ 2147483647 h 260"/>
              <a:gd name="T4" fmla="*/ 2147483647 w 219"/>
              <a:gd name="T5" fmla="*/ 2147483647 h 260"/>
              <a:gd name="T6" fmla="*/ 2147483647 w 219"/>
              <a:gd name="T7" fmla="*/ 2147483647 h 260"/>
              <a:gd name="T8" fmla="*/ 2147483647 w 219"/>
              <a:gd name="T9" fmla="*/ 2147483647 h 260"/>
              <a:gd name="T10" fmla="*/ 2147483647 w 219"/>
              <a:gd name="T11" fmla="*/ 2147483647 h 260"/>
              <a:gd name="T12" fmla="*/ 2147483647 w 219"/>
              <a:gd name="T13" fmla="*/ 2147483647 h 260"/>
              <a:gd name="T14" fmla="*/ 2147483647 w 219"/>
              <a:gd name="T15" fmla="*/ 2147483647 h 260"/>
              <a:gd name="T16" fmla="*/ 2147483647 w 219"/>
              <a:gd name="T17" fmla="*/ 2147483647 h 260"/>
              <a:gd name="T18" fmla="*/ 2147483647 w 219"/>
              <a:gd name="T19" fmla="*/ 0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0"/>
              <a:gd name="T32" fmla="*/ 219 w 219"/>
              <a:gd name="T33" fmla="*/ 260 h 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0">
                <a:moveTo>
                  <a:pt x="36" y="0"/>
                </a:moveTo>
                <a:lnTo>
                  <a:pt x="0" y="99"/>
                </a:lnTo>
                <a:lnTo>
                  <a:pt x="26" y="148"/>
                </a:lnTo>
                <a:lnTo>
                  <a:pt x="26" y="236"/>
                </a:lnTo>
                <a:lnTo>
                  <a:pt x="79" y="260"/>
                </a:lnTo>
                <a:lnTo>
                  <a:pt x="102" y="208"/>
                </a:lnTo>
                <a:lnTo>
                  <a:pt x="169" y="196"/>
                </a:lnTo>
                <a:lnTo>
                  <a:pt x="219" y="140"/>
                </a:lnTo>
                <a:lnTo>
                  <a:pt x="167" y="51"/>
                </a:lnTo>
                <a:lnTo>
                  <a:pt x="36" y="0"/>
                </a:lnTo>
                <a:close/>
              </a:path>
            </a:pathLst>
          </a:custGeom>
          <a:solidFill>
            <a:schemeClr val="accent2"/>
          </a:solidFill>
          <a:ln w="9525">
            <a:solidFill>
              <a:srgbClr val="000000"/>
            </a:solidFill>
            <a:round/>
            <a:headEnd/>
            <a:tailEnd/>
          </a:ln>
        </p:spPr>
        <p:txBody>
          <a:bodyPr/>
          <a:lstStyle/>
          <a:p>
            <a:endParaRPr lang="en-US"/>
          </a:p>
        </p:txBody>
      </p:sp>
      <p:sp>
        <p:nvSpPr>
          <p:cNvPr id="94217" name="Freeform 10"/>
          <p:cNvSpPr>
            <a:spLocks/>
          </p:cNvSpPr>
          <p:nvPr/>
        </p:nvSpPr>
        <p:spPr bwMode="auto">
          <a:xfrm>
            <a:off x="3554413" y="4824413"/>
            <a:ext cx="200025" cy="146050"/>
          </a:xfrm>
          <a:custGeom>
            <a:avLst/>
            <a:gdLst>
              <a:gd name="T0" fmla="*/ 2147483647 w 121"/>
              <a:gd name="T1" fmla="*/ 0 h 101"/>
              <a:gd name="T2" fmla="*/ 0 w 121"/>
              <a:gd name="T3" fmla="*/ 2147483647 h 101"/>
              <a:gd name="T4" fmla="*/ 2147483647 w 121"/>
              <a:gd name="T5" fmla="*/ 2147483647 h 101"/>
              <a:gd name="T6" fmla="*/ 2147483647 w 121"/>
              <a:gd name="T7" fmla="*/ 2147483647 h 101"/>
              <a:gd name="T8" fmla="*/ 2147483647 w 121"/>
              <a:gd name="T9" fmla="*/ 2147483647 h 101"/>
              <a:gd name="T10" fmla="*/ 2147483647 w 121"/>
              <a:gd name="T11" fmla="*/ 2147483647 h 101"/>
              <a:gd name="T12" fmla="*/ 2147483647 w 121"/>
              <a:gd name="T13" fmla="*/ 2147483647 h 101"/>
              <a:gd name="T14" fmla="*/ 2147483647 w 121"/>
              <a:gd name="T15" fmla="*/ 2147483647 h 101"/>
              <a:gd name="T16" fmla="*/ 2147483647 w 121"/>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1"/>
              <a:gd name="T28" fmla="*/ 0 h 101"/>
              <a:gd name="T29" fmla="*/ 121 w 121"/>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1" h="101">
                <a:moveTo>
                  <a:pt x="25" y="0"/>
                </a:moveTo>
                <a:lnTo>
                  <a:pt x="0" y="30"/>
                </a:lnTo>
                <a:lnTo>
                  <a:pt x="10" y="54"/>
                </a:lnTo>
                <a:lnTo>
                  <a:pt x="33" y="62"/>
                </a:lnTo>
                <a:lnTo>
                  <a:pt x="57" y="101"/>
                </a:lnTo>
                <a:lnTo>
                  <a:pt x="120" y="86"/>
                </a:lnTo>
                <a:lnTo>
                  <a:pt x="121" y="43"/>
                </a:lnTo>
                <a:lnTo>
                  <a:pt x="75" y="8"/>
                </a:lnTo>
                <a:lnTo>
                  <a:pt x="25" y="0"/>
                </a:lnTo>
                <a:close/>
              </a:path>
            </a:pathLst>
          </a:custGeom>
          <a:solidFill>
            <a:schemeClr val="accent2"/>
          </a:solidFill>
          <a:ln w="9525">
            <a:solidFill>
              <a:srgbClr val="000000"/>
            </a:solidFill>
            <a:round/>
            <a:headEnd/>
            <a:tailEnd/>
          </a:ln>
        </p:spPr>
        <p:txBody>
          <a:bodyPr/>
          <a:lstStyle/>
          <a:p>
            <a:endParaRPr lang="en-US"/>
          </a:p>
        </p:txBody>
      </p:sp>
      <p:sp>
        <p:nvSpPr>
          <p:cNvPr id="94218" name="Freeform 11"/>
          <p:cNvSpPr>
            <a:spLocks/>
          </p:cNvSpPr>
          <p:nvPr/>
        </p:nvSpPr>
        <p:spPr bwMode="auto">
          <a:xfrm>
            <a:off x="1333500" y="3051175"/>
            <a:ext cx="1503363" cy="1398588"/>
          </a:xfrm>
          <a:custGeom>
            <a:avLst/>
            <a:gdLst>
              <a:gd name="T0" fmla="*/ 2147483647 w 1388"/>
              <a:gd name="T1" fmla="*/ 2147483647 h 1355"/>
              <a:gd name="T2" fmla="*/ 2147483647 w 1388"/>
              <a:gd name="T3" fmla="*/ 0 h 1355"/>
              <a:gd name="T4" fmla="*/ 2147483647 w 1388"/>
              <a:gd name="T5" fmla="*/ 2147483647 h 1355"/>
              <a:gd name="T6" fmla="*/ 2147483647 w 1388"/>
              <a:gd name="T7" fmla="*/ 2147483647 h 1355"/>
              <a:gd name="T8" fmla="*/ 2147483647 w 1388"/>
              <a:gd name="T9" fmla="*/ 2147483647 h 1355"/>
              <a:gd name="T10" fmla="*/ 2147483647 w 1388"/>
              <a:gd name="T11" fmla="*/ 2147483647 h 1355"/>
              <a:gd name="T12" fmla="*/ 2147483647 w 1388"/>
              <a:gd name="T13" fmla="*/ 2147483647 h 1355"/>
              <a:gd name="T14" fmla="*/ 2147483647 w 1388"/>
              <a:gd name="T15" fmla="*/ 2147483647 h 1355"/>
              <a:gd name="T16" fmla="*/ 2147483647 w 1388"/>
              <a:gd name="T17" fmla="*/ 2147483647 h 1355"/>
              <a:gd name="T18" fmla="*/ 2147483647 w 1388"/>
              <a:gd name="T19" fmla="*/ 2147483647 h 1355"/>
              <a:gd name="T20" fmla="*/ 2147483647 w 1388"/>
              <a:gd name="T21" fmla="*/ 2147483647 h 1355"/>
              <a:gd name="T22" fmla="*/ 2147483647 w 1388"/>
              <a:gd name="T23" fmla="*/ 2147483647 h 1355"/>
              <a:gd name="T24" fmla="*/ 2147483647 w 1388"/>
              <a:gd name="T25" fmla="*/ 2147483647 h 1355"/>
              <a:gd name="T26" fmla="*/ 2147483647 w 1388"/>
              <a:gd name="T27" fmla="*/ 2147483647 h 1355"/>
              <a:gd name="T28" fmla="*/ 2147483647 w 1388"/>
              <a:gd name="T29" fmla="*/ 2147483647 h 1355"/>
              <a:gd name="T30" fmla="*/ 2147483647 w 1388"/>
              <a:gd name="T31" fmla="*/ 2147483647 h 1355"/>
              <a:gd name="T32" fmla="*/ 2147483647 w 1388"/>
              <a:gd name="T33" fmla="*/ 2147483647 h 1355"/>
              <a:gd name="T34" fmla="*/ 2147483647 w 1388"/>
              <a:gd name="T35" fmla="*/ 2147483647 h 1355"/>
              <a:gd name="T36" fmla="*/ 2147483647 w 1388"/>
              <a:gd name="T37" fmla="*/ 2147483647 h 1355"/>
              <a:gd name="T38" fmla="*/ 2147483647 w 1388"/>
              <a:gd name="T39" fmla="*/ 2147483647 h 1355"/>
              <a:gd name="T40" fmla="*/ 2147483647 w 1388"/>
              <a:gd name="T41" fmla="*/ 2147483647 h 1355"/>
              <a:gd name="T42" fmla="*/ 2147483647 w 1388"/>
              <a:gd name="T43" fmla="*/ 2147483647 h 1355"/>
              <a:gd name="T44" fmla="*/ 0 w 1388"/>
              <a:gd name="T45" fmla="*/ 2147483647 h 1355"/>
              <a:gd name="T46" fmla="*/ 2147483647 w 1388"/>
              <a:gd name="T47" fmla="*/ 2147483647 h 1355"/>
              <a:gd name="T48" fmla="*/ 2147483647 w 1388"/>
              <a:gd name="T49" fmla="*/ 2147483647 h 1355"/>
              <a:gd name="T50" fmla="*/ 2147483647 w 1388"/>
              <a:gd name="T51" fmla="*/ 2147483647 h 1355"/>
              <a:gd name="T52" fmla="*/ 2147483647 w 1388"/>
              <a:gd name="T53" fmla="*/ 2147483647 h 1355"/>
              <a:gd name="T54" fmla="*/ 2147483647 w 1388"/>
              <a:gd name="T55" fmla="*/ 2147483647 h 1355"/>
              <a:gd name="T56" fmla="*/ 2147483647 w 1388"/>
              <a:gd name="T57" fmla="*/ 2147483647 h 1355"/>
              <a:gd name="T58" fmla="*/ 2147483647 w 1388"/>
              <a:gd name="T59" fmla="*/ 2147483647 h 1355"/>
              <a:gd name="T60" fmla="*/ 2147483647 w 1388"/>
              <a:gd name="T61" fmla="*/ 2147483647 h 1355"/>
              <a:gd name="T62" fmla="*/ 2147483647 w 1388"/>
              <a:gd name="T63" fmla="*/ 2147483647 h 1355"/>
              <a:gd name="T64" fmla="*/ 2147483647 w 1388"/>
              <a:gd name="T65" fmla="*/ 2147483647 h 1355"/>
              <a:gd name="T66" fmla="*/ 2147483647 w 1388"/>
              <a:gd name="T67" fmla="*/ 2147483647 h 1355"/>
              <a:gd name="T68" fmla="*/ 2147483647 w 1388"/>
              <a:gd name="T69" fmla="*/ 2147483647 h 1355"/>
              <a:gd name="T70" fmla="*/ 2147483647 w 1388"/>
              <a:gd name="T71" fmla="*/ 2147483647 h 1355"/>
              <a:gd name="T72" fmla="*/ 2147483647 w 1388"/>
              <a:gd name="T73" fmla="*/ 2147483647 h 1355"/>
              <a:gd name="T74" fmla="*/ 2147483647 w 1388"/>
              <a:gd name="T75" fmla="*/ 2147483647 h 1355"/>
              <a:gd name="T76" fmla="*/ 2147483647 w 1388"/>
              <a:gd name="T77" fmla="*/ 2147483647 h 1355"/>
              <a:gd name="T78" fmla="*/ 2147483647 w 1388"/>
              <a:gd name="T79" fmla="*/ 2147483647 h 1355"/>
              <a:gd name="T80" fmla="*/ 2147483647 w 1388"/>
              <a:gd name="T81" fmla="*/ 2147483647 h 1355"/>
              <a:gd name="T82" fmla="*/ 2147483647 w 1388"/>
              <a:gd name="T83" fmla="*/ 2147483647 h 13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8"/>
              <a:gd name="T127" fmla="*/ 0 h 1355"/>
              <a:gd name="T128" fmla="*/ 1388 w 1388"/>
              <a:gd name="T129" fmla="*/ 1355 h 13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8" h="1355">
                <a:moveTo>
                  <a:pt x="221" y="201"/>
                </a:moveTo>
                <a:lnTo>
                  <a:pt x="501" y="0"/>
                </a:lnTo>
                <a:lnTo>
                  <a:pt x="634" y="36"/>
                </a:lnTo>
                <a:lnTo>
                  <a:pt x="698" y="100"/>
                </a:lnTo>
                <a:lnTo>
                  <a:pt x="960" y="125"/>
                </a:lnTo>
                <a:lnTo>
                  <a:pt x="968" y="795"/>
                </a:lnTo>
                <a:lnTo>
                  <a:pt x="1054" y="815"/>
                </a:lnTo>
                <a:lnTo>
                  <a:pt x="1093" y="895"/>
                </a:lnTo>
                <a:lnTo>
                  <a:pt x="1154" y="868"/>
                </a:lnTo>
                <a:lnTo>
                  <a:pt x="1280" y="1049"/>
                </a:lnTo>
                <a:lnTo>
                  <a:pt x="1388" y="1134"/>
                </a:lnTo>
                <a:lnTo>
                  <a:pt x="1384" y="1206"/>
                </a:lnTo>
                <a:lnTo>
                  <a:pt x="1247" y="1215"/>
                </a:lnTo>
                <a:lnTo>
                  <a:pt x="1187" y="993"/>
                </a:lnTo>
                <a:lnTo>
                  <a:pt x="755" y="774"/>
                </a:lnTo>
                <a:lnTo>
                  <a:pt x="767" y="843"/>
                </a:lnTo>
                <a:lnTo>
                  <a:pt x="669" y="932"/>
                </a:lnTo>
                <a:lnTo>
                  <a:pt x="653" y="899"/>
                </a:lnTo>
                <a:lnTo>
                  <a:pt x="626" y="899"/>
                </a:lnTo>
                <a:lnTo>
                  <a:pt x="548" y="1085"/>
                </a:lnTo>
                <a:lnTo>
                  <a:pt x="307" y="1268"/>
                </a:lnTo>
                <a:lnTo>
                  <a:pt x="69" y="1355"/>
                </a:lnTo>
                <a:lnTo>
                  <a:pt x="0" y="1343"/>
                </a:lnTo>
                <a:lnTo>
                  <a:pt x="274" y="1186"/>
                </a:lnTo>
                <a:lnTo>
                  <a:pt x="307" y="1186"/>
                </a:lnTo>
                <a:lnTo>
                  <a:pt x="407" y="1065"/>
                </a:lnTo>
                <a:lnTo>
                  <a:pt x="452" y="1061"/>
                </a:lnTo>
                <a:lnTo>
                  <a:pt x="520" y="969"/>
                </a:lnTo>
                <a:lnTo>
                  <a:pt x="497" y="928"/>
                </a:lnTo>
                <a:lnTo>
                  <a:pt x="350" y="948"/>
                </a:lnTo>
                <a:lnTo>
                  <a:pt x="250" y="718"/>
                </a:lnTo>
                <a:lnTo>
                  <a:pt x="307" y="614"/>
                </a:lnTo>
                <a:lnTo>
                  <a:pt x="399" y="577"/>
                </a:lnTo>
                <a:lnTo>
                  <a:pt x="366" y="485"/>
                </a:lnTo>
                <a:lnTo>
                  <a:pt x="270" y="528"/>
                </a:lnTo>
                <a:lnTo>
                  <a:pt x="198" y="395"/>
                </a:lnTo>
                <a:lnTo>
                  <a:pt x="278" y="363"/>
                </a:lnTo>
                <a:lnTo>
                  <a:pt x="350" y="399"/>
                </a:lnTo>
                <a:lnTo>
                  <a:pt x="383" y="379"/>
                </a:lnTo>
                <a:lnTo>
                  <a:pt x="323" y="266"/>
                </a:lnTo>
                <a:lnTo>
                  <a:pt x="217" y="258"/>
                </a:lnTo>
                <a:lnTo>
                  <a:pt x="221" y="201"/>
                </a:lnTo>
                <a:close/>
              </a:path>
            </a:pathLst>
          </a:custGeom>
          <a:solidFill>
            <a:schemeClr val="accent1"/>
          </a:solidFill>
          <a:ln w="9525">
            <a:solidFill>
              <a:srgbClr val="000000"/>
            </a:solidFill>
            <a:round/>
            <a:headEnd/>
            <a:tailEnd/>
          </a:ln>
        </p:spPr>
        <p:txBody>
          <a:bodyPr/>
          <a:lstStyle/>
          <a:p>
            <a:endParaRPr lang="en-US"/>
          </a:p>
        </p:txBody>
      </p:sp>
      <p:sp>
        <p:nvSpPr>
          <p:cNvPr id="94219" name="Freeform 12"/>
          <p:cNvSpPr>
            <a:spLocks/>
          </p:cNvSpPr>
          <p:nvPr/>
        </p:nvSpPr>
        <p:spPr bwMode="auto">
          <a:xfrm>
            <a:off x="7831138" y="1479550"/>
            <a:ext cx="422275" cy="617538"/>
          </a:xfrm>
          <a:custGeom>
            <a:avLst/>
            <a:gdLst>
              <a:gd name="T0" fmla="*/ 2147483647 w 276"/>
              <a:gd name="T1" fmla="*/ 2147483647 h 423"/>
              <a:gd name="T2" fmla="*/ 2147483647 w 276"/>
              <a:gd name="T3" fmla="*/ 2147483647 h 423"/>
              <a:gd name="T4" fmla="*/ 2147483647 w 276"/>
              <a:gd name="T5" fmla="*/ 2147483647 h 423"/>
              <a:gd name="T6" fmla="*/ 2147483647 w 276"/>
              <a:gd name="T7" fmla="*/ 2147483647 h 423"/>
              <a:gd name="T8" fmla="*/ 2147483647 w 276"/>
              <a:gd name="T9" fmla="*/ 2147483647 h 423"/>
              <a:gd name="T10" fmla="*/ 2147483647 w 276"/>
              <a:gd name="T11" fmla="*/ 2147483647 h 423"/>
              <a:gd name="T12" fmla="*/ 2147483647 w 276"/>
              <a:gd name="T13" fmla="*/ 2147483647 h 423"/>
              <a:gd name="T14" fmla="*/ 0 w 276"/>
              <a:gd name="T15" fmla="*/ 2147483647 h 423"/>
              <a:gd name="T16" fmla="*/ 2147483647 w 276"/>
              <a:gd name="T17" fmla="*/ 2147483647 h 423"/>
              <a:gd name="T18" fmla="*/ 2147483647 w 276"/>
              <a:gd name="T19" fmla="*/ 2147483647 h 423"/>
              <a:gd name="T20" fmla="*/ 2147483647 w 276"/>
              <a:gd name="T21" fmla="*/ 2147483647 h 423"/>
              <a:gd name="T22" fmla="*/ 2147483647 w 276"/>
              <a:gd name="T23" fmla="*/ 2147483647 h 423"/>
              <a:gd name="T24" fmla="*/ 2147483647 w 276"/>
              <a:gd name="T25" fmla="*/ 2147483647 h 423"/>
              <a:gd name="T26" fmla="*/ 2147483647 w 276"/>
              <a:gd name="T27" fmla="*/ 2147483647 h 423"/>
              <a:gd name="T28" fmla="*/ 2147483647 w 276"/>
              <a:gd name="T29" fmla="*/ 2147483647 h 423"/>
              <a:gd name="T30" fmla="*/ 2147483647 w 276"/>
              <a:gd name="T31" fmla="*/ 2147483647 h 423"/>
              <a:gd name="T32" fmla="*/ 2147483647 w 276"/>
              <a:gd name="T33" fmla="*/ 2147483647 h 423"/>
              <a:gd name="T34" fmla="*/ 2147483647 w 276"/>
              <a:gd name="T35" fmla="*/ 2147483647 h 423"/>
              <a:gd name="T36" fmla="*/ 2147483647 w 276"/>
              <a:gd name="T37" fmla="*/ 2147483647 h 423"/>
              <a:gd name="T38" fmla="*/ 2147483647 w 276"/>
              <a:gd name="T39" fmla="*/ 2147483647 h 423"/>
              <a:gd name="T40" fmla="*/ 2147483647 w 276"/>
              <a:gd name="T41" fmla="*/ 2147483647 h 423"/>
              <a:gd name="T42" fmla="*/ 2147483647 w 276"/>
              <a:gd name="T43" fmla="*/ 2147483647 h 423"/>
              <a:gd name="T44" fmla="*/ 2147483647 w 276"/>
              <a:gd name="T45" fmla="*/ 2147483647 h 423"/>
              <a:gd name="T46" fmla="*/ 2147483647 w 276"/>
              <a:gd name="T47" fmla="*/ 2147483647 h 423"/>
              <a:gd name="T48" fmla="*/ 2147483647 w 276"/>
              <a:gd name="T49" fmla="*/ 0 h 423"/>
              <a:gd name="T50" fmla="*/ 2147483647 w 276"/>
              <a:gd name="T51" fmla="*/ 2147483647 h 423"/>
              <a:gd name="T52" fmla="*/ 2147483647 w 276"/>
              <a:gd name="T53" fmla="*/ 2147483647 h 423"/>
              <a:gd name="T54" fmla="*/ 2147483647 w 276"/>
              <a:gd name="T55" fmla="*/ 2147483647 h 4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6"/>
              <a:gd name="T85" fmla="*/ 0 h 423"/>
              <a:gd name="T86" fmla="*/ 276 w 276"/>
              <a:gd name="T87" fmla="*/ 423 h 4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6" h="423">
                <a:moveTo>
                  <a:pt x="64" y="13"/>
                </a:moveTo>
                <a:lnTo>
                  <a:pt x="23" y="91"/>
                </a:lnTo>
                <a:lnTo>
                  <a:pt x="43" y="120"/>
                </a:lnTo>
                <a:lnTo>
                  <a:pt x="23" y="155"/>
                </a:lnTo>
                <a:lnTo>
                  <a:pt x="35" y="167"/>
                </a:lnTo>
                <a:lnTo>
                  <a:pt x="27" y="191"/>
                </a:lnTo>
                <a:lnTo>
                  <a:pt x="27" y="230"/>
                </a:lnTo>
                <a:lnTo>
                  <a:pt x="0" y="245"/>
                </a:lnTo>
                <a:lnTo>
                  <a:pt x="10" y="257"/>
                </a:lnTo>
                <a:lnTo>
                  <a:pt x="68" y="404"/>
                </a:lnTo>
                <a:lnTo>
                  <a:pt x="114" y="423"/>
                </a:lnTo>
                <a:lnTo>
                  <a:pt x="112" y="392"/>
                </a:lnTo>
                <a:lnTo>
                  <a:pt x="134" y="369"/>
                </a:lnTo>
                <a:lnTo>
                  <a:pt x="126" y="344"/>
                </a:lnTo>
                <a:lnTo>
                  <a:pt x="183" y="313"/>
                </a:lnTo>
                <a:lnTo>
                  <a:pt x="185" y="272"/>
                </a:lnTo>
                <a:lnTo>
                  <a:pt x="218" y="270"/>
                </a:lnTo>
                <a:lnTo>
                  <a:pt x="245" y="238"/>
                </a:lnTo>
                <a:lnTo>
                  <a:pt x="276" y="217"/>
                </a:lnTo>
                <a:lnTo>
                  <a:pt x="276" y="191"/>
                </a:lnTo>
                <a:lnTo>
                  <a:pt x="233" y="183"/>
                </a:lnTo>
                <a:lnTo>
                  <a:pt x="225" y="154"/>
                </a:lnTo>
                <a:lnTo>
                  <a:pt x="181" y="150"/>
                </a:lnTo>
                <a:lnTo>
                  <a:pt x="146" y="25"/>
                </a:lnTo>
                <a:lnTo>
                  <a:pt x="130" y="0"/>
                </a:lnTo>
                <a:lnTo>
                  <a:pt x="87" y="10"/>
                </a:lnTo>
                <a:lnTo>
                  <a:pt x="79" y="22"/>
                </a:lnTo>
                <a:lnTo>
                  <a:pt x="64" y="13"/>
                </a:lnTo>
                <a:close/>
              </a:path>
            </a:pathLst>
          </a:custGeom>
          <a:solidFill>
            <a:schemeClr val="accent1"/>
          </a:solidFill>
          <a:ln w="9525">
            <a:solidFill>
              <a:srgbClr val="000000"/>
            </a:solidFill>
            <a:round/>
            <a:headEnd/>
            <a:tailEnd/>
          </a:ln>
        </p:spPr>
        <p:txBody>
          <a:bodyPr/>
          <a:lstStyle/>
          <a:p>
            <a:endParaRPr lang="en-US"/>
          </a:p>
        </p:txBody>
      </p:sp>
      <p:sp>
        <p:nvSpPr>
          <p:cNvPr id="94220" name="Freeform 13"/>
          <p:cNvSpPr>
            <a:spLocks/>
          </p:cNvSpPr>
          <p:nvPr/>
        </p:nvSpPr>
        <p:spPr bwMode="auto">
          <a:xfrm>
            <a:off x="7199313" y="2697163"/>
            <a:ext cx="542925" cy="212725"/>
          </a:xfrm>
          <a:custGeom>
            <a:avLst/>
            <a:gdLst>
              <a:gd name="T0" fmla="*/ 0 w 355"/>
              <a:gd name="T1" fmla="*/ 2147483647 h 146"/>
              <a:gd name="T2" fmla="*/ 2147483647 w 355"/>
              <a:gd name="T3" fmla="*/ 0 h 146"/>
              <a:gd name="T4" fmla="*/ 2147483647 w 355"/>
              <a:gd name="T5" fmla="*/ 2147483647 h 146"/>
              <a:gd name="T6" fmla="*/ 2147483647 w 355"/>
              <a:gd name="T7" fmla="*/ 2147483647 h 146"/>
              <a:gd name="T8" fmla="*/ 2147483647 w 355"/>
              <a:gd name="T9" fmla="*/ 2147483647 h 146"/>
              <a:gd name="T10" fmla="*/ 2147483647 w 355"/>
              <a:gd name="T11" fmla="*/ 2147483647 h 146"/>
              <a:gd name="T12" fmla="*/ 2147483647 w 355"/>
              <a:gd name="T13" fmla="*/ 2147483647 h 146"/>
              <a:gd name="T14" fmla="*/ 2147483647 w 355"/>
              <a:gd name="T15" fmla="*/ 2147483647 h 146"/>
              <a:gd name="T16" fmla="*/ 2147483647 w 355"/>
              <a:gd name="T17" fmla="*/ 2147483647 h 146"/>
              <a:gd name="T18" fmla="*/ 2147483647 w 355"/>
              <a:gd name="T19" fmla="*/ 2147483647 h 146"/>
              <a:gd name="T20" fmla="*/ 2147483647 w 355"/>
              <a:gd name="T21" fmla="*/ 2147483647 h 146"/>
              <a:gd name="T22" fmla="*/ 2147483647 w 355"/>
              <a:gd name="T23" fmla="*/ 2147483647 h 146"/>
              <a:gd name="T24" fmla="*/ 2147483647 w 355"/>
              <a:gd name="T25" fmla="*/ 2147483647 h 146"/>
              <a:gd name="T26" fmla="*/ 2147483647 w 355"/>
              <a:gd name="T27" fmla="*/ 2147483647 h 146"/>
              <a:gd name="T28" fmla="*/ 2147483647 w 355"/>
              <a:gd name="T29" fmla="*/ 2147483647 h 146"/>
              <a:gd name="T30" fmla="*/ 2147483647 w 355"/>
              <a:gd name="T31" fmla="*/ 2147483647 h 146"/>
              <a:gd name="T32" fmla="*/ 0 w 355"/>
              <a:gd name="T33" fmla="*/ 2147483647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5"/>
              <a:gd name="T52" fmla="*/ 0 h 146"/>
              <a:gd name="T53" fmla="*/ 355 w 355"/>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5" h="146">
                <a:moveTo>
                  <a:pt x="0" y="50"/>
                </a:moveTo>
                <a:lnTo>
                  <a:pt x="264" y="0"/>
                </a:lnTo>
                <a:lnTo>
                  <a:pt x="308" y="100"/>
                </a:lnTo>
                <a:lnTo>
                  <a:pt x="354" y="89"/>
                </a:lnTo>
                <a:lnTo>
                  <a:pt x="355" y="139"/>
                </a:lnTo>
                <a:lnTo>
                  <a:pt x="318" y="146"/>
                </a:lnTo>
                <a:lnTo>
                  <a:pt x="285" y="113"/>
                </a:lnTo>
                <a:lnTo>
                  <a:pt x="264" y="73"/>
                </a:lnTo>
                <a:lnTo>
                  <a:pt x="260" y="18"/>
                </a:lnTo>
                <a:lnTo>
                  <a:pt x="244" y="46"/>
                </a:lnTo>
                <a:lnTo>
                  <a:pt x="263" y="129"/>
                </a:lnTo>
                <a:lnTo>
                  <a:pt x="185" y="141"/>
                </a:lnTo>
                <a:lnTo>
                  <a:pt x="183" y="80"/>
                </a:lnTo>
                <a:lnTo>
                  <a:pt x="135" y="54"/>
                </a:lnTo>
                <a:lnTo>
                  <a:pt x="94" y="47"/>
                </a:lnTo>
                <a:lnTo>
                  <a:pt x="10" y="89"/>
                </a:lnTo>
                <a:lnTo>
                  <a:pt x="0" y="50"/>
                </a:lnTo>
                <a:close/>
              </a:path>
            </a:pathLst>
          </a:custGeom>
          <a:solidFill>
            <a:schemeClr val="accent2"/>
          </a:solidFill>
          <a:ln w="9525">
            <a:solidFill>
              <a:srgbClr val="000000"/>
            </a:solidFill>
            <a:round/>
            <a:headEnd/>
            <a:tailEnd/>
          </a:ln>
        </p:spPr>
        <p:txBody>
          <a:bodyPr/>
          <a:lstStyle/>
          <a:p>
            <a:endParaRPr lang="en-US"/>
          </a:p>
        </p:txBody>
      </p:sp>
      <p:sp>
        <p:nvSpPr>
          <p:cNvPr id="94221" name="Freeform 14"/>
          <p:cNvSpPr>
            <a:spLocks/>
          </p:cNvSpPr>
          <p:nvPr/>
        </p:nvSpPr>
        <p:spPr bwMode="auto">
          <a:xfrm>
            <a:off x="2755900" y="1524000"/>
            <a:ext cx="717550" cy="501650"/>
          </a:xfrm>
          <a:custGeom>
            <a:avLst/>
            <a:gdLst>
              <a:gd name="T0" fmla="*/ 2147483647 w 469"/>
              <a:gd name="T1" fmla="*/ 0 h 344"/>
              <a:gd name="T2" fmla="*/ 2147483647 w 469"/>
              <a:gd name="T3" fmla="*/ 2147483647 h 344"/>
              <a:gd name="T4" fmla="*/ 2147483647 w 469"/>
              <a:gd name="T5" fmla="*/ 2147483647 h 344"/>
              <a:gd name="T6" fmla="*/ 2147483647 w 469"/>
              <a:gd name="T7" fmla="*/ 2147483647 h 344"/>
              <a:gd name="T8" fmla="*/ 2147483647 w 469"/>
              <a:gd name="T9" fmla="*/ 2147483647 h 344"/>
              <a:gd name="T10" fmla="*/ 2147483647 w 469"/>
              <a:gd name="T11" fmla="*/ 2147483647 h 344"/>
              <a:gd name="T12" fmla="*/ 2147483647 w 469"/>
              <a:gd name="T13" fmla="*/ 2147483647 h 344"/>
              <a:gd name="T14" fmla="*/ 2147483647 w 469"/>
              <a:gd name="T15" fmla="*/ 2147483647 h 344"/>
              <a:gd name="T16" fmla="*/ 2147483647 w 469"/>
              <a:gd name="T17" fmla="*/ 2147483647 h 344"/>
              <a:gd name="T18" fmla="*/ 2147483647 w 469"/>
              <a:gd name="T19" fmla="*/ 2147483647 h 344"/>
              <a:gd name="T20" fmla="*/ 2147483647 w 469"/>
              <a:gd name="T21" fmla="*/ 2147483647 h 344"/>
              <a:gd name="T22" fmla="*/ 2147483647 w 469"/>
              <a:gd name="T23" fmla="*/ 2147483647 h 344"/>
              <a:gd name="T24" fmla="*/ 2147483647 w 469"/>
              <a:gd name="T25" fmla="*/ 2147483647 h 344"/>
              <a:gd name="T26" fmla="*/ 2147483647 w 469"/>
              <a:gd name="T27" fmla="*/ 2147483647 h 344"/>
              <a:gd name="T28" fmla="*/ 2147483647 w 469"/>
              <a:gd name="T29" fmla="*/ 2147483647 h 344"/>
              <a:gd name="T30" fmla="*/ 2147483647 w 469"/>
              <a:gd name="T31" fmla="*/ 2147483647 h 344"/>
              <a:gd name="T32" fmla="*/ 2147483647 w 469"/>
              <a:gd name="T33" fmla="*/ 2147483647 h 344"/>
              <a:gd name="T34" fmla="*/ 2147483647 w 469"/>
              <a:gd name="T35" fmla="*/ 2147483647 h 344"/>
              <a:gd name="T36" fmla="*/ 2147483647 w 469"/>
              <a:gd name="T37" fmla="*/ 2147483647 h 344"/>
              <a:gd name="T38" fmla="*/ 2147483647 w 469"/>
              <a:gd name="T39" fmla="*/ 2147483647 h 344"/>
              <a:gd name="T40" fmla="*/ 0 w 469"/>
              <a:gd name="T41" fmla="*/ 2147483647 h 344"/>
              <a:gd name="T42" fmla="*/ 2147483647 w 469"/>
              <a:gd name="T43" fmla="*/ 2147483647 h 344"/>
              <a:gd name="T44" fmla="*/ 2147483647 w 469"/>
              <a:gd name="T45" fmla="*/ 2147483647 h 344"/>
              <a:gd name="T46" fmla="*/ 2147483647 w 469"/>
              <a:gd name="T47" fmla="*/ 2147483647 h 344"/>
              <a:gd name="T48" fmla="*/ 2147483647 w 469"/>
              <a:gd name="T49" fmla="*/ 2147483647 h 344"/>
              <a:gd name="T50" fmla="*/ 2147483647 w 469"/>
              <a:gd name="T51" fmla="*/ 2147483647 h 344"/>
              <a:gd name="T52" fmla="*/ 2147483647 w 469"/>
              <a:gd name="T53" fmla="*/ 2147483647 h 344"/>
              <a:gd name="T54" fmla="*/ 2147483647 w 469"/>
              <a:gd name="T55" fmla="*/ 2147483647 h 344"/>
              <a:gd name="T56" fmla="*/ 2147483647 w 469"/>
              <a:gd name="T57" fmla="*/ 2147483647 h 344"/>
              <a:gd name="T58" fmla="*/ 2147483647 w 469"/>
              <a:gd name="T59" fmla="*/ 2147483647 h 344"/>
              <a:gd name="T60" fmla="*/ 2147483647 w 469"/>
              <a:gd name="T61" fmla="*/ 2147483647 h 344"/>
              <a:gd name="T62" fmla="*/ 2147483647 w 469"/>
              <a:gd name="T63" fmla="*/ 2147483647 h 344"/>
              <a:gd name="T64" fmla="*/ 2147483647 w 469"/>
              <a:gd name="T65" fmla="*/ 2147483647 h 344"/>
              <a:gd name="T66" fmla="*/ 2147483647 w 469"/>
              <a:gd name="T67" fmla="*/ 2147483647 h 344"/>
              <a:gd name="T68" fmla="*/ 2147483647 w 469"/>
              <a:gd name="T69" fmla="*/ 2147483647 h 344"/>
              <a:gd name="T70" fmla="*/ 2147483647 w 469"/>
              <a:gd name="T71" fmla="*/ 2147483647 h 344"/>
              <a:gd name="T72" fmla="*/ 2147483647 w 469"/>
              <a:gd name="T73" fmla="*/ 2147483647 h 344"/>
              <a:gd name="T74" fmla="*/ 2147483647 w 469"/>
              <a:gd name="T75" fmla="*/ 0 h 3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9"/>
              <a:gd name="T115" fmla="*/ 0 h 344"/>
              <a:gd name="T116" fmla="*/ 469 w 469"/>
              <a:gd name="T117" fmla="*/ 344 h 3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9" h="344">
                <a:moveTo>
                  <a:pt x="119" y="0"/>
                </a:moveTo>
                <a:lnTo>
                  <a:pt x="215" y="27"/>
                </a:lnTo>
                <a:lnTo>
                  <a:pt x="288" y="44"/>
                </a:lnTo>
                <a:lnTo>
                  <a:pt x="324" y="52"/>
                </a:lnTo>
                <a:lnTo>
                  <a:pt x="361" y="57"/>
                </a:lnTo>
                <a:lnTo>
                  <a:pt x="410" y="66"/>
                </a:lnTo>
                <a:lnTo>
                  <a:pt x="469" y="77"/>
                </a:lnTo>
                <a:lnTo>
                  <a:pt x="431" y="344"/>
                </a:lnTo>
                <a:lnTo>
                  <a:pt x="249" y="306"/>
                </a:lnTo>
                <a:lnTo>
                  <a:pt x="224" y="323"/>
                </a:lnTo>
                <a:lnTo>
                  <a:pt x="191" y="297"/>
                </a:lnTo>
                <a:lnTo>
                  <a:pt x="162" y="323"/>
                </a:lnTo>
                <a:lnTo>
                  <a:pt x="136" y="301"/>
                </a:lnTo>
                <a:lnTo>
                  <a:pt x="61" y="297"/>
                </a:lnTo>
                <a:lnTo>
                  <a:pt x="71" y="253"/>
                </a:lnTo>
                <a:lnTo>
                  <a:pt x="17" y="249"/>
                </a:lnTo>
                <a:lnTo>
                  <a:pt x="12" y="224"/>
                </a:lnTo>
                <a:lnTo>
                  <a:pt x="22" y="198"/>
                </a:lnTo>
                <a:lnTo>
                  <a:pt x="9" y="174"/>
                </a:lnTo>
                <a:lnTo>
                  <a:pt x="11" y="107"/>
                </a:lnTo>
                <a:lnTo>
                  <a:pt x="0" y="56"/>
                </a:lnTo>
                <a:lnTo>
                  <a:pt x="7" y="36"/>
                </a:lnTo>
                <a:lnTo>
                  <a:pt x="30" y="44"/>
                </a:lnTo>
                <a:lnTo>
                  <a:pt x="55" y="74"/>
                </a:lnTo>
                <a:lnTo>
                  <a:pt x="101" y="81"/>
                </a:lnTo>
                <a:lnTo>
                  <a:pt x="113" y="106"/>
                </a:lnTo>
                <a:lnTo>
                  <a:pt x="91" y="106"/>
                </a:lnTo>
                <a:lnTo>
                  <a:pt x="88" y="127"/>
                </a:lnTo>
                <a:lnTo>
                  <a:pt x="101" y="130"/>
                </a:lnTo>
                <a:lnTo>
                  <a:pt x="107" y="151"/>
                </a:lnTo>
                <a:lnTo>
                  <a:pt x="79" y="166"/>
                </a:lnTo>
                <a:lnTo>
                  <a:pt x="79" y="181"/>
                </a:lnTo>
                <a:lnTo>
                  <a:pt x="111" y="181"/>
                </a:lnTo>
                <a:lnTo>
                  <a:pt x="119" y="144"/>
                </a:lnTo>
                <a:lnTo>
                  <a:pt x="142" y="122"/>
                </a:lnTo>
                <a:lnTo>
                  <a:pt x="113" y="64"/>
                </a:lnTo>
                <a:lnTo>
                  <a:pt x="132" y="45"/>
                </a:lnTo>
                <a:lnTo>
                  <a:pt x="119" y="0"/>
                </a:lnTo>
                <a:close/>
              </a:path>
            </a:pathLst>
          </a:custGeom>
          <a:solidFill>
            <a:schemeClr val="accent1"/>
          </a:solidFill>
          <a:ln w="9525">
            <a:solidFill>
              <a:srgbClr val="000000"/>
            </a:solidFill>
            <a:round/>
            <a:headEnd/>
            <a:tailEnd/>
          </a:ln>
        </p:spPr>
        <p:txBody>
          <a:bodyPr/>
          <a:lstStyle/>
          <a:p>
            <a:endParaRPr lang="en-US"/>
          </a:p>
        </p:txBody>
      </p:sp>
      <p:sp>
        <p:nvSpPr>
          <p:cNvPr id="94222" name="Freeform 15"/>
          <p:cNvSpPr>
            <a:spLocks/>
          </p:cNvSpPr>
          <p:nvPr/>
        </p:nvSpPr>
        <p:spPr bwMode="auto">
          <a:xfrm>
            <a:off x="2586038" y="1887538"/>
            <a:ext cx="896937" cy="652462"/>
          </a:xfrm>
          <a:custGeom>
            <a:avLst/>
            <a:gdLst>
              <a:gd name="T0" fmla="*/ 2147483647 w 585"/>
              <a:gd name="T1" fmla="*/ 0 h 447"/>
              <a:gd name="T2" fmla="*/ 2147483647 w 585"/>
              <a:gd name="T3" fmla="*/ 2147483647 h 447"/>
              <a:gd name="T4" fmla="*/ 2147483647 w 585"/>
              <a:gd name="T5" fmla="*/ 2147483647 h 447"/>
              <a:gd name="T6" fmla="*/ 2147483647 w 585"/>
              <a:gd name="T7" fmla="*/ 2147483647 h 447"/>
              <a:gd name="T8" fmla="*/ 2147483647 w 585"/>
              <a:gd name="T9" fmla="*/ 2147483647 h 447"/>
              <a:gd name="T10" fmla="*/ 2147483647 w 585"/>
              <a:gd name="T11" fmla="*/ 2147483647 h 447"/>
              <a:gd name="T12" fmla="*/ 2147483647 w 585"/>
              <a:gd name="T13" fmla="*/ 2147483647 h 447"/>
              <a:gd name="T14" fmla="*/ 2147483647 w 585"/>
              <a:gd name="T15" fmla="*/ 2147483647 h 447"/>
              <a:gd name="T16" fmla="*/ 2147483647 w 585"/>
              <a:gd name="T17" fmla="*/ 2147483647 h 447"/>
              <a:gd name="T18" fmla="*/ 0 w 585"/>
              <a:gd name="T19" fmla="*/ 2147483647 h 447"/>
              <a:gd name="T20" fmla="*/ 0 w 585"/>
              <a:gd name="T21" fmla="*/ 2147483647 h 447"/>
              <a:gd name="T22" fmla="*/ 2147483647 w 585"/>
              <a:gd name="T23" fmla="*/ 2147483647 h 447"/>
              <a:gd name="T24" fmla="*/ 2147483647 w 585"/>
              <a:gd name="T25" fmla="*/ 2147483647 h 447"/>
              <a:gd name="T26" fmla="*/ 2147483647 w 585"/>
              <a:gd name="T27" fmla="*/ 2147483647 h 447"/>
              <a:gd name="T28" fmla="*/ 2147483647 w 585"/>
              <a:gd name="T29" fmla="*/ 2147483647 h 447"/>
              <a:gd name="T30" fmla="*/ 2147483647 w 585"/>
              <a:gd name="T31" fmla="*/ 2147483647 h 447"/>
              <a:gd name="T32" fmla="*/ 2147483647 w 585"/>
              <a:gd name="T33" fmla="*/ 2147483647 h 447"/>
              <a:gd name="T34" fmla="*/ 2147483647 w 585"/>
              <a:gd name="T35" fmla="*/ 2147483647 h 447"/>
              <a:gd name="T36" fmla="*/ 2147483647 w 585"/>
              <a:gd name="T37" fmla="*/ 2147483647 h 447"/>
              <a:gd name="T38" fmla="*/ 2147483647 w 585"/>
              <a:gd name="T39" fmla="*/ 2147483647 h 447"/>
              <a:gd name="T40" fmla="*/ 2147483647 w 585"/>
              <a:gd name="T41" fmla="*/ 2147483647 h 447"/>
              <a:gd name="T42" fmla="*/ 2147483647 w 585"/>
              <a:gd name="T43" fmla="*/ 2147483647 h 447"/>
              <a:gd name="T44" fmla="*/ 2147483647 w 585"/>
              <a:gd name="T45" fmla="*/ 2147483647 h 447"/>
              <a:gd name="T46" fmla="*/ 2147483647 w 585"/>
              <a:gd name="T47" fmla="*/ 2147483647 h 447"/>
              <a:gd name="T48" fmla="*/ 2147483647 w 585"/>
              <a:gd name="T49" fmla="*/ 2147483647 h 447"/>
              <a:gd name="T50" fmla="*/ 2147483647 w 585"/>
              <a:gd name="T51" fmla="*/ 2147483647 h 447"/>
              <a:gd name="T52" fmla="*/ 2147483647 w 585"/>
              <a:gd name="T53" fmla="*/ 0 h 4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85"/>
              <a:gd name="T82" fmla="*/ 0 h 447"/>
              <a:gd name="T83" fmla="*/ 585 w 585"/>
              <a:gd name="T84" fmla="*/ 447 h 4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85" h="447">
                <a:moveTo>
                  <a:pt x="128" y="0"/>
                </a:moveTo>
                <a:lnTo>
                  <a:pt x="111" y="10"/>
                </a:lnTo>
                <a:lnTo>
                  <a:pt x="101" y="49"/>
                </a:lnTo>
                <a:lnTo>
                  <a:pt x="90" y="82"/>
                </a:lnTo>
                <a:lnTo>
                  <a:pt x="82" y="108"/>
                </a:lnTo>
                <a:lnTo>
                  <a:pt x="72" y="137"/>
                </a:lnTo>
                <a:lnTo>
                  <a:pt x="60" y="166"/>
                </a:lnTo>
                <a:lnTo>
                  <a:pt x="44" y="198"/>
                </a:lnTo>
                <a:lnTo>
                  <a:pt x="23" y="235"/>
                </a:lnTo>
                <a:lnTo>
                  <a:pt x="0" y="270"/>
                </a:lnTo>
                <a:lnTo>
                  <a:pt x="0" y="348"/>
                </a:lnTo>
                <a:lnTo>
                  <a:pt x="328" y="415"/>
                </a:lnTo>
                <a:lnTo>
                  <a:pt x="480" y="447"/>
                </a:lnTo>
                <a:lnTo>
                  <a:pt x="511" y="291"/>
                </a:lnTo>
                <a:lnTo>
                  <a:pt x="531" y="278"/>
                </a:lnTo>
                <a:lnTo>
                  <a:pt x="513" y="244"/>
                </a:lnTo>
                <a:lnTo>
                  <a:pt x="522" y="208"/>
                </a:lnTo>
                <a:lnTo>
                  <a:pt x="585" y="149"/>
                </a:lnTo>
                <a:lnTo>
                  <a:pt x="542" y="95"/>
                </a:lnTo>
                <a:lnTo>
                  <a:pt x="360" y="57"/>
                </a:lnTo>
                <a:lnTo>
                  <a:pt x="335" y="73"/>
                </a:lnTo>
                <a:lnTo>
                  <a:pt x="302" y="46"/>
                </a:lnTo>
                <a:lnTo>
                  <a:pt x="273" y="74"/>
                </a:lnTo>
                <a:lnTo>
                  <a:pt x="245" y="46"/>
                </a:lnTo>
                <a:lnTo>
                  <a:pt x="173" y="48"/>
                </a:lnTo>
                <a:lnTo>
                  <a:pt x="182" y="4"/>
                </a:lnTo>
                <a:lnTo>
                  <a:pt x="128" y="0"/>
                </a:lnTo>
                <a:close/>
              </a:path>
            </a:pathLst>
          </a:custGeom>
          <a:solidFill>
            <a:schemeClr val="accent1"/>
          </a:solidFill>
          <a:ln w="9525">
            <a:solidFill>
              <a:srgbClr val="000000"/>
            </a:solidFill>
            <a:round/>
            <a:headEnd/>
            <a:tailEnd/>
          </a:ln>
        </p:spPr>
        <p:txBody>
          <a:bodyPr/>
          <a:lstStyle/>
          <a:p>
            <a:endParaRPr lang="en-US"/>
          </a:p>
        </p:txBody>
      </p:sp>
      <p:sp>
        <p:nvSpPr>
          <p:cNvPr id="94223" name="Freeform 16"/>
          <p:cNvSpPr>
            <a:spLocks/>
          </p:cNvSpPr>
          <p:nvPr/>
        </p:nvSpPr>
        <p:spPr bwMode="auto">
          <a:xfrm>
            <a:off x="2514600" y="2390775"/>
            <a:ext cx="942975" cy="1389063"/>
          </a:xfrm>
          <a:custGeom>
            <a:avLst/>
            <a:gdLst>
              <a:gd name="T0" fmla="*/ 2147483647 w 616"/>
              <a:gd name="T1" fmla="*/ 0 h 952"/>
              <a:gd name="T2" fmla="*/ 2147483647 w 616"/>
              <a:gd name="T3" fmla="*/ 2147483647 h 952"/>
              <a:gd name="T4" fmla="*/ 2147483647 w 616"/>
              <a:gd name="T5" fmla="*/ 2147483647 h 952"/>
              <a:gd name="T6" fmla="*/ 2147483647 w 616"/>
              <a:gd name="T7" fmla="*/ 2147483647 h 952"/>
              <a:gd name="T8" fmla="*/ 2147483647 w 616"/>
              <a:gd name="T9" fmla="*/ 2147483647 h 952"/>
              <a:gd name="T10" fmla="*/ 2147483647 w 616"/>
              <a:gd name="T11" fmla="*/ 2147483647 h 952"/>
              <a:gd name="T12" fmla="*/ 2147483647 w 616"/>
              <a:gd name="T13" fmla="*/ 2147483647 h 952"/>
              <a:gd name="T14" fmla="*/ 2147483647 w 616"/>
              <a:gd name="T15" fmla="*/ 2147483647 h 952"/>
              <a:gd name="T16" fmla="*/ 2147483647 w 616"/>
              <a:gd name="T17" fmla="*/ 2147483647 h 952"/>
              <a:gd name="T18" fmla="*/ 2147483647 w 616"/>
              <a:gd name="T19" fmla="*/ 2147483647 h 952"/>
              <a:gd name="T20" fmla="*/ 2147483647 w 616"/>
              <a:gd name="T21" fmla="*/ 2147483647 h 952"/>
              <a:gd name="T22" fmla="*/ 2147483647 w 616"/>
              <a:gd name="T23" fmla="*/ 2147483647 h 952"/>
              <a:gd name="T24" fmla="*/ 2147483647 w 616"/>
              <a:gd name="T25" fmla="*/ 2147483647 h 952"/>
              <a:gd name="T26" fmla="*/ 2147483647 w 616"/>
              <a:gd name="T27" fmla="*/ 2147483647 h 952"/>
              <a:gd name="T28" fmla="*/ 2147483647 w 616"/>
              <a:gd name="T29" fmla="*/ 2147483647 h 952"/>
              <a:gd name="T30" fmla="*/ 2147483647 w 616"/>
              <a:gd name="T31" fmla="*/ 2147483647 h 952"/>
              <a:gd name="T32" fmla="*/ 2147483647 w 616"/>
              <a:gd name="T33" fmla="*/ 2147483647 h 952"/>
              <a:gd name="T34" fmla="*/ 2147483647 w 616"/>
              <a:gd name="T35" fmla="*/ 2147483647 h 952"/>
              <a:gd name="T36" fmla="*/ 2147483647 w 616"/>
              <a:gd name="T37" fmla="*/ 2147483647 h 952"/>
              <a:gd name="T38" fmla="*/ 2147483647 w 616"/>
              <a:gd name="T39" fmla="*/ 2147483647 h 952"/>
              <a:gd name="T40" fmla="*/ 2147483647 w 616"/>
              <a:gd name="T41" fmla="*/ 2147483647 h 952"/>
              <a:gd name="T42" fmla="*/ 2147483647 w 616"/>
              <a:gd name="T43" fmla="*/ 2147483647 h 952"/>
              <a:gd name="T44" fmla="*/ 2147483647 w 616"/>
              <a:gd name="T45" fmla="*/ 2147483647 h 952"/>
              <a:gd name="T46" fmla="*/ 2147483647 w 616"/>
              <a:gd name="T47" fmla="*/ 2147483647 h 952"/>
              <a:gd name="T48" fmla="*/ 2147483647 w 616"/>
              <a:gd name="T49" fmla="*/ 2147483647 h 952"/>
              <a:gd name="T50" fmla="*/ 2147483647 w 616"/>
              <a:gd name="T51" fmla="*/ 2147483647 h 952"/>
              <a:gd name="T52" fmla="*/ 2147483647 w 616"/>
              <a:gd name="T53" fmla="*/ 2147483647 h 952"/>
              <a:gd name="T54" fmla="*/ 2147483647 w 616"/>
              <a:gd name="T55" fmla="*/ 2147483647 h 952"/>
              <a:gd name="T56" fmla="*/ 2147483647 w 616"/>
              <a:gd name="T57" fmla="*/ 2147483647 h 952"/>
              <a:gd name="T58" fmla="*/ 2147483647 w 616"/>
              <a:gd name="T59" fmla="*/ 2147483647 h 952"/>
              <a:gd name="T60" fmla="*/ 2147483647 w 616"/>
              <a:gd name="T61" fmla="*/ 2147483647 h 952"/>
              <a:gd name="T62" fmla="*/ 2147483647 w 616"/>
              <a:gd name="T63" fmla="*/ 2147483647 h 952"/>
              <a:gd name="T64" fmla="*/ 2147483647 w 616"/>
              <a:gd name="T65" fmla="*/ 2147483647 h 952"/>
              <a:gd name="T66" fmla="*/ 2147483647 w 616"/>
              <a:gd name="T67" fmla="*/ 2147483647 h 952"/>
              <a:gd name="T68" fmla="*/ 2147483647 w 616"/>
              <a:gd name="T69" fmla="*/ 2147483647 h 952"/>
              <a:gd name="T70" fmla="*/ 2147483647 w 616"/>
              <a:gd name="T71" fmla="*/ 2147483647 h 952"/>
              <a:gd name="T72" fmla="*/ 2147483647 w 616"/>
              <a:gd name="T73" fmla="*/ 2147483647 h 952"/>
              <a:gd name="T74" fmla="*/ 2147483647 w 616"/>
              <a:gd name="T75" fmla="*/ 2147483647 h 952"/>
              <a:gd name="T76" fmla="*/ 2147483647 w 616"/>
              <a:gd name="T77" fmla="*/ 2147483647 h 952"/>
              <a:gd name="T78" fmla="*/ 2147483647 w 616"/>
              <a:gd name="T79" fmla="*/ 2147483647 h 952"/>
              <a:gd name="T80" fmla="*/ 2147483647 w 616"/>
              <a:gd name="T81" fmla="*/ 2147483647 h 952"/>
              <a:gd name="T82" fmla="*/ 2147483647 w 616"/>
              <a:gd name="T83" fmla="*/ 2147483647 h 952"/>
              <a:gd name="T84" fmla="*/ 2147483647 w 616"/>
              <a:gd name="T85" fmla="*/ 2147483647 h 952"/>
              <a:gd name="T86" fmla="*/ 0 w 616"/>
              <a:gd name="T87" fmla="*/ 2147483647 h 952"/>
              <a:gd name="T88" fmla="*/ 2147483647 w 616"/>
              <a:gd name="T89" fmla="*/ 2147483647 h 952"/>
              <a:gd name="T90" fmla="*/ 2147483647 w 616"/>
              <a:gd name="T91" fmla="*/ 2147483647 h 952"/>
              <a:gd name="T92" fmla="*/ 2147483647 w 616"/>
              <a:gd name="T93" fmla="*/ 2147483647 h 952"/>
              <a:gd name="T94" fmla="*/ 2147483647 w 616"/>
              <a:gd name="T95" fmla="*/ 0 h 9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6"/>
              <a:gd name="T145" fmla="*/ 0 h 952"/>
              <a:gd name="T146" fmla="*/ 616 w 616"/>
              <a:gd name="T147" fmla="*/ 952 h 9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6" h="952">
                <a:moveTo>
                  <a:pt x="47" y="0"/>
                </a:moveTo>
                <a:lnTo>
                  <a:pt x="331" y="57"/>
                </a:lnTo>
                <a:lnTo>
                  <a:pt x="269" y="337"/>
                </a:lnTo>
                <a:lnTo>
                  <a:pt x="587" y="764"/>
                </a:lnTo>
                <a:lnTo>
                  <a:pt x="616" y="818"/>
                </a:lnTo>
                <a:lnTo>
                  <a:pt x="586" y="844"/>
                </a:lnTo>
                <a:lnTo>
                  <a:pt x="566" y="892"/>
                </a:lnTo>
                <a:lnTo>
                  <a:pt x="548" y="919"/>
                </a:lnTo>
                <a:lnTo>
                  <a:pt x="568" y="944"/>
                </a:lnTo>
                <a:lnTo>
                  <a:pt x="535" y="952"/>
                </a:lnTo>
                <a:lnTo>
                  <a:pt x="348" y="946"/>
                </a:lnTo>
                <a:lnTo>
                  <a:pt x="336" y="890"/>
                </a:lnTo>
                <a:lnTo>
                  <a:pt x="303" y="849"/>
                </a:lnTo>
                <a:lnTo>
                  <a:pt x="279" y="835"/>
                </a:lnTo>
                <a:lnTo>
                  <a:pt x="273" y="806"/>
                </a:lnTo>
                <a:lnTo>
                  <a:pt x="253" y="790"/>
                </a:lnTo>
                <a:lnTo>
                  <a:pt x="233" y="770"/>
                </a:lnTo>
                <a:lnTo>
                  <a:pt x="227" y="748"/>
                </a:lnTo>
                <a:lnTo>
                  <a:pt x="208" y="734"/>
                </a:lnTo>
                <a:lnTo>
                  <a:pt x="179" y="742"/>
                </a:lnTo>
                <a:lnTo>
                  <a:pt x="146" y="730"/>
                </a:lnTo>
                <a:lnTo>
                  <a:pt x="146" y="718"/>
                </a:lnTo>
                <a:lnTo>
                  <a:pt x="145" y="692"/>
                </a:lnTo>
                <a:lnTo>
                  <a:pt x="132" y="663"/>
                </a:lnTo>
                <a:lnTo>
                  <a:pt x="130" y="639"/>
                </a:lnTo>
                <a:lnTo>
                  <a:pt x="116" y="618"/>
                </a:lnTo>
                <a:lnTo>
                  <a:pt x="120" y="598"/>
                </a:lnTo>
                <a:lnTo>
                  <a:pt x="79" y="549"/>
                </a:lnTo>
                <a:lnTo>
                  <a:pt x="79" y="522"/>
                </a:lnTo>
                <a:lnTo>
                  <a:pt x="100" y="511"/>
                </a:lnTo>
                <a:lnTo>
                  <a:pt x="100" y="494"/>
                </a:lnTo>
                <a:lnTo>
                  <a:pt x="79" y="489"/>
                </a:lnTo>
                <a:lnTo>
                  <a:pt x="70" y="462"/>
                </a:lnTo>
                <a:lnTo>
                  <a:pt x="59" y="416"/>
                </a:lnTo>
                <a:lnTo>
                  <a:pt x="90" y="441"/>
                </a:lnTo>
                <a:lnTo>
                  <a:pt x="78" y="408"/>
                </a:lnTo>
                <a:lnTo>
                  <a:pt x="100" y="408"/>
                </a:lnTo>
                <a:lnTo>
                  <a:pt x="100" y="385"/>
                </a:lnTo>
                <a:lnTo>
                  <a:pt x="78" y="369"/>
                </a:lnTo>
                <a:lnTo>
                  <a:pt x="67" y="391"/>
                </a:lnTo>
                <a:lnTo>
                  <a:pt x="47" y="383"/>
                </a:lnTo>
                <a:lnTo>
                  <a:pt x="8" y="277"/>
                </a:lnTo>
                <a:lnTo>
                  <a:pt x="18" y="200"/>
                </a:lnTo>
                <a:lnTo>
                  <a:pt x="0" y="157"/>
                </a:lnTo>
                <a:lnTo>
                  <a:pt x="9" y="124"/>
                </a:lnTo>
                <a:lnTo>
                  <a:pt x="29" y="117"/>
                </a:lnTo>
                <a:lnTo>
                  <a:pt x="47" y="65"/>
                </a:lnTo>
                <a:lnTo>
                  <a:pt x="47" y="0"/>
                </a:lnTo>
                <a:close/>
              </a:path>
            </a:pathLst>
          </a:custGeom>
          <a:solidFill>
            <a:schemeClr val="accent2"/>
          </a:solidFill>
          <a:ln w="9525">
            <a:solidFill>
              <a:srgbClr val="000000"/>
            </a:solidFill>
            <a:round/>
            <a:headEnd/>
            <a:tailEnd/>
          </a:ln>
        </p:spPr>
        <p:txBody>
          <a:bodyPr/>
          <a:lstStyle/>
          <a:p>
            <a:endParaRPr lang="en-US"/>
          </a:p>
        </p:txBody>
      </p:sp>
      <p:sp>
        <p:nvSpPr>
          <p:cNvPr id="94224" name="Freeform 17"/>
          <p:cNvSpPr>
            <a:spLocks/>
          </p:cNvSpPr>
          <p:nvPr/>
        </p:nvSpPr>
        <p:spPr bwMode="auto">
          <a:xfrm>
            <a:off x="2924175" y="2478088"/>
            <a:ext cx="714375" cy="1028700"/>
          </a:xfrm>
          <a:custGeom>
            <a:avLst/>
            <a:gdLst>
              <a:gd name="T0" fmla="*/ 2147483647 w 466"/>
              <a:gd name="T1" fmla="*/ 0 h 704"/>
              <a:gd name="T2" fmla="*/ 0 w 466"/>
              <a:gd name="T3" fmla="*/ 2147483647 h 704"/>
              <a:gd name="T4" fmla="*/ 2147483647 w 466"/>
              <a:gd name="T5" fmla="*/ 2147483647 h 704"/>
              <a:gd name="T6" fmla="*/ 2147483647 w 466"/>
              <a:gd name="T7" fmla="*/ 2147483647 h 704"/>
              <a:gd name="T8" fmla="*/ 2147483647 w 466"/>
              <a:gd name="T9" fmla="*/ 2147483647 h 704"/>
              <a:gd name="T10" fmla="*/ 2147483647 w 466"/>
              <a:gd name="T11" fmla="*/ 2147483647 h 704"/>
              <a:gd name="T12" fmla="*/ 2147483647 w 466"/>
              <a:gd name="T13" fmla="*/ 2147483647 h 704"/>
              <a:gd name="T14" fmla="*/ 2147483647 w 466"/>
              <a:gd name="T15" fmla="*/ 2147483647 h 704"/>
              <a:gd name="T16" fmla="*/ 2147483647 w 466"/>
              <a:gd name="T17" fmla="*/ 2147483647 h 704"/>
              <a:gd name="T18" fmla="*/ 2147483647 w 466"/>
              <a:gd name="T19" fmla="*/ 2147483647 h 704"/>
              <a:gd name="T20" fmla="*/ 2147483647 w 466"/>
              <a:gd name="T21" fmla="*/ 2147483647 h 704"/>
              <a:gd name="T22" fmla="*/ 2147483647 w 466"/>
              <a:gd name="T23" fmla="*/ 0 h 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6"/>
              <a:gd name="T37" fmla="*/ 0 h 704"/>
              <a:gd name="T38" fmla="*/ 466 w 466"/>
              <a:gd name="T39" fmla="*/ 704 h 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6" h="704">
                <a:moveTo>
                  <a:pt x="59" y="0"/>
                </a:moveTo>
                <a:lnTo>
                  <a:pt x="0" y="279"/>
                </a:lnTo>
                <a:lnTo>
                  <a:pt x="317" y="704"/>
                </a:lnTo>
                <a:lnTo>
                  <a:pt x="337" y="685"/>
                </a:lnTo>
                <a:lnTo>
                  <a:pt x="335" y="601"/>
                </a:lnTo>
                <a:lnTo>
                  <a:pt x="375" y="608"/>
                </a:lnTo>
                <a:lnTo>
                  <a:pt x="416" y="350"/>
                </a:lnTo>
                <a:lnTo>
                  <a:pt x="443" y="175"/>
                </a:lnTo>
                <a:lnTo>
                  <a:pt x="451" y="122"/>
                </a:lnTo>
                <a:lnTo>
                  <a:pt x="466" y="75"/>
                </a:lnTo>
                <a:lnTo>
                  <a:pt x="256" y="42"/>
                </a:lnTo>
                <a:lnTo>
                  <a:pt x="59" y="0"/>
                </a:lnTo>
                <a:close/>
              </a:path>
            </a:pathLst>
          </a:custGeom>
          <a:solidFill>
            <a:schemeClr val="accent1"/>
          </a:solidFill>
          <a:ln w="9525">
            <a:solidFill>
              <a:srgbClr val="000000"/>
            </a:solidFill>
            <a:round/>
            <a:headEnd/>
            <a:tailEnd/>
          </a:ln>
        </p:spPr>
        <p:txBody>
          <a:bodyPr/>
          <a:lstStyle/>
          <a:p>
            <a:endParaRPr lang="en-US"/>
          </a:p>
        </p:txBody>
      </p:sp>
      <p:sp>
        <p:nvSpPr>
          <p:cNvPr id="94225" name="Freeform 18"/>
          <p:cNvSpPr>
            <a:spLocks/>
          </p:cNvSpPr>
          <p:nvPr/>
        </p:nvSpPr>
        <p:spPr bwMode="auto">
          <a:xfrm>
            <a:off x="3317875" y="1635125"/>
            <a:ext cx="642938" cy="992188"/>
          </a:xfrm>
          <a:custGeom>
            <a:avLst/>
            <a:gdLst>
              <a:gd name="T0" fmla="*/ 2147483647 w 420"/>
              <a:gd name="T1" fmla="*/ 0 h 680"/>
              <a:gd name="T2" fmla="*/ 2147483647 w 420"/>
              <a:gd name="T3" fmla="*/ 2147483647 h 680"/>
              <a:gd name="T4" fmla="*/ 2147483647 w 420"/>
              <a:gd name="T5" fmla="*/ 2147483647 h 680"/>
              <a:gd name="T6" fmla="*/ 2147483647 w 420"/>
              <a:gd name="T7" fmla="*/ 2147483647 h 680"/>
              <a:gd name="T8" fmla="*/ 2147483647 w 420"/>
              <a:gd name="T9" fmla="*/ 2147483647 h 680"/>
              <a:gd name="T10" fmla="*/ 2147483647 w 420"/>
              <a:gd name="T11" fmla="*/ 2147483647 h 680"/>
              <a:gd name="T12" fmla="*/ 2147483647 w 420"/>
              <a:gd name="T13" fmla="*/ 2147483647 h 680"/>
              <a:gd name="T14" fmla="*/ 0 w 420"/>
              <a:gd name="T15" fmla="*/ 2147483647 h 680"/>
              <a:gd name="T16" fmla="*/ 2147483647 w 420"/>
              <a:gd name="T17" fmla="*/ 2147483647 h 680"/>
              <a:gd name="T18" fmla="*/ 2147483647 w 420"/>
              <a:gd name="T19" fmla="*/ 2147483647 h 680"/>
              <a:gd name="T20" fmla="*/ 2147483647 w 420"/>
              <a:gd name="T21" fmla="*/ 2147483647 h 680"/>
              <a:gd name="T22" fmla="*/ 2147483647 w 420"/>
              <a:gd name="T23" fmla="*/ 2147483647 h 680"/>
              <a:gd name="T24" fmla="*/ 2147483647 w 420"/>
              <a:gd name="T25" fmla="*/ 2147483647 h 680"/>
              <a:gd name="T26" fmla="*/ 2147483647 w 420"/>
              <a:gd name="T27" fmla="*/ 2147483647 h 680"/>
              <a:gd name="T28" fmla="*/ 2147483647 w 420"/>
              <a:gd name="T29" fmla="*/ 2147483647 h 680"/>
              <a:gd name="T30" fmla="*/ 2147483647 w 420"/>
              <a:gd name="T31" fmla="*/ 2147483647 h 680"/>
              <a:gd name="T32" fmla="*/ 2147483647 w 420"/>
              <a:gd name="T33" fmla="*/ 2147483647 h 680"/>
              <a:gd name="T34" fmla="*/ 2147483647 w 420"/>
              <a:gd name="T35" fmla="*/ 2147483647 h 680"/>
              <a:gd name="T36" fmla="*/ 2147483647 w 420"/>
              <a:gd name="T37" fmla="*/ 2147483647 h 680"/>
              <a:gd name="T38" fmla="*/ 2147483647 w 420"/>
              <a:gd name="T39" fmla="*/ 2147483647 h 680"/>
              <a:gd name="T40" fmla="*/ 2147483647 w 420"/>
              <a:gd name="T41" fmla="*/ 2147483647 h 680"/>
              <a:gd name="T42" fmla="*/ 2147483647 w 420"/>
              <a:gd name="T43" fmla="*/ 0 h 6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0"/>
              <a:gd name="T67" fmla="*/ 0 h 680"/>
              <a:gd name="T68" fmla="*/ 420 w 420"/>
              <a:gd name="T69" fmla="*/ 680 h 6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0" h="680">
                <a:moveTo>
                  <a:pt x="102" y="0"/>
                </a:moveTo>
                <a:lnTo>
                  <a:pt x="64" y="265"/>
                </a:lnTo>
                <a:lnTo>
                  <a:pt x="103" y="322"/>
                </a:lnTo>
                <a:lnTo>
                  <a:pt x="41" y="381"/>
                </a:lnTo>
                <a:lnTo>
                  <a:pt x="33" y="422"/>
                </a:lnTo>
                <a:lnTo>
                  <a:pt x="50" y="451"/>
                </a:lnTo>
                <a:lnTo>
                  <a:pt x="33" y="466"/>
                </a:lnTo>
                <a:lnTo>
                  <a:pt x="0" y="620"/>
                </a:lnTo>
                <a:lnTo>
                  <a:pt x="201" y="655"/>
                </a:lnTo>
                <a:lnTo>
                  <a:pt x="390" y="680"/>
                </a:lnTo>
                <a:lnTo>
                  <a:pt x="410" y="539"/>
                </a:lnTo>
                <a:lnTo>
                  <a:pt x="420" y="462"/>
                </a:lnTo>
                <a:lnTo>
                  <a:pt x="402" y="434"/>
                </a:lnTo>
                <a:lnTo>
                  <a:pt x="359" y="442"/>
                </a:lnTo>
                <a:lnTo>
                  <a:pt x="302" y="449"/>
                </a:lnTo>
                <a:lnTo>
                  <a:pt x="291" y="385"/>
                </a:lnTo>
                <a:lnTo>
                  <a:pt x="223" y="334"/>
                </a:lnTo>
                <a:lnTo>
                  <a:pt x="232" y="301"/>
                </a:lnTo>
                <a:lnTo>
                  <a:pt x="239" y="243"/>
                </a:lnTo>
                <a:lnTo>
                  <a:pt x="151" y="118"/>
                </a:lnTo>
                <a:lnTo>
                  <a:pt x="162" y="7"/>
                </a:lnTo>
                <a:lnTo>
                  <a:pt x="102" y="0"/>
                </a:lnTo>
                <a:close/>
              </a:path>
            </a:pathLst>
          </a:custGeom>
          <a:solidFill>
            <a:schemeClr val="accent1"/>
          </a:solidFill>
          <a:ln w="9525">
            <a:solidFill>
              <a:srgbClr val="000000"/>
            </a:solidFill>
            <a:round/>
            <a:headEnd/>
            <a:tailEnd/>
          </a:ln>
        </p:spPr>
        <p:txBody>
          <a:bodyPr/>
          <a:lstStyle/>
          <a:p>
            <a:endParaRPr lang="en-US"/>
          </a:p>
        </p:txBody>
      </p:sp>
      <p:sp>
        <p:nvSpPr>
          <p:cNvPr id="94226" name="Freeform 19"/>
          <p:cNvSpPr>
            <a:spLocks/>
          </p:cNvSpPr>
          <p:nvPr/>
        </p:nvSpPr>
        <p:spPr bwMode="auto">
          <a:xfrm>
            <a:off x="3514725" y="2589213"/>
            <a:ext cx="596900" cy="735012"/>
          </a:xfrm>
          <a:custGeom>
            <a:avLst/>
            <a:gdLst>
              <a:gd name="T0" fmla="*/ 2147483647 w 390"/>
              <a:gd name="T1" fmla="*/ 0 h 503"/>
              <a:gd name="T2" fmla="*/ 2147483647 w 390"/>
              <a:gd name="T3" fmla="*/ 2147483647 h 503"/>
              <a:gd name="T4" fmla="*/ 2147483647 w 390"/>
              <a:gd name="T5" fmla="*/ 2147483647 h 503"/>
              <a:gd name="T6" fmla="*/ 2147483647 w 390"/>
              <a:gd name="T7" fmla="*/ 2147483647 h 503"/>
              <a:gd name="T8" fmla="*/ 2147483647 w 390"/>
              <a:gd name="T9" fmla="*/ 2147483647 h 503"/>
              <a:gd name="T10" fmla="*/ 0 w 390"/>
              <a:gd name="T11" fmla="*/ 2147483647 h 503"/>
              <a:gd name="T12" fmla="*/ 2147483647 w 390"/>
              <a:gd name="T13" fmla="*/ 2147483647 h 503"/>
              <a:gd name="T14" fmla="*/ 2147483647 w 390"/>
              <a:gd name="T15" fmla="*/ 0 h 503"/>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503"/>
              <a:gd name="T26" fmla="*/ 390 w 390"/>
              <a:gd name="T27" fmla="*/ 503 h 5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503">
                <a:moveTo>
                  <a:pt x="73" y="0"/>
                </a:moveTo>
                <a:lnTo>
                  <a:pt x="264" y="26"/>
                </a:lnTo>
                <a:lnTo>
                  <a:pt x="251" y="122"/>
                </a:lnTo>
                <a:lnTo>
                  <a:pt x="390" y="136"/>
                </a:lnTo>
                <a:lnTo>
                  <a:pt x="352" y="503"/>
                </a:lnTo>
                <a:lnTo>
                  <a:pt x="0" y="465"/>
                </a:lnTo>
                <a:lnTo>
                  <a:pt x="36" y="230"/>
                </a:lnTo>
                <a:lnTo>
                  <a:pt x="73" y="0"/>
                </a:lnTo>
                <a:close/>
              </a:path>
            </a:pathLst>
          </a:custGeom>
          <a:solidFill>
            <a:schemeClr val="accent1"/>
          </a:solidFill>
          <a:ln w="9525">
            <a:solidFill>
              <a:srgbClr val="000000"/>
            </a:solidFill>
            <a:round/>
            <a:headEnd/>
            <a:tailEnd/>
          </a:ln>
        </p:spPr>
        <p:txBody>
          <a:bodyPr/>
          <a:lstStyle/>
          <a:p>
            <a:endParaRPr lang="en-US"/>
          </a:p>
        </p:txBody>
      </p:sp>
      <p:sp>
        <p:nvSpPr>
          <p:cNvPr id="94227" name="Freeform 20"/>
          <p:cNvSpPr>
            <a:spLocks/>
          </p:cNvSpPr>
          <p:nvPr/>
        </p:nvSpPr>
        <p:spPr bwMode="auto">
          <a:xfrm>
            <a:off x="3543300" y="1643063"/>
            <a:ext cx="1119188" cy="666750"/>
          </a:xfrm>
          <a:custGeom>
            <a:avLst/>
            <a:gdLst>
              <a:gd name="T0" fmla="*/ 2147483647 w 731"/>
              <a:gd name="T1" fmla="*/ 0 h 456"/>
              <a:gd name="T2" fmla="*/ 2147483647 w 731"/>
              <a:gd name="T3" fmla="*/ 2147483647 h 456"/>
              <a:gd name="T4" fmla="*/ 2147483647 w 731"/>
              <a:gd name="T5" fmla="*/ 2147483647 h 456"/>
              <a:gd name="T6" fmla="*/ 2147483647 w 731"/>
              <a:gd name="T7" fmla="*/ 2147483647 h 456"/>
              <a:gd name="T8" fmla="*/ 2147483647 w 731"/>
              <a:gd name="T9" fmla="*/ 2147483647 h 456"/>
              <a:gd name="T10" fmla="*/ 2147483647 w 731"/>
              <a:gd name="T11" fmla="*/ 2147483647 h 456"/>
              <a:gd name="T12" fmla="*/ 2147483647 w 731"/>
              <a:gd name="T13" fmla="*/ 2147483647 h 456"/>
              <a:gd name="T14" fmla="*/ 2147483647 w 731"/>
              <a:gd name="T15" fmla="*/ 2147483647 h 456"/>
              <a:gd name="T16" fmla="*/ 2147483647 w 731"/>
              <a:gd name="T17" fmla="*/ 2147483647 h 456"/>
              <a:gd name="T18" fmla="*/ 2147483647 w 731"/>
              <a:gd name="T19" fmla="*/ 2147483647 h 456"/>
              <a:gd name="T20" fmla="*/ 2147483647 w 731"/>
              <a:gd name="T21" fmla="*/ 2147483647 h 456"/>
              <a:gd name="T22" fmla="*/ 2147483647 w 731"/>
              <a:gd name="T23" fmla="*/ 2147483647 h 456"/>
              <a:gd name="T24" fmla="*/ 2147483647 w 731"/>
              <a:gd name="T25" fmla="*/ 2147483647 h 456"/>
              <a:gd name="T26" fmla="*/ 2147483647 w 731"/>
              <a:gd name="T27" fmla="*/ 2147483647 h 456"/>
              <a:gd name="T28" fmla="*/ 2147483647 w 731"/>
              <a:gd name="T29" fmla="*/ 2147483647 h 456"/>
              <a:gd name="T30" fmla="*/ 2147483647 w 731"/>
              <a:gd name="T31" fmla="*/ 2147483647 h 456"/>
              <a:gd name="T32" fmla="*/ 2147483647 w 731"/>
              <a:gd name="T33" fmla="*/ 2147483647 h 456"/>
              <a:gd name="T34" fmla="*/ 0 w 731"/>
              <a:gd name="T35" fmla="*/ 2147483647 h 456"/>
              <a:gd name="T36" fmla="*/ 2147483647 w 731"/>
              <a:gd name="T37" fmla="*/ 0 h 4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1"/>
              <a:gd name="T58" fmla="*/ 0 h 456"/>
              <a:gd name="T59" fmla="*/ 731 w 731"/>
              <a:gd name="T60" fmla="*/ 456 h 4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1" h="456">
                <a:moveTo>
                  <a:pt x="12" y="0"/>
                </a:moveTo>
                <a:lnTo>
                  <a:pt x="155" y="19"/>
                </a:lnTo>
                <a:lnTo>
                  <a:pt x="242" y="30"/>
                </a:lnTo>
                <a:lnTo>
                  <a:pt x="357" y="42"/>
                </a:lnTo>
                <a:lnTo>
                  <a:pt x="462" y="53"/>
                </a:lnTo>
                <a:lnTo>
                  <a:pt x="645" y="66"/>
                </a:lnTo>
                <a:lnTo>
                  <a:pt x="731" y="73"/>
                </a:lnTo>
                <a:lnTo>
                  <a:pt x="728" y="444"/>
                </a:lnTo>
                <a:lnTo>
                  <a:pt x="280" y="406"/>
                </a:lnTo>
                <a:lnTo>
                  <a:pt x="271" y="456"/>
                </a:lnTo>
                <a:lnTo>
                  <a:pt x="254" y="432"/>
                </a:lnTo>
                <a:lnTo>
                  <a:pt x="213" y="436"/>
                </a:lnTo>
                <a:lnTo>
                  <a:pt x="154" y="445"/>
                </a:lnTo>
                <a:lnTo>
                  <a:pt x="143" y="381"/>
                </a:lnTo>
                <a:lnTo>
                  <a:pt x="74" y="329"/>
                </a:lnTo>
                <a:lnTo>
                  <a:pt x="84" y="281"/>
                </a:lnTo>
                <a:lnTo>
                  <a:pt x="91" y="241"/>
                </a:lnTo>
                <a:lnTo>
                  <a:pt x="0" y="113"/>
                </a:lnTo>
                <a:lnTo>
                  <a:pt x="12" y="0"/>
                </a:lnTo>
                <a:close/>
              </a:path>
            </a:pathLst>
          </a:custGeom>
          <a:solidFill>
            <a:srgbClr val="FFFF66"/>
          </a:solidFill>
          <a:ln w="9525">
            <a:solidFill>
              <a:srgbClr val="000000"/>
            </a:solidFill>
            <a:round/>
            <a:headEnd/>
            <a:tailEnd/>
          </a:ln>
        </p:spPr>
        <p:txBody>
          <a:bodyPr/>
          <a:lstStyle/>
          <a:p>
            <a:endParaRPr lang="en-US"/>
          </a:p>
        </p:txBody>
      </p:sp>
      <p:sp>
        <p:nvSpPr>
          <p:cNvPr id="94228" name="Freeform 21"/>
          <p:cNvSpPr>
            <a:spLocks/>
          </p:cNvSpPr>
          <p:nvPr/>
        </p:nvSpPr>
        <p:spPr bwMode="auto">
          <a:xfrm>
            <a:off x="3892550" y="2230438"/>
            <a:ext cx="765175" cy="596900"/>
          </a:xfrm>
          <a:custGeom>
            <a:avLst/>
            <a:gdLst>
              <a:gd name="T0" fmla="*/ 2147483647 w 500"/>
              <a:gd name="T1" fmla="*/ 0 h 409"/>
              <a:gd name="T2" fmla="*/ 2147483647 w 500"/>
              <a:gd name="T3" fmla="*/ 2147483647 h 409"/>
              <a:gd name="T4" fmla="*/ 0 w 500"/>
              <a:gd name="T5" fmla="*/ 2147483647 h 409"/>
              <a:gd name="T6" fmla="*/ 2147483647 w 500"/>
              <a:gd name="T7" fmla="*/ 2147483647 h 409"/>
              <a:gd name="T8" fmla="*/ 2147483647 w 500"/>
              <a:gd name="T9" fmla="*/ 2147483647 h 409"/>
              <a:gd name="T10" fmla="*/ 2147483647 w 500"/>
              <a:gd name="T11" fmla="*/ 2147483647 h 409"/>
              <a:gd name="T12" fmla="*/ 2147483647 w 500"/>
              <a:gd name="T13" fmla="*/ 0 h 409"/>
              <a:gd name="T14" fmla="*/ 0 60000 65536"/>
              <a:gd name="T15" fmla="*/ 0 60000 65536"/>
              <a:gd name="T16" fmla="*/ 0 60000 65536"/>
              <a:gd name="T17" fmla="*/ 0 60000 65536"/>
              <a:gd name="T18" fmla="*/ 0 60000 65536"/>
              <a:gd name="T19" fmla="*/ 0 60000 65536"/>
              <a:gd name="T20" fmla="*/ 0 60000 65536"/>
              <a:gd name="T21" fmla="*/ 0 w 500"/>
              <a:gd name="T22" fmla="*/ 0 h 409"/>
              <a:gd name="T23" fmla="*/ 500 w 500"/>
              <a:gd name="T24" fmla="*/ 409 h 4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0" h="409">
                <a:moveTo>
                  <a:pt x="48" y="0"/>
                </a:moveTo>
                <a:lnTo>
                  <a:pt x="30" y="152"/>
                </a:lnTo>
                <a:lnTo>
                  <a:pt x="0" y="371"/>
                </a:lnTo>
                <a:lnTo>
                  <a:pt x="145" y="383"/>
                </a:lnTo>
                <a:lnTo>
                  <a:pt x="483" y="409"/>
                </a:lnTo>
                <a:lnTo>
                  <a:pt x="500" y="42"/>
                </a:lnTo>
                <a:lnTo>
                  <a:pt x="48" y="0"/>
                </a:lnTo>
                <a:close/>
              </a:path>
            </a:pathLst>
          </a:custGeom>
          <a:solidFill>
            <a:schemeClr val="accent1"/>
          </a:solidFill>
          <a:ln w="9525">
            <a:solidFill>
              <a:srgbClr val="000000"/>
            </a:solidFill>
            <a:round/>
            <a:headEnd/>
            <a:tailEnd/>
          </a:ln>
        </p:spPr>
        <p:txBody>
          <a:bodyPr/>
          <a:lstStyle/>
          <a:p>
            <a:endParaRPr lang="en-US"/>
          </a:p>
        </p:txBody>
      </p:sp>
      <p:sp>
        <p:nvSpPr>
          <p:cNvPr id="94229" name="Freeform 22"/>
          <p:cNvSpPr>
            <a:spLocks/>
          </p:cNvSpPr>
          <p:nvPr/>
        </p:nvSpPr>
        <p:spPr bwMode="auto">
          <a:xfrm>
            <a:off x="4048125" y="2787650"/>
            <a:ext cx="796925" cy="566738"/>
          </a:xfrm>
          <a:custGeom>
            <a:avLst/>
            <a:gdLst>
              <a:gd name="T0" fmla="*/ 2147483647 w 522"/>
              <a:gd name="T1" fmla="*/ 0 h 388"/>
              <a:gd name="T2" fmla="*/ 2147483647 w 522"/>
              <a:gd name="T3" fmla="*/ 2147483647 h 388"/>
              <a:gd name="T4" fmla="*/ 0 w 522"/>
              <a:gd name="T5" fmla="*/ 2147483647 h 388"/>
              <a:gd name="T6" fmla="*/ 2147483647 w 522"/>
              <a:gd name="T7" fmla="*/ 2147483647 h 388"/>
              <a:gd name="T8" fmla="*/ 2147483647 w 522"/>
              <a:gd name="T9" fmla="*/ 2147483647 h 388"/>
              <a:gd name="T10" fmla="*/ 2147483647 w 522"/>
              <a:gd name="T11" fmla="*/ 2147483647 h 388"/>
              <a:gd name="T12" fmla="*/ 2147483647 w 522"/>
              <a:gd name="T13" fmla="*/ 2147483647 h 388"/>
              <a:gd name="T14" fmla="*/ 2147483647 w 522"/>
              <a:gd name="T15" fmla="*/ 2147483647 h 388"/>
              <a:gd name="T16" fmla="*/ 2147483647 w 522"/>
              <a:gd name="T17" fmla="*/ 0 h 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2"/>
              <a:gd name="T28" fmla="*/ 0 h 388"/>
              <a:gd name="T29" fmla="*/ 522 w 522"/>
              <a:gd name="T30" fmla="*/ 388 h 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2" h="388">
                <a:moveTo>
                  <a:pt x="44" y="0"/>
                </a:moveTo>
                <a:lnTo>
                  <a:pt x="17" y="233"/>
                </a:lnTo>
                <a:lnTo>
                  <a:pt x="0" y="367"/>
                </a:lnTo>
                <a:lnTo>
                  <a:pt x="261" y="380"/>
                </a:lnTo>
                <a:lnTo>
                  <a:pt x="510" y="388"/>
                </a:lnTo>
                <a:lnTo>
                  <a:pt x="518" y="206"/>
                </a:lnTo>
                <a:lnTo>
                  <a:pt x="522" y="28"/>
                </a:lnTo>
                <a:lnTo>
                  <a:pt x="379" y="26"/>
                </a:lnTo>
                <a:lnTo>
                  <a:pt x="44" y="0"/>
                </a:lnTo>
                <a:close/>
              </a:path>
            </a:pathLst>
          </a:custGeom>
          <a:solidFill>
            <a:schemeClr val="accent1"/>
          </a:solidFill>
          <a:ln w="9525">
            <a:solidFill>
              <a:srgbClr val="000000"/>
            </a:solidFill>
            <a:round/>
            <a:headEnd/>
            <a:tailEnd/>
          </a:ln>
        </p:spPr>
        <p:txBody>
          <a:bodyPr/>
          <a:lstStyle/>
          <a:p>
            <a:endParaRPr lang="en-US"/>
          </a:p>
        </p:txBody>
      </p:sp>
      <p:sp>
        <p:nvSpPr>
          <p:cNvPr id="94230" name="Freeform 23"/>
          <p:cNvSpPr>
            <a:spLocks/>
          </p:cNvSpPr>
          <p:nvPr/>
        </p:nvSpPr>
        <p:spPr bwMode="auto">
          <a:xfrm>
            <a:off x="3328988" y="3263900"/>
            <a:ext cx="723900" cy="766763"/>
          </a:xfrm>
          <a:custGeom>
            <a:avLst/>
            <a:gdLst>
              <a:gd name="T0" fmla="*/ 2147483647 w 473"/>
              <a:gd name="T1" fmla="*/ 0 h 525"/>
              <a:gd name="T2" fmla="*/ 2147483647 w 473"/>
              <a:gd name="T3" fmla="*/ 2147483647 h 525"/>
              <a:gd name="T4" fmla="*/ 2147483647 w 473"/>
              <a:gd name="T5" fmla="*/ 2147483647 h 525"/>
              <a:gd name="T6" fmla="*/ 2147483647 w 473"/>
              <a:gd name="T7" fmla="*/ 2147483647 h 525"/>
              <a:gd name="T8" fmla="*/ 2147483647 w 473"/>
              <a:gd name="T9" fmla="*/ 2147483647 h 525"/>
              <a:gd name="T10" fmla="*/ 2147483647 w 473"/>
              <a:gd name="T11" fmla="*/ 2147483647 h 525"/>
              <a:gd name="T12" fmla="*/ 2147483647 w 473"/>
              <a:gd name="T13" fmla="*/ 2147483647 h 525"/>
              <a:gd name="T14" fmla="*/ 2147483647 w 473"/>
              <a:gd name="T15" fmla="*/ 2147483647 h 525"/>
              <a:gd name="T16" fmla="*/ 2147483647 w 473"/>
              <a:gd name="T17" fmla="*/ 2147483647 h 525"/>
              <a:gd name="T18" fmla="*/ 2147483647 w 473"/>
              <a:gd name="T19" fmla="*/ 2147483647 h 525"/>
              <a:gd name="T20" fmla="*/ 2147483647 w 473"/>
              <a:gd name="T21" fmla="*/ 2147483647 h 525"/>
              <a:gd name="T22" fmla="*/ 0 w 473"/>
              <a:gd name="T23" fmla="*/ 2147483647 h 525"/>
              <a:gd name="T24" fmla="*/ 2147483647 w 473"/>
              <a:gd name="T25" fmla="*/ 2147483647 h 525"/>
              <a:gd name="T26" fmla="*/ 2147483647 w 473"/>
              <a:gd name="T27" fmla="*/ 2147483647 h 525"/>
              <a:gd name="T28" fmla="*/ 2147483647 w 473"/>
              <a:gd name="T29" fmla="*/ 2147483647 h 525"/>
              <a:gd name="T30" fmla="*/ 2147483647 w 473"/>
              <a:gd name="T31" fmla="*/ 0 h 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3"/>
              <a:gd name="T49" fmla="*/ 0 h 525"/>
              <a:gd name="T50" fmla="*/ 473 w 473"/>
              <a:gd name="T51" fmla="*/ 525 h 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3" h="525">
                <a:moveTo>
                  <a:pt x="120" y="0"/>
                </a:moveTo>
                <a:lnTo>
                  <a:pt x="111" y="68"/>
                </a:lnTo>
                <a:lnTo>
                  <a:pt x="70" y="61"/>
                </a:lnTo>
                <a:lnTo>
                  <a:pt x="73" y="149"/>
                </a:lnTo>
                <a:lnTo>
                  <a:pt x="53" y="166"/>
                </a:lnTo>
                <a:lnTo>
                  <a:pt x="82" y="220"/>
                </a:lnTo>
                <a:lnTo>
                  <a:pt x="53" y="244"/>
                </a:lnTo>
                <a:lnTo>
                  <a:pt x="37" y="283"/>
                </a:lnTo>
                <a:lnTo>
                  <a:pt x="15" y="321"/>
                </a:lnTo>
                <a:lnTo>
                  <a:pt x="31" y="344"/>
                </a:lnTo>
                <a:lnTo>
                  <a:pt x="3" y="353"/>
                </a:lnTo>
                <a:lnTo>
                  <a:pt x="0" y="388"/>
                </a:lnTo>
                <a:lnTo>
                  <a:pt x="266" y="523"/>
                </a:lnTo>
                <a:lnTo>
                  <a:pt x="416" y="525"/>
                </a:lnTo>
                <a:lnTo>
                  <a:pt x="473" y="41"/>
                </a:lnTo>
                <a:lnTo>
                  <a:pt x="120" y="0"/>
                </a:lnTo>
                <a:close/>
              </a:path>
            </a:pathLst>
          </a:custGeom>
          <a:solidFill>
            <a:srgbClr val="FFFF66"/>
          </a:solidFill>
          <a:ln w="9525">
            <a:solidFill>
              <a:srgbClr val="000000"/>
            </a:solidFill>
            <a:round/>
            <a:headEnd/>
            <a:tailEnd/>
          </a:ln>
        </p:spPr>
        <p:txBody>
          <a:bodyPr/>
          <a:lstStyle/>
          <a:p>
            <a:endParaRPr lang="en-US"/>
          </a:p>
        </p:txBody>
      </p:sp>
      <p:sp>
        <p:nvSpPr>
          <p:cNvPr id="94231" name="Freeform 24"/>
          <p:cNvSpPr>
            <a:spLocks/>
          </p:cNvSpPr>
          <p:nvPr/>
        </p:nvSpPr>
        <p:spPr bwMode="auto">
          <a:xfrm>
            <a:off x="3960813" y="3317875"/>
            <a:ext cx="766762" cy="727075"/>
          </a:xfrm>
          <a:custGeom>
            <a:avLst/>
            <a:gdLst>
              <a:gd name="T0" fmla="*/ 2147483647 w 502"/>
              <a:gd name="T1" fmla="*/ 0 h 498"/>
              <a:gd name="T2" fmla="*/ 2147483647 w 502"/>
              <a:gd name="T3" fmla="*/ 2147483647 h 498"/>
              <a:gd name="T4" fmla="*/ 2147483647 w 502"/>
              <a:gd name="T5" fmla="*/ 2147483647 h 498"/>
              <a:gd name="T6" fmla="*/ 2147483647 w 502"/>
              <a:gd name="T7" fmla="*/ 2147483647 h 498"/>
              <a:gd name="T8" fmla="*/ 2147483647 w 502"/>
              <a:gd name="T9" fmla="*/ 2147483647 h 498"/>
              <a:gd name="T10" fmla="*/ 2147483647 w 502"/>
              <a:gd name="T11" fmla="*/ 2147483647 h 498"/>
              <a:gd name="T12" fmla="*/ 2147483647 w 502"/>
              <a:gd name="T13" fmla="*/ 2147483647 h 498"/>
              <a:gd name="T14" fmla="*/ 2147483647 w 502"/>
              <a:gd name="T15" fmla="*/ 2147483647 h 498"/>
              <a:gd name="T16" fmla="*/ 0 w 502"/>
              <a:gd name="T17" fmla="*/ 2147483647 h 498"/>
              <a:gd name="T18" fmla="*/ 2147483647 w 502"/>
              <a:gd name="T19" fmla="*/ 2147483647 h 498"/>
              <a:gd name="T20" fmla="*/ 2147483647 w 502"/>
              <a:gd name="T21" fmla="*/ 0 h 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2"/>
              <a:gd name="T34" fmla="*/ 0 h 498"/>
              <a:gd name="T35" fmla="*/ 502 w 502"/>
              <a:gd name="T36" fmla="*/ 498 h 4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2" h="498">
                <a:moveTo>
                  <a:pt x="61" y="0"/>
                </a:moveTo>
                <a:lnTo>
                  <a:pt x="502" y="20"/>
                </a:lnTo>
                <a:lnTo>
                  <a:pt x="481" y="459"/>
                </a:lnTo>
                <a:lnTo>
                  <a:pt x="338" y="451"/>
                </a:lnTo>
                <a:lnTo>
                  <a:pt x="203" y="448"/>
                </a:lnTo>
                <a:lnTo>
                  <a:pt x="203" y="465"/>
                </a:lnTo>
                <a:lnTo>
                  <a:pt x="91" y="465"/>
                </a:lnTo>
                <a:lnTo>
                  <a:pt x="85" y="498"/>
                </a:lnTo>
                <a:lnTo>
                  <a:pt x="0" y="487"/>
                </a:lnTo>
                <a:lnTo>
                  <a:pt x="48" y="114"/>
                </a:lnTo>
                <a:lnTo>
                  <a:pt x="61" y="0"/>
                </a:lnTo>
                <a:close/>
              </a:path>
            </a:pathLst>
          </a:custGeom>
          <a:solidFill>
            <a:schemeClr val="accent1"/>
          </a:solidFill>
          <a:ln w="9525">
            <a:solidFill>
              <a:srgbClr val="000000"/>
            </a:solidFill>
            <a:round/>
            <a:headEnd/>
            <a:tailEnd/>
          </a:ln>
        </p:spPr>
        <p:txBody>
          <a:bodyPr/>
          <a:lstStyle/>
          <a:p>
            <a:endParaRPr lang="en-US"/>
          </a:p>
        </p:txBody>
      </p:sp>
      <p:sp>
        <p:nvSpPr>
          <p:cNvPr id="94232" name="Freeform 25"/>
          <p:cNvSpPr>
            <a:spLocks/>
          </p:cNvSpPr>
          <p:nvPr/>
        </p:nvSpPr>
        <p:spPr bwMode="auto">
          <a:xfrm>
            <a:off x="4265613" y="3425825"/>
            <a:ext cx="1555750" cy="1374775"/>
          </a:xfrm>
          <a:custGeom>
            <a:avLst/>
            <a:gdLst>
              <a:gd name="T0" fmla="*/ 2147483647 w 1018"/>
              <a:gd name="T1" fmla="*/ 0 h 942"/>
              <a:gd name="T2" fmla="*/ 2147483647 w 1018"/>
              <a:gd name="T3" fmla="*/ 2147483647 h 942"/>
              <a:gd name="T4" fmla="*/ 2147483647 w 1018"/>
              <a:gd name="T5" fmla="*/ 2147483647 h 942"/>
              <a:gd name="T6" fmla="*/ 2147483647 w 1018"/>
              <a:gd name="T7" fmla="*/ 2147483647 h 942"/>
              <a:gd name="T8" fmla="*/ 2147483647 w 1018"/>
              <a:gd name="T9" fmla="*/ 2147483647 h 942"/>
              <a:gd name="T10" fmla="*/ 2147483647 w 1018"/>
              <a:gd name="T11" fmla="*/ 2147483647 h 942"/>
              <a:gd name="T12" fmla="*/ 2147483647 w 1018"/>
              <a:gd name="T13" fmla="*/ 2147483647 h 942"/>
              <a:gd name="T14" fmla="*/ 2147483647 w 1018"/>
              <a:gd name="T15" fmla="*/ 2147483647 h 942"/>
              <a:gd name="T16" fmla="*/ 2147483647 w 1018"/>
              <a:gd name="T17" fmla="*/ 2147483647 h 942"/>
              <a:gd name="T18" fmla="*/ 2147483647 w 1018"/>
              <a:gd name="T19" fmla="*/ 2147483647 h 942"/>
              <a:gd name="T20" fmla="*/ 2147483647 w 1018"/>
              <a:gd name="T21" fmla="*/ 2147483647 h 942"/>
              <a:gd name="T22" fmla="*/ 2147483647 w 1018"/>
              <a:gd name="T23" fmla="*/ 2147483647 h 942"/>
              <a:gd name="T24" fmla="*/ 2147483647 w 1018"/>
              <a:gd name="T25" fmla="*/ 2147483647 h 942"/>
              <a:gd name="T26" fmla="*/ 2147483647 w 1018"/>
              <a:gd name="T27" fmla="*/ 2147483647 h 942"/>
              <a:gd name="T28" fmla="*/ 2147483647 w 1018"/>
              <a:gd name="T29" fmla="*/ 2147483647 h 942"/>
              <a:gd name="T30" fmla="*/ 2147483647 w 1018"/>
              <a:gd name="T31" fmla="*/ 2147483647 h 942"/>
              <a:gd name="T32" fmla="*/ 2147483647 w 1018"/>
              <a:gd name="T33" fmla="*/ 2147483647 h 942"/>
              <a:gd name="T34" fmla="*/ 2147483647 w 1018"/>
              <a:gd name="T35" fmla="*/ 2147483647 h 942"/>
              <a:gd name="T36" fmla="*/ 2147483647 w 1018"/>
              <a:gd name="T37" fmla="*/ 2147483647 h 942"/>
              <a:gd name="T38" fmla="*/ 2147483647 w 1018"/>
              <a:gd name="T39" fmla="*/ 2147483647 h 942"/>
              <a:gd name="T40" fmla="*/ 2147483647 w 1018"/>
              <a:gd name="T41" fmla="*/ 2147483647 h 942"/>
              <a:gd name="T42" fmla="*/ 2147483647 w 1018"/>
              <a:gd name="T43" fmla="*/ 2147483647 h 942"/>
              <a:gd name="T44" fmla="*/ 2147483647 w 1018"/>
              <a:gd name="T45" fmla="*/ 2147483647 h 942"/>
              <a:gd name="T46" fmla="*/ 2147483647 w 1018"/>
              <a:gd name="T47" fmla="*/ 2147483647 h 942"/>
              <a:gd name="T48" fmla="*/ 2147483647 w 1018"/>
              <a:gd name="T49" fmla="*/ 2147483647 h 942"/>
              <a:gd name="T50" fmla="*/ 2147483647 w 1018"/>
              <a:gd name="T51" fmla="*/ 2147483647 h 942"/>
              <a:gd name="T52" fmla="*/ 2147483647 w 1018"/>
              <a:gd name="T53" fmla="*/ 2147483647 h 942"/>
              <a:gd name="T54" fmla="*/ 2147483647 w 1018"/>
              <a:gd name="T55" fmla="*/ 2147483647 h 942"/>
              <a:gd name="T56" fmla="*/ 2147483647 w 1018"/>
              <a:gd name="T57" fmla="*/ 2147483647 h 942"/>
              <a:gd name="T58" fmla="*/ 2147483647 w 1018"/>
              <a:gd name="T59" fmla="*/ 2147483647 h 942"/>
              <a:gd name="T60" fmla="*/ 2147483647 w 1018"/>
              <a:gd name="T61" fmla="*/ 2147483647 h 942"/>
              <a:gd name="T62" fmla="*/ 2147483647 w 1018"/>
              <a:gd name="T63" fmla="*/ 2147483647 h 942"/>
              <a:gd name="T64" fmla="*/ 2147483647 w 1018"/>
              <a:gd name="T65" fmla="*/ 2147483647 h 942"/>
              <a:gd name="T66" fmla="*/ 2147483647 w 1018"/>
              <a:gd name="T67" fmla="*/ 2147483647 h 942"/>
              <a:gd name="T68" fmla="*/ 2147483647 w 1018"/>
              <a:gd name="T69" fmla="*/ 2147483647 h 942"/>
              <a:gd name="T70" fmla="*/ 2147483647 w 1018"/>
              <a:gd name="T71" fmla="*/ 2147483647 h 942"/>
              <a:gd name="T72" fmla="*/ 2147483647 w 1018"/>
              <a:gd name="T73" fmla="*/ 2147483647 h 942"/>
              <a:gd name="T74" fmla="*/ 2147483647 w 1018"/>
              <a:gd name="T75" fmla="*/ 2147483647 h 942"/>
              <a:gd name="T76" fmla="*/ 2147483647 w 1018"/>
              <a:gd name="T77" fmla="*/ 2147483647 h 942"/>
              <a:gd name="T78" fmla="*/ 2147483647 w 1018"/>
              <a:gd name="T79" fmla="*/ 2147483647 h 942"/>
              <a:gd name="T80" fmla="*/ 2147483647 w 1018"/>
              <a:gd name="T81" fmla="*/ 2147483647 h 942"/>
              <a:gd name="T82" fmla="*/ 2147483647 w 1018"/>
              <a:gd name="T83" fmla="*/ 2147483647 h 942"/>
              <a:gd name="T84" fmla="*/ 2147483647 w 1018"/>
              <a:gd name="T85" fmla="*/ 2147483647 h 942"/>
              <a:gd name="T86" fmla="*/ 2147483647 w 1018"/>
              <a:gd name="T87" fmla="*/ 2147483647 h 942"/>
              <a:gd name="T88" fmla="*/ 2147483647 w 1018"/>
              <a:gd name="T89" fmla="*/ 2147483647 h 942"/>
              <a:gd name="T90" fmla="*/ 2147483647 w 1018"/>
              <a:gd name="T91" fmla="*/ 2147483647 h 942"/>
              <a:gd name="T92" fmla="*/ 0 w 1018"/>
              <a:gd name="T93" fmla="*/ 2147483647 h 942"/>
              <a:gd name="T94" fmla="*/ 0 w 1018"/>
              <a:gd name="T95" fmla="*/ 2147483647 h 942"/>
              <a:gd name="T96" fmla="*/ 2147483647 w 1018"/>
              <a:gd name="T97" fmla="*/ 2147483647 h 942"/>
              <a:gd name="T98" fmla="*/ 2147483647 w 1018"/>
              <a:gd name="T99" fmla="*/ 2147483647 h 942"/>
              <a:gd name="T100" fmla="*/ 2147483647 w 1018"/>
              <a:gd name="T101" fmla="*/ 0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18"/>
              <a:gd name="T154" fmla="*/ 0 h 942"/>
              <a:gd name="T155" fmla="*/ 1018 w 1018"/>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18" h="942">
                <a:moveTo>
                  <a:pt x="295" y="0"/>
                </a:moveTo>
                <a:lnTo>
                  <a:pt x="520" y="8"/>
                </a:lnTo>
                <a:lnTo>
                  <a:pt x="520" y="179"/>
                </a:lnTo>
                <a:lnTo>
                  <a:pt x="635" y="226"/>
                </a:lnTo>
                <a:lnTo>
                  <a:pt x="667" y="210"/>
                </a:lnTo>
                <a:lnTo>
                  <a:pt x="742" y="247"/>
                </a:lnTo>
                <a:lnTo>
                  <a:pt x="786" y="245"/>
                </a:lnTo>
                <a:lnTo>
                  <a:pt x="873" y="208"/>
                </a:lnTo>
                <a:lnTo>
                  <a:pt x="923" y="243"/>
                </a:lnTo>
                <a:lnTo>
                  <a:pt x="967" y="252"/>
                </a:lnTo>
                <a:lnTo>
                  <a:pt x="967" y="392"/>
                </a:lnTo>
                <a:lnTo>
                  <a:pt x="1018" y="479"/>
                </a:lnTo>
                <a:lnTo>
                  <a:pt x="1006" y="597"/>
                </a:lnTo>
                <a:lnTo>
                  <a:pt x="951" y="645"/>
                </a:lnTo>
                <a:lnTo>
                  <a:pt x="939" y="601"/>
                </a:lnTo>
                <a:lnTo>
                  <a:pt x="923" y="621"/>
                </a:lnTo>
                <a:lnTo>
                  <a:pt x="935" y="649"/>
                </a:lnTo>
                <a:lnTo>
                  <a:pt x="836" y="720"/>
                </a:lnTo>
                <a:lnTo>
                  <a:pt x="813" y="724"/>
                </a:lnTo>
                <a:lnTo>
                  <a:pt x="761" y="759"/>
                </a:lnTo>
                <a:lnTo>
                  <a:pt x="761" y="779"/>
                </a:lnTo>
                <a:lnTo>
                  <a:pt x="746" y="783"/>
                </a:lnTo>
                <a:lnTo>
                  <a:pt x="757" y="807"/>
                </a:lnTo>
                <a:lnTo>
                  <a:pt x="730" y="842"/>
                </a:lnTo>
                <a:lnTo>
                  <a:pt x="746" y="894"/>
                </a:lnTo>
                <a:lnTo>
                  <a:pt x="761" y="911"/>
                </a:lnTo>
                <a:lnTo>
                  <a:pt x="757" y="942"/>
                </a:lnTo>
                <a:lnTo>
                  <a:pt x="718" y="942"/>
                </a:lnTo>
                <a:lnTo>
                  <a:pt x="682" y="927"/>
                </a:lnTo>
                <a:lnTo>
                  <a:pt x="659" y="930"/>
                </a:lnTo>
                <a:lnTo>
                  <a:pt x="580" y="903"/>
                </a:lnTo>
                <a:lnTo>
                  <a:pt x="544" y="795"/>
                </a:lnTo>
                <a:lnTo>
                  <a:pt x="489" y="743"/>
                </a:lnTo>
                <a:lnTo>
                  <a:pt x="440" y="649"/>
                </a:lnTo>
                <a:lnTo>
                  <a:pt x="418" y="639"/>
                </a:lnTo>
                <a:lnTo>
                  <a:pt x="391" y="616"/>
                </a:lnTo>
                <a:lnTo>
                  <a:pt x="366" y="616"/>
                </a:lnTo>
                <a:lnTo>
                  <a:pt x="328" y="608"/>
                </a:lnTo>
                <a:lnTo>
                  <a:pt x="299" y="616"/>
                </a:lnTo>
                <a:lnTo>
                  <a:pt x="279" y="663"/>
                </a:lnTo>
                <a:lnTo>
                  <a:pt x="249" y="671"/>
                </a:lnTo>
                <a:lnTo>
                  <a:pt x="185" y="634"/>
                </a:lnTo>
                <a:lnTo>
                  <a:pt x="146" y="589"/>
                </a:lnTo>
                <a:lnTo>
                  <a:pt x="140" y="535"/>
                </a:lnTo>
                <a:lnTo>
                  <a:pt x="112" y="499"/>
                </a:lnTo>
                <a:lnTo>
                  <a:pt x="48" y="447"/>
                </a:lnTo>
                <a:lnTo>
                  <a:pt x="0" y="393"/>
                </a:lnTo>
                <a:lnTo>
                  <a:pt x="0" y="371"/>
                </a:lnTo>
                <a:lnTo>
                  <a:pt x="154" y="372"/>
                </a:lnTo>
                <a:lnTo>
                  <a:pt x="279" y="383"/>
                </a:lnTo>
                <a:lnTo>
                  <a:pt x="295" y="0"/>
                </a:lnTo>
                <a:close/>
              </a:path>
            </a:pathLst>
          </a:custGeom>
          <a:solidFill>
            <a:schemeClr val="accent2"/>
          </a:solidFill>
          <a:ln w="9525">
            <a:solidFill>
              <a:srgbClr val="000000"/>
            </a:solidFill>
            <a:round/>
            <a:headEnd/>
            <a:tailEnd/>
          </a:ln>
        </p:spPr>
        <p:txBody>
          <a:bodyPr/>
          <a:lstStyle/>
          <a:p>
            <a:endParaRPr lang="en-US"/>
          </a:p>
        </p:txBody>
      </p:sp>
      <p:sp>
        <p:nvSpPr>
          <p:cNvPr id="94233" name="Freeform 26"/>
          <p:cNvSpPr>
            <a:spLocks/>
          </p:cNvSpPr>
          <p:nvPr/>
        </p:nvSpPr>
        <p:spPr bwMode="auto">
          <a:xfrm>
            <a:off x="4659313" y="1751013"/>
            <a:ext cx="750887" cy="417512"/>
          </a:xfrm>
          <a:custGeom>
            <a:avLst/>
            <a:gdLst>
              <a:gd name="T0" fmla="*/ 2147483647 w 490"/>
              <a:gd name="T1" fmla="*/ 0 h 287"/>
              <a:gd name="T2" fmla="*/ 2147483647 w 490"/>
              <a:gd name="T3" fmla="*/ 2147483647 h 287"/>
              <a:gd name="T4" fmla="*/ 2147483647 w 490"/>
              <a:gd name="T5" fmla="*/ 2147483647 h 287"/>
              <a:gd name="T6" fmla="*/ 2147483647 w 490"/>
              <a:gd name="T7" fmla="*/ 2147483647 h 287"/>
              <a:gd name="T8" fmla="*/ 2147483647 w 490"/>
              <a:gd name="T9" fmla="*/ 2147483647 h 287"/>
              <a:gd name="T10" fmla="*/ 2147483647 w 490"/>
              <a:gd name="T11" fmla="*/ 2147483647 h 287"/>
              <a:gd name="T12" fmla="*/ 2147483647 w 490"/>
              <a:gd name="T13" fmla="*/ 2147483647 h 287"/>
              <a:gd name="T14" fmla="*/ 0 w 490"/>
              <a:gd name="T15" fmla="*/ 2147483647 h 287"/>
              <a:gd name="T16" fmla="*/ 2147483647 w 490"/>
              <a:gd name="T17" fmla="*/ 0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0"/>
              <a:gd name="T28" fmla="*/ 0 h 287"/>
              <a:gd name="T29" fmla="*/ 490 w 490"/>
              <a:gd name="T30" fmla="*/ 287 h 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0" h="287">
                <a:moveTo>
                  <a:pt x="2" y="0"/>
                </a:moveTo>
                <a:lnTo>
                  <a:pt x="411" y="9"/>
                </a:lnTo>
                <a:lnTo>
                  <a:pt x="442" y="93"/>
                </a:lnTo>
                <a:lnTo>
                  <a:pt x="470" y="158"/>
                </a:lnTo>
                <a:lnTo>
                  <a:pt x="490" y="263"/>
                </a:lnTo>
                <a:lnTo>
                  <a:pt x="478" y="287"/>
                </a:lnTo>
                <a:lnTo>
                  <a:pt x="327" y="283"/>
                </a:lnTo>
                <a:lnTo>
                  <a:pt x="0" y="277"/>
                </a:lnTo>
                <a:lnTo>
                  <a:pt x="2" y="0"/>
                </a:lnTo>
                <a:close/>
              </a:path>
            </a:pathLst>
          </a:custGeom>
          <a:solidFill>
            <a:schemeClr val="accent1"/>
          </a:solidFill>
          <a:ln w="9525">
            <a:solidFill>
              <a:srgbClr val="000000"/>
            </a:solidFill>
            <a:round/>
            <a:headEnd/>
            <a:tailEnd/>
          </a:ln>
        </p:spPr>
        <p:txBody>
          <a:bodyPr/>
          <a:lstStyle/>
          <a:p>
            <a:endParaRPr lang="en-US"/>
          </a:p>
        </p:txBody>
      </p:sp>
      <p:sp>
        <p:nvSpPr>
          <p:cNvPr id="94234" name="Freeform 27"/>
          <p:cNvSpPr>
            <a:spLocks/>
          </p:cNvSpPr>
          <p:nvPr/>
        </p:nvSpPr>
        <p:spPr bwMode="auto">
          <a:xfrm>
            <a:off x="4640263" y="2152650"/>
            <a:ext cx="788987" cy="490538"/>
          </a:xfrm>
          <a:custGeom>
            <a:avLst/>
            <a:gdLst>
              <a:gd name="T0" fmla="*/ 2147483647 w 515"/>
              <a:gd name="T1" fmla="*/ 0 h 336"/>
              <a:gd name="T2" fmla="*/ 2147483647 w 515"/>
              <a:gd name="T3" fmla="*/ 2147483647 h 336"/>
              <a:gd name="T4" fmla="*/ 0 w 515"/>
              <a:gd name="T5" fmla="*/ 2147483647 h 336"/>
              <a:gd name="T6" fmla="*/ 2147483647 w 515"/>
              <a:gd name="T7" fmla="*/ 2147483647 h 336"/>
              <a:gd name="T8" fmla="*/ 2147483647 w 515"/>
              <a:gd name="T9" fmla="*/ 2147483647 h 336"/>
              <a:gd name="T10" fmla="*/ 2147483647 w 515"/>
              <a:gd name="T11" fmla="*/ 2147483647 h 336"/>
              <a:gd name="T12" fmla="*/ 2147483647 w 515"/>
              <a:gd name="T13" fmla="*/ 2147483647 h 336"/>
              <a:gd name="T14" fmla="*/ 2147483647 w 515"/>
              <a:gd name="T15" fmla="*/ 2147483647 h 336"/>
              <a:gd name="T16" fmla="*/ 2147483647 w 515"/>
              <a:gd name="T17" fmla="*/ 2147483647 h 336"/>
              <a:gd name="T18" fmla="*/ 2147483647 w 515"/>
              <a:gd name="T19" fmla="*/ 2147483647 h 336"/>
              <a:gd name="T20" fmla="*/ 2147483647 w 515"/>
              <a:gd name="T21" fmla="*/ 2147483647 h 336"/>
              <a:gd name="T22" fmla="*/ 2147483647 w 515"/>
              <a:gd name="T23" fmla="*/ 2147483647 h 336"/>
              <a:gd name="T24" fmla="*/ 2147483647 w 515"/>
              <a:gd name="T25" fmla="*/ 2147483647 h 336"/>
              <a:gd name="T26" fmla="*/ 2147483647 w 515"/>
              <a:gd name="T27" fmla="*/ 0 h 3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5"/>
              <a:gd name="T43" fmla="*/ 0 h 336"/>
              <a:gd name="T44" fmla="*/ 515 w 515"/>
              <a:gd name="T45" fmla="*/ 336 h 3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5" h="336">
                <a:moveTo>
                  <a:pt x="9" y="0"/>
                </a:moveTo>
                <a:lnTo>
                  <a:pt x="8" y="130"/>
                </a:lnTo>
                <a:lnTo>
                  <a:pt x="0" y="283"/>
                </a:lnTo>
                <a:lnTo>
                  <a:pt x="374" y="288"/>
                </a:lnTo>
                <a:lnTo>
                  <a:pt x="414" y="309"/>
                </a:lnTo>
                <a:lnTo>
                  <a:pt x="441" y="280"/>
                </a:lnTo>
                <a:lnTo>
                  <a:pt x="515" y="336"/>
                </a:lnTo>
                <a:lnTo>
                  <a:pt x="505" y="278"/>
                </a:lnTo>
                <a:lnTo>
                  <a:pt x="511" y="233"/>
                </a:lnTo>
                <a:lnTo>
                  <a:pt x="515" y="80"/>
                </a:lnTo>
                <a:lnTo>
                  <a:pt x="482" y="47"/>
                </a:lnTo>
                <a:lnTo>
                  <a:pt x="495" y="5"/>
                </a:lnTo>
                <a:lnTo>
                  <a:pt x="250" y="4"/>
                </a:lnTo>
                <a:lnTo>
                  <a:pt x="9" y="0"/>
                </a:lnTo>
                <a:close/>
              </a:path>
            </a:pathLst>
          </a:custGeom>
          <a:solidFill>
            <a:schemeClr val="accent1"/>
          </a:solidFill>
          <a:ln w="9525">
            <a:solidFill>
              <a:srgbClr val="000000"/>
            </a:solidFill>
            <a:round/>
            <a:headEnd/>
            <a:tailEnd/>
          </a:ln>
        </p:spPr>
        <p:txBody>
          <a:bodyPr/>
          <a:lstStyle/>
          <a:p>
            <a:endParaRPr lang="en-US"/>
          </a:p>
        </p:txBody>
      </p:sp>
      <p:sp>
        <p:nvSpPr>
          <p:cNvPr id="94235" name="Freeform 28"/>
          <p:cNvSpPr>
            <a:spLocks/>
          </p:cNvSpPr>
          <p:nvPr/>
        </p:nvSpPr>
        <p:spPr bwMode="auto">
          <a:xfrm>
            <a:off x="4625975" y="2560638"/>
            <a:ext cx="941388" cy="403225"/>
          </a:xfrm>
          <a:custGeom>
            <a:avLst/>
            <a:gdLst>
              <a:gd name="T0" fmla="*/ 2147483647 w 614"/>
              <a:gd name="T1" fmla="*/ 0 h 277"/>
              <a:gd name="T2" fmla="*/ 0 w 614"/>
              <a:gd name="T3" fmla="*/ 2147483647 h 277"/>
              <a:gd name="T4" fmla="*/ 2147483647 w 614"/>
              <a:gd name="T5" fmla="*/ 2147483647 h 277"/>
              <a:gd name="T6" fmla="*/ 2147483647 w 614"/>
              <a:gd name="T7" fmla="*/ 2147483647 h 277"/>
              <a:gd name="T8" fmla="*/ 2147483647 w 614"/>
              <a:gd name="T9" fmla="*/ 2147483647 h 277"/>
              <a:gd name="T10" fmla="*/ 2147483647 w 614"/>
              <a:gd name="T11" fmla="*/ 2147483647 h 277"/>
              <a:gd name="T12" fmla="*/ 2147483647 w 614"/>
              <a:gd name="T13" fmla="*/ 2147483647 h 277"/>
              <a:gd name="T14" fmla="*/ 2147483647 w 614"/>
              <a:gd name="T15" fmla="*/ 2147483647 h 277"/>
              <a:gd name="T16" fmla="*/ 2147483647 w 614"/>
              <a:gd name="T17" fmla="*/ 2147483647 h 277"/>
              <a:gd name="T18" fmla="*/ 2147483647 w 614"/>
              <a:gd name="T19" fmla="*/ 2147483647 h 277"/>
              <a:gd name="T20" fmla="*/ 2147483647 w 614"/>
              <a:gd name="T21" fmla="*/ 2147483647 h 277"/>
              <a:gd name="T22" fmla="*/ 2147483647 w 614"/>
              <a:gd name="T23" fmla="*/ 2147483647 h 277"/>
              <a:gd name="T24" fmla="*/ 2147483647 w 614"/>
              <a:gd name="T25" fmla="*/ 2147483647 h 277"/>
              <a:gd name="T26" fmla="*/ 2147483647 w 614"/>
              <a:gd name="T27" fmla="*/ 2147483647 h 277"/>
              <a:gd name="T28" fmla="*/ 2147483647 w 614"/>
              <a:gd name="T29" fmla="*/ 0 h 2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277"/>
              <a:gd name="T47" fmla="*/ 614 w 614"/>
              <a:gd name="T48" fmla="*/ 277 h 2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277">
                <a:moveTo>
                  <a:pt x="7" y="0"/>
                </a:moveTo>
                <a:lnTo>
                  <a:pt x="0" y="183"/>
                </a:lnTo>
                <a:lnTo>
                  <a:pt x="139" y="187"/>
                </a:lnTo>
                <a:lnTo>
                  <a:pt x="137" y="277"/>
                </a:lnTo>
                <a:lnTo>
                  <a:pt x="324" y="274"/>
                </a:lnTo>
                <a:lnTo>
                  <a:pt x="491" y="271"/>
                </a:lnTo>
                <a:lnTo>
                  <a:pt x="614" y="274"/>
                </a:lnTo>
                <a:lnTo>
                  <a:pt x="576" y="196"/>
                </a:lnTo>
                <a:lnTo>
                  <a:pt x="549" y="124"/>
                </a:lnTo>
                <a:lnTo>
                  <a:pt x="520" y="49"/>
                </a:lnTo>
                <a:lnTo>
                  <a:pt x="451" y="1"/>
                </a:lnTo>
                <a:lnTo>
                  <a:pt x="419" y="29"/>
                </a:lnTo>
                <a:lnTo>
                  <a:pt x="381" y="9"/>
                </a:lnTo>
                <a:lnTo>
                  <a:pt x="214" y="4"/>
                </a:lnTo>
                <a:lnTo>
                  <a:pt x="7" y="0"/>
                </a:lnTo>
                <a:close/>
              </a:path>
            </a:pathLst>
          </a:custGeom>
          <a:solidFill>
            <a:schemeClr val="accent1"/>
          </a:solidFill>
          <a:ln w="9525">
            <a:solidFill>
              <a:srgbClr val="000000"/>
            </a:solidFill>
            <a:round/>
            <a:headEnd/>
            <a:tailEnd/>
          </a:ln>
        </p:spPr>
        <p:txBody>
          <a:bodyPr/>
          <a:lstStyle/>
          <a:p>
            <a:endParaRPr lang="en-US"/>
          </a:p>
        </p:txBody>
      </p:sp>
      <p:sp>
        <p:nvSpPr>
          <p:cNvPr id="94236" name="Freeform 29"/>
          <p:cNvSpPr>
            <a:spLocks/>
          </p:cNvSpPr>
          <p:nvPr/>
        </p:nvSpPr>
        <p:spPr bwMode="auto">
          <a:xfrm>
            <a:off x="4829175" y="2954338"/>
            <a:ext cx="823913" cy="401637"/>
          </a:xfrm>
          <a:custGeom>
            <a:avLst/>
            <a:gdLst>
              <a:gd name="T0" fmla="*/ 2147483647 w 540"/>
              <a:gd name="T1" fmla="*/ 2147483647 h 275"/>
              <a:gd name="T2" fmla="*/ 2147483647 w 540"/>
              <a:gd name="T3" fmla="*/ 2147483647 h 275"/>
              <a:gd name="T4" fmla="*/ 0 w 540"/>
              <a:gd name="T5" fmla="*/ 2147483647 h 275"/>
              <a:gd name="T6" fmla="*/ 2147483647 w 540"/>
              <a:gd name="T7" fmla="*/ 2147483647 h 275"/>
              <a:gd name="T8" fmla="*/ 2147483647 w 540"/>
              <a:gd name="T9" fmla="*/ 2147483647 h 275"/>
              <a:gd name="T10" fmla="*/ 2147483647 w 540"/>
              <a:gd name="T11" fmla="*/ 2147483647 h 275"/>
              <a:gd name="T12" fmla="*/ 2147483647 w 540"/>
              <a:gd name="T13" fmla="*/ 2147483647 h 275"/>
              <a:gd name="T14" fmla="*/ 2147483647 w 540"/>
              <a:gd name="T15" fmla="*/ 2147483647 h 275"/>
              <a:gd name="T16" fmla="*/ 2147483647 w 540"/>
              <a:gd name="T17" fmla="*/ 0 h 275"/>
              <a:gd name="T18" fmla="*/ 2147483647 w 540"/>
              <a:gd name="T19" fmla="*/ 2147483647 h 275"/>
              <a:gd name="T20" fmla="*/ 2147483647 w 540"/>
              <a:gd name="T21" fmla="*/ 2147483647 h 2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0"/>
              <a:gd name="T34" fmla="*/ 0 h 275"/>
              <a:gd name="T35" fmla="*/ 540 w 540"/>
              <a:gd name="T36" fmla="*/ 275 h 2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0" h="275">
                <a:moveTo>
                  <a:pt x="5" y="3"/>
                </a:moveTo>
                <a:lnTo>
                  <a:pt x="4" y="161"/>
                </a:lnTo>
                <a:lnTo>
                  <a:pt x="0" y="273"/>
                </a:lnTo>
                <a:lnTo>
                  <a:pt x="540" y="275"/>
                </a:lnTo>
                <a:lnTo>
                  <a:pt x="529" y="132"/>
                </a:lnTo>
                <a:lnTo>
                  <a:pt x="529" y="78"/>
                </a:lnTo>
                <a:lnTo>
                  <a:pt x="486" y="45"/>
                </a:lnTo>
                <a:lnTo>
                  <a:pt x="499" y="16"/>
                </a:lnTo>
                <a:lnTo>
                  <a:pt x="480" y="0"/>
                </a:lnTo>
                <a:lnTo>
                  <a:pt x="235" y="3"/>
                </a:lnTo>
                <a:lnTo>
                  <a:pt x="5" y="3"/>
                </a:lnTo>
                <a:close/>
              </a:path>
            </a:pathLst>
          </a:custGeom>
          <a:solidFill>
            <a:schemeClr val="accent1"/>
          </a:solidFill>
          <a:ln w="9525">
            <a:solidFill>
              <a:srgbClr val="000000"/>
            </a:solidFill>
            <a:round/>
            <a:headEnd/>
            <a:tailEnd/>
          </a:ln>
        </p:spPr>
        <p:txBody>
          <a:bodyPr/>
          <a:lstStyle/>
          <a:p>
            <a:endParaRPr lang="en-US"/>
          </a:p>
        </p:txBody>
      </p:sp>
      <p:sp>
        <p:nvSpPr>
          <p:cNvPr id="94237" name="Freeform 30"/>
          <p:cNvSpPr>
            <a:spLocks/>
          </p:cNvSpPr>
          <p:nvPr/>
        </p:nvSpPr>
        <p:spPr bwMode="auto">
          <a:xfrm>
            <a:off x="4716463" y="3346450"/>
            <a:ext cx="963612" cy="441325"/>
          </a:xfrm>
          <a:custGeom>
            <a:avLst/>
            <a:gdLst>
              <a:gd name="T0" fmla="*/ 2147483647 w 630"/>
              <a:gd name="T1" fmla="*/ 0 h 302"/>
              <a:gd name="T2" fmla="*/ 0 w 630"/>
              <a:gd name="T3" fmla="*/ 2147483647 h 302"/>
              <a:gd name="T4" fmla="*/ 2147483647 w 630"/>
              <a:gd name="T5" fmla="*/ 2147483647 h 302"/>
              <a:gd name="T6" fmla="*/ 2147483647 w 630"/>
              <a:gd name="T7" fmla="*/ 2147483647 h 302"/>
              <a:gd name="T8" fmla="*/ 2147483647 w 630"/>
              <a:gd name="T9" fmla="*/ 2147483647 h 302"/>
              <a:gd name="T10" fmla="*/ 2147483647 w 630"/>
              <a:gd name="T11" fmla="*/ 2147483647 h 302"/>
              <a:gd name="T12" fmla="*/ 2147483647 w 630"/>
              <a:gd name="T13" fmla="*/ 2147483647 h 302"/>
              <a:gd name="T14" fmla="*/ 2147483647 w 630"/>
              <a:gd name="T15" fmla="*/ 2147483647 h 302"/>
              <a:gd name="T16" fmla="*/ 2147483647 w 630"/>
              <a:gd name="T17" fmla="*/ 2147483647 h 302"/>
              <a:gd name="T18" fmla="*/ 2147483647 w 630"/>
              <a:gd name="T19" fmla="*/ 2147483647 h 302"/>
              <a:gd name="T20" fmla="*/ 2147483647 w 630"/>
              <a:gd name="T21" fmla="*/ 2147483647 h 302"/>
              <a:gd name="T22" fmla="*/ 2147483647 w 630"/>
              <a:gd name="T23" fmla="*/ 2147483647 h 302"/>
              <a:gd name="T24" fmla="*/ 2147483647 w 630"/>
              <a:gd name="T25" fmla="*/ 0 h 3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0"/>
              <a:gd name="T40" fmla="*/ 0 h 302"/>
              <a:gd name="T41" fmla="*/ 630 w 630"/>
              <a:gd name="T42" fmla="*/ 302 h 3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0" h="302">
                <a:moveTo>
                  <a:pt x="4" y="0"/>
                </a:moveTo>
                <a:lnTo>
                  <a:pt x="0" y="54"/>
                </a:lnTo>
                <a:lnTo>
                  <a:pt x="224" y="62"/>
                </a:lnTo>
                <a:lnTo>
                  <a:pt x="225" y="234"/>
                </a:lnTo>
                <a:lnTo>
                  <a:pt x="340" y="281"/>
                </a:lnTo>
                <a:lnTo>
                  <a:pt x="372" y="264"/>
                </a:lnTo>
                <a:lnTo>
                  <a:pt x="444" y="302"/>
                </a:lnTo>
                <a:lnTo>
                  <a:pt x="491" y="301"/>
                </a:lnTo>
                <a:lnTo>
                  <a:pt x="578" y="264"/>
                </a:lnTo>
                <a:lnTo>
                  <a:pt x="630" y="300"/>
                </a:lnTo>
                <a:lnTo>
                  <a:pt x="630" y="113"/>
                </a:lnTo>
                <a:lnTo>
                  <a:pt x="614" y="4"/>
                </a:lnTo>
                <a:lnTo>
                  <a:pt x="4" y="0"/>
                </a:lnTo>
                <a:close/>
              </a:path>
            </a:pathLst>
          </a:custGeom>
          <a:solidFill>
            <a:schemeClr val="accent2"/>
          </a:solidFill>
          <a:ln w="9525">
            <a:solidFill>
              <a:srgbClr val="000000"/>
            </a:solidFill>
            <a:round/>
            <a:headEnd/>
            <a:tailEnd/>
          </a:ln>
        </p:spPr>
        <p:txBody>
          <a:bodyPr/>
          <a:lstStyle/>
          <a:p>
            <a:endParaRPr lang="en-US"/>
          </a:p>
        </p:txBody>
      </p:sp>
      <p:sp>
        <p:nvSpPr>
          <p:cNvPr id="94238" name="Freeform 31"/>
          <p:cNvSpPr>
            <a:spLocks/>
          </p:cNvSpPr>
          <p:nvPr/>
        </p:nvSpPr>
        <p:spPr bwMode="auto">
          <a:xfrm>
            <a:off x="5662613" y="3367088"/>
            <a:ext cx="539750" cy="482600"/>
          </a:xfrm>
          <a:custGeom>
            <a:avLst/>
            <a:gdLst>
              <a:gd name="T0" fmla="*/ 0 w 354"/>
              <a:gd name="T1" fmla="*/ 2147483647 h 331"/>
              <a:gd name="T2" fmla="*/ 2147483647 w 354"/>
              <a:gd name="T3" fmla="*/ 2147483647 h 331"/>
              <a:gd name="T4" fmla="*/ 2147483647 w 354"/>
              <a:gd name="T5" fmla="*/ 0 h 331"/>
              <a:gd name="T6" fmla="*/ 2147483647 w 354"/>
              <a:gd name="T7" fmla="*/ 2147483647 h 331"/>
              <a:gd name="T8" fmla="*/ 2147483647 w 354"/>
              <a:gd name="T9" fmla="*/ 2147483647 h 331"/>
              <a:gd name="T10" fmla="*/ 2147483647 w 354"/>
              <a:gd name="T11" fmla="*/ 2147483647 h 331"/>
              <a:gd name="T12" fmla="*/ 2147483647 w 354"/>
              <a:gd name="T13" fmla="*/ 2147483647 h 331"/>
              <a:gd name="T14" fmla="*/ 2147483647 w 354"/>
              <a:gd name="T15" fmla="*/ 2147483647 h 331"/>
              <a:gd name="T16" fmla="*/ 2147483647 w 354"/>
              <a:gd name="T17" fmla="*/ 2147483647 h 331"/>
              <a:gd name="T18" fmla="*/ 2147483647 w 354"/>
              <a:gd name="T19" fmla="*/ 2147483647 h 331"/>
              <a:gd name="T20" fmla="*/ 2147483647 w 354"/>
              <a:gd name="T21" fmla="*/ 2147483647 h 331"/>
              <a:gd name="T22" fmla="*/ 2147483647 w 354"/>
              <a:gd name="T23" fmla="*/ 2147483647 h 331"/>
              <a:gd name="T24" fmla="*/ 2147483647 w 354"/>
              <a:gd name="T25" fmla="*/ 2147483647 h 331"/>
              <a:gd name="T26" fmla="*/ 2147483647 w 354"/>
              <a:gd name="T27" fmla="*/ 2147483647 h 331"/>
              <a:gd name="T28" fmla="*/ 2147483647 w 354"/>
              <a:gd name="T29" fmla="*/ 2147483647 h 331"/>
              <a:gd name="T30" fmla="*/ 0 w 354"/>
              <a:gd name="T31" fmla="*/ 2147483647 h 3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4"/>
              <a:gd name="T49" fmla="*/ 0 h 331"/>
              <a:gd name="T50" fmla="*/ 354 w 354"/>
              <a:gd name="T51" fmla="*/ 331 h 3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4" h="331">
                <a:moveTo>
                  <a:pt x="0" y="30"/>
                </a:moveTo>
                <a:lnTo>
                  <a:pt x="139" y="13"/>
                </a:lnTo>
                <a:lnTo>
                  <a:pt x="312" y="0"/>
                </a:lnTo>
                <a:lnTo>
                  <a:pt x="303" y="44"/>
                </a:lnTo>
                <a:lnTo>
                  <a:pt x="341" y="34"/>
                </a:lnTo>
                <a:lnTo>
                  <a:pt x="354" y="63"/>
                </a:lnTo>
                <a:lnTo>
                  <a:pt x="315" y="90"/>
                </a:lnTo>
                <a:lnTo>
                  <a:pt x="324" y="136"/>
                </a:lnTo>
                <a:lnTo>
                  <a:pt x="283" y="212"/>
                </a:lnTo>
                <a:lnTo>
                  <a:pt x="253" y="259"/>
                </a:lnTo>
                <a:lnTo>
                  <a:pt x="270" y="320"/>
                </a:lnTo>
                <a:lnTo>
                  <a:pt x="51" y="331"/>
                </a:lnTo>
                <a:lnTo>
                  <a:pt x="50" y="294"/>
                </a:lnTo>
                <a:lnTo>
                  <a:pt x="6" y="286"/>
                </a:lnTo>
                <a:lnTo>
                  <a:pt x="6" y="90"/>
                </a:lnTo>
                <a:lnTo>
                  <a:pt x="0" y="30"/>
                </a:lnTo>
                <a:close/>
              </a:path>
            </a:pathLst>
          </a:custGeom>
          <a:solidFill>
            <a:schemeClr val="accent2"/>
          </a:solidFill>
          <a:ln w="9525">
            <a:solidFill>
              <a:srgbClr val="000000"/>
            </a:solidFill>
            <a:round/>
            <a:headEnd/>
            <a:tailEnd/>
          </a:ln>
        </p:spPr>
        <p:txBody>
          <a:bodyPr/>
          <a:lstStyle/>
          <a:p>
            <a:endParaRPr lang="en-US"/>
          </a:p>
        </p:txBody>
      </p:sp>
      <p:sp>
        <p:nvSpPr>
          <p:cNvPr id="94239" name="Freeform 32"/>
          <p:cNvSpPr>
            <a:spLocks/>
          </p:cNvSpPr>
          <p:nvPr/>
        </p:nvSpPr>
        <p:spPr bwMode="auto">
          <a:xfrm>
            <a:off x="5740400" y="3832225"/>
            <a:ext cx="661988" cy="506413"/>
          </a:xfrm>
          <a:custGeom>
            <a:avLst/>
            <a:gdLst>
              <a:gd name="T0" fmla="*/ 0 w 432"/>
              <a:gd name="T1" fmla="*/ 2147483647 h 346"/>
              <a:gd name="T2" fmla="*/ 2147483647 w 432"/>
              <a:gd name="T3" fmla="*/ 0 h 346"/>
              <a:gd name="T4" fmla="*/ 2147483647 w 432"/>
              <a:gd name="T5" fmla="*/ 2147483647 h 346"/>
              <a:gd name="T6" fmla="*/ 2147483647 w 432"/>
              <a:gd name="T7" fmla="*/ 2147483647 h 346"/>
              <a:gd name="T8" fmla="*/ 2147483647 w 432"/>
              <a:gd name="T9" fmla="*/ 2147483647 h 346"/>
              <a:gd name="T10" fmla="*/ 2147483647 w 432"/>
              <a:gd name="T11" fmla="*/ 2147483647 h 346"/>
              <a:gd name="T12" fmla="*/ 2147483647 w 432"/>
              <a:gd name="T13" fmla="*/ 2147483647 h 346"/>
              <a:gd name="T14" fmla="*/ 2147483647 w 432"/>
              <a:gd name="T15" fmla="*/ 2147483647 h 346"/>
              <a:gd name="T16" fmla="*/ 2147483647 w 432"/>
              <a:gd name="T17" fmla="*/ 2147483647 h 346"/>
              <a:gd name="T18" fmla="*/ 2147483647 w 432"/>
              <a:gd name="T19" fmla="*/ 2147483647 h 346"/>
              <a:gd name="T20" fmla="*/ 2147483647 w 432"/>
              <a:gd name="T21" fmla="*/ 2147483647 h 346"/>
              <a:gd name="T22" fmla="*/ 2147483647 w 432"/>
              <a:gd name="T23" fmla="*/ 2147483647 h 346"/>
              <a:gd name="T24" fmla="*/ 2147483647 w 432"/>
              <a:gd name="T25" fmla="*/ 2147483647 h 346"/>
              <a:gd name="T26" fmla="*/ 2147483647 w 432"/>
              <a:gd name="T27" fmla="*/ 2147483647 h 346"/>
              <a:gd name="T28" fmla="*/ 2147483647 w 432"/>
              <a:gd name="T29" fmla="*/ 2147483647 h 346"/>
              <a:gd name="T30" fmla="*/ 2147483647 w 432"/>
              <a:gd name="T31" fmla="*/ 2147483647 h 346"/>
              <a:gd name="T32" fmla="*/ 2147483647 w 432"/>
              <a:gd name="T33" fmla="*/ 2147483647 h 346"/>
              <a:gd name="T34" fmla="*/ 2147483647 w 432"/>
              <a:gd name="T35" fmla="*/ 2147483647 h 346"/>
              <a:gd name="T36" fmla="*/ 2147483647 w 432"/>
              <a:gd name="T37" fmla="*/ 2147483647 h 346"/>
              <a:gd name="T38" fmla="*/ 2147483647 w 432"/>
              <a:gd name="T39" fmla="*/ 2147483647 h 346"/>
              <a:gd name="T40" fmla="*/ 2147483647 w 432"/>
              <a:gd name="T41" fmla="*/ 2147483647 h 346"/>
              <a:gd name="T42" fmla="*/ 2147483647 w 432"/>
              <a:gd name="T43" fmla="*/ 2147483647 h 346"/>
              <a:gd name="T44" fmla="*/ 2147483647 w 432"/>
              <a:gd name="T45" fmla="*/ 2147483647 h 346"/>
              <a:gd name="T46" fmla="*/ 2147483647 w 432"/>
              <a:gd name="T47" fmla="*/ 2147483647 h 346"/>
              <a:gd name="T48" fmla="*/ 2147483647 w 432"/>
              <a:gd name="T49" fmla="*/ 2147483647 h 346"/>
              <a:gd name="T50" fmla="*/ 2147483647 w 432"/>
              <a:gd name="T51" fmla="*/ 2147483647 h 346"/>
              <a:gd name="T52" fmla="*/ 2147483647 w 432"/>
              <a:gd name="T53" fmla="*/ 2147483647 h 346"/>
              <a:gd name="T54" fmla="*/ 2147483647 w 432"/>
              <a:gd name="T55" fmla="*/ 2147483647 h 346"/>
              <a:gd name="T56" fmla="*/ 2147483647 w 432"/>
              <a:gd name="T57" fmla="*/ 2147483647 h 346"/>
              <a:gd name="T58" fmla="*/ 2147483647 w 432"/>
              <a:gd name="T59" fmla="*/ 2147483647 h 346"/>
              <a:gd name="T60" fmla="*/ 2147483647 w 432"/>
              <a:gd name="T61" fmla="*/ 2147483647 h 346"/>
              <a:gd name="T62" fmla="*/ 2147483647 w 432"/>
              <a:gd name="T63" fmla="*/ 2147483647 h 346"/>
              <a:gd name="T64" fmla="*/ 2147483647 w 432"/>
              <a:gd name="T65" fmla="*/ 2147483647 h 346"/>
              <a:gd name="T66" fmla="*/ 2147483647 w 432"/>
              <a:gd name="T67" fmla="*/ 2147483647 h 346"/>
              <a:gd name="T68" fmla="*/ 0 w 432"/>
              <a:gd name="T69" fmla="*/ 2147483647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2"/>
              <a:gd name="T106" fmla="*/ 0 h 346"/>
              <a:gd name="T107" fmla="*/ 432 w 432"/>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2" h="346">
                <a:moveTo>
                  <a:pt x="0" y="8"/>
                </a:moveTo>
                <a:lnTo>
                  <a:pt x="216" y="0"/>
                </a:lnTo>
                <a:lnTo>
                  <a:pt x="254" y="71"/>
                </a:lnTo>
                <a:lnTo>
                  <a:pt x="221" y="155"/>
                </a:lnTo>
                <a:lnTo>
                  <a:pt x="211" y="193"/>
                </a:lnTo>
                <a:lnTo>
                  <a:pt x="356" y="177"/>
                </a:lnTo>
                <a:lnTo>
                  <a:pt x="365" y="233"/>
                </a:lnTo>
                <a:lnTo>
                  <a:pt x="321" y="228"/>
                </a:lnTo>
                <a:lnTo>
                  <a:pt x="302" y="251"/>
                </a:lnTo>
                <a:lnTo>
                  <a:pt x="324" y="267"/>
                </a:lnTo>
                <a:lnTo>
                  <a:pt x="364" y="249"/>
                </a:lnTo>
                <a:lnTo>
                  <a:pt x="365" y="275"/>
                </a:lnTo>
                <a:lnTo>
                  <a:pt x="389" y="253"/>
                </a:lnTo>
                <a:lnTo>
                  <a:pt x="404" y="253"/>
                </a:lnTo>
                <a:lnTo>
                  <a:pt x="386" y="299"/>
                </a:lnTo>
                <a:lnTo>
                  <a:pt x="422" y="307"/>
                </a:lnTo>
                <a:lnTo>
                  <a:pt x="432" y="332"/>
                </a:lnTo>
                <a:lnTo>
                  <a:pt x="416" y="339"/>
                </a:lnTo>
                <a:lnTo>
                  <a:pt x="394" y="324"/>
                </a:lnTo>
                <a:lnTo>
                  <a:pt x="352" y="312"/>
                </a:lnTo>
                <a:lnTo>
                  <a:pt x="361" y="342"/>
                </a:lnTo>
                <a:lnTo>
                  <a:pt x="340" y="346"/>
                </a:lnTo>
                <a:lnTo>
                  <a:pt x="323" y="318"/>
                </a:lnTo>
                <a:lnTo>
                  <a:pt x="312" y="335"/>
                </a:lnTo>
                <a:lnTo>
                  <a:pt x="249" y="335"/>
                </a:lnTo>
                <a:lnTo>
                  <a:pt x="249" y="318"/>
                </a:lnTo>
                <a:lnTo>
                  <a:pt x="225" y="299"/>
                </a:lnTo>
                <a:lnTo>
                  <a:pt x="178" y="296"/>
                </a:lnTo>
                <a:lnTo>
                  <a:pt x="217" y="318"/>
                </a:lnTo>
                <a:lnTo>
                  <a:pt x="162" y="330"/>
                </a:lnTo>
                <a:lnTo>
                  <a:pt x="75" y="314"/>
                </a:lnTo>
                <a:lnTo>
                  <a:pt x="42" y="318"/>
                </a:lnTo>
                <a:lnTo>
                  <a:pt x="54" y="202"/>
                </a:lnTo>
                <a:lnTo>
                  <a:pt x="2" y="110"/>
                </a:lnTo>
                <a:lnTo>
                  <a:pt x="0" y="8"/>
                </a:lnTo>
                <a:close/>
              </a:path>
            </a:pathLst>
          </a:custGeom>
          <a:solidFill>
            <a:schemeClr val="accent2"/>
          </a:solidFill>
          <a:ln w="9525">
            <a:solidFill>
              <a:srgbClr val="000000"/>
            </a:solidFill>
            <a:round/>
            <a:headEnd/>
            <a:tailEnd/>
          </a:ln>
        </p:spPr>
        <p:txBody>
          <a:bodyPr/>
          <a:lstStyle/>
          <a:p>
            <a:endParaRPr lang="en-US"/>
          </a:p>
        </p:txBody>
      </p:sp>
      <p:sp>
        <p:nvSpPr>
          <p:cNvPr id="94240" name="Freeform 33"/>
          <p:cNvSpPr>
            <a:spLocks/>
          </p:cNvSpPr>
          <p:nvPr/>
        </p:nvSpPr>
        <p:spPr bwMode="auto">
          <a:xfrm>
            <a:off x="5286375" y="1698625"/>
            <a:ext cx="738188" cy="793750"/>
          </a:xfrm>
          <a:custGeom>
            <a:avLst/>
            <a:gdLst>
              <a:gd name="T0" fmla="*/ 0 w 482"/>
              <a:gd name="T1" fmla="*/ 2147483647 h 543"/>
              <a:gd name="T2" fmla="*/ 2147483647 w 482"/>
              <a:gd name="T3" fmla="*/ 2147483647 h 543"/>
              <a:gd name="T4" fmla="*/ 2147483647 w 482"/>
              <a:gd name="T5" fmla="*/ 0 h 543"/>
              <a:gd name="T6" fmla="*/ 2147483647 w 482"/>
              <a:gd name="T7" fmla="*/ 2147483647 h 543"/>
              <a:gd name="T8" fmla="*/ 2147483647 w 482"/>
              <a:gd name="T9" fmla="*/ 2147483647 h 543"/>
              <a:gd name="T10" fmla="*/ 2147483647 w 482"/>
              <a:gd name="T11" fmla="*/ 2147483647 h 543"/>
              <a:gd name="T12" fmla="*/ 2147483647 w 482"/>
              <a:gd name="T13" fmla="*/ 2147483647 h 543"/>
              <a:gd name="T14" fmla="*/ 2147483647 w 482"/>
              <a:gd name="T15" fmla="*/ 2147483647 h 543"/>
              <a:gd name="T16" fmla="*/ 2147483647 w 482"/>
              <a:gd name="T17" fmla="*/ 2147483647 h 543"/>
              <a:gd name="T18" fmla="*/ 2147483647 w 482"/>
              <a:gd name="T19" fmla="*/ 2147483647 h 543"/>
              <a:gd name="T20" fmla="*/ 2147483647 w 482"/>
              <a:gd name="T21" fmla="*/ 2147483647 h 543"/>
              <a:gd name="T22" fmla="*/ 2147483647 w 482"/>
              <a:gd name="T23" fmla="*/ 2147483647 h 543"/>
              <a:gd name="T24" fmla="*/ 2147483647 w 482"/>
              <a:gd name="T25" fmla="*/ 2147483647 h 543"/>
              <a:gd name="T26" fmla="*/ 2147483647 w 482"/>
              <a:gd name="T27" fmla="*/ 2147483647 h 543"/>
              <a:gd name="T28" fmla="*/ 2147483647 w 482"/>
              <a:gd name="T29" fmla="*/ 2147483647 h 543"/>
              <a:gd name="T30" fmla="*/ 2147483647 w 482"/>
              <a:gd name="T31" fmla="*/ 2147483647 h 543"/>
              <a:gd name="T32" fmla="*/ 2147483647 w 482"/>
              <a:gd name="T33" fmla="*/ 2147483647 h 543"/>
              <a:gd name="T34" fmla="*/ 2147483647 w 482"/>
              <a:gd name="T35" fmla="*/ 2147483647 h 543"/>
              <a:gd name="T36" fmla="*/ 2147483647 w 482"/>
              <a:gd name="T37" fmla="*/ 2147483647 h 543"/>
              <a:gd name="T38" fmla="*/ 2147483647 w 482"/>
              <a:gd name="T39" fmla="*/ 2147483647 h 543"/>
              <a:gd name="T40" fmla="*/ 2147483647 w 482"/>
              <a:gd name="T41" fmla="*/ 2147483647 h 543"/>
              <a:gd name="T42" fmla="*/ 2147483647 w 482"/>
              <a:gd name="T43" fmla="*/ 2147483647 h 543"/>
              <a:gd name="T44" fmla="*/ 2147483647 w 482"/>
              <a:gd name="T45" fmla="*/ 2147483647 h 543"/>
              <a:gd name="T46" fmla="*/ 2147483647 w 482"/>
              <a:gd name="T47" fmla="*/ 2147483647 h 543"/>
              <a:gd name="T48" fmla="*/ 2147483647 w 482"/>
              <a:gd name="T49" fmla="*/ 2147483647 h 543"/>
              <a:gd name="T50" fmla="*/ 2147483647 w 482"/>
              <a:gd name="T51" fmla="*/ 2147483647 h 543"/>
              <a:gd name="T52" fmla="*/ 2147483647 w 482"/>
              <a:gd name="T53" fmla="*/ 2147483647 h 543"/>
              <a:gd name="T54" fmla="*/ 2147483647 w 482"/>
              <a:gd name="T55" fmla="*/ 2147483647 h 543"/>
              <a:gd name="T56" fmla="*/ 2147483647 w 482"/>
              <a:gd name="T57" fmla="*/ 2147483647 h 543"/>
              <a:gd name="T58" fmla="*/ 2147483647 w 482"/>
              <a:gd name="T59" fmla="*/ 2147483647 h 543"/>
              <a:gd name="T60" fmla="*/ 0 w 482"/>
              <a:gd name="T61" fmla="*/ 2147483647 h 5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82"/>
              <a:gd name="T94" fmla="*/ 0 h 543"/>
              <a:gd name="T95" fmla="*/ 482 w 482"/>
              <a:gd name="T96" fmla="*/ 543 h 5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82" h="543">
                <a:moveTo>
                  <a:pt x="0" y="42"/>
                </a:moveTo>
                <a:lnTo>
                  <a:pt x="126" y="42"/>
                </a:lnTo>
                <a:lnTo>
                  <a:pt x="125" y="0"/>
                </a:lnTo>
                <a:lnTo>
                  <a:pt x="153" y="12"/>
                </a:lnTo>
                <a:lnTo>
                  <a:pt x="158" y="45"/>
                </a:lnTo>
                <a:lnTo>
                  <a:pt x="218" y="81"/>
                </a:lnTo>
                <a:lnTo>
                  <a:pt x="237" y="65"/>
                </a:lnTo>
                <a:lnTo>
                  <a:pt x="272" y="65"/>
                </a:lnTo>
                <a:lnTo>
                  <a:pt x="300" y="96"/>
                </a:lnTo>
                <a:lnTo>
                  <a:pt x="319" y="85"/>
                </a:lnTo>
                <a:lnTo>
                  <a:pt x="371" y="98"/>
                </a:lnTo>
                <a:lnTo>
                  <a:pt x="390" y="74"/>
                </a:lnTo>
                <a:lnTo>
                  <a:pt x="423" y="92"/>
                </a:lnTo>
                <a:lnTo>
                  <a:pt x="482" y="90"/>
                </a:lnTo>
                <a:lnTo>
                  <a:pt x="386" y="157"/>
                </a:lnTo>
                <a:lnTo>
                  <a:pt x="338" y="216"/>
                </a:lnTo>
                <a:lnTo>
                  <a:pt x="348" y="302"/>
                </a:lnTo>
                <a:lnTo>
                  <a:pt x="315" y="337"/>
                </a:lnTo>
                <a:lnTo>
                  <a:pt x="328" y="362"/>
                </a:lnTo>
                <a:lnTo>
                  <a:pt x="328" y="426"/>
                </a:lnTo>
                <a:lnTo>
                  <a:pt x="361" y="426"/>
                </a:lnTo>
                <a:lnTo>
                  <a:pt x="409" y="472"/>
                </a:lnTo>
                <a:lnTo>
                  <a:pt x="429" y="527"/>
                </a:lnTo>
                <a:lnTo>
                  <a:pt x="88" y="543"/>
                </a:lnTo>
                <a:lnTo>
                  <a:pt x="89" y="393"/>
                </a:lnTo>
                <a:lnTo>
                  <a:pt x="59" y="360"/>
                </a:lnTo>
                <a:lnTo>
                  <a:pt x="70" y="320"/>
                </a:lnTo>
                <a:lnTo>
                  <a:pt x="80" y="298"/>
                </a:lnTo>
                <a:lnTo>
                  <a:pt x="59" y="194"/>
                </a:lnTo>
                <a:lnTo>
                  <a:pt x="30" y="125"/>
                </a:lnTo>
                <a:lnTo>
                  <a:pt x="0" y="42"/>
                </a:lnTo>
                <a:close/>
              </a:path>
            </a:pathLst>
          </a:custGeom>
          <a:solidFill>
            <a:schemeClr val="accent1"/>
          </a:solidFill>
          <a:ln w="9525">
            <a:solidFill>
              <a:srgbClr val="000000"/>
            </a:solidFill>
            <a:round/>
            <a:headEnd/>
            <a:tailEnd/>
          </a:ln>
        </p:spPr>
        <p:txBody>
          <a:bodyPr/>
          <a:lstStyle/>
          <a:p>
            <a:endParaRPr lang="en-US"/>
          </a:p>
        </p:txBody>
      </p:sp>
      <p:sp>
        <p:nvSpPr>
          <p:cNvPr id="94241" name="Freeform 34"/>
          <p:cNvSpPr>
            <a:spLocks/>
          </p:cNvSpPr>
          <p:nvPr/>
        </p:nvSpPr>
        <p:spPr bwMode="auto">
          <a:xfrm>
            <a:off x="5764213" y="1971675"/>
            <a:ext cx="560387" cy="625475"/>
          </a:xfrm>
          <a:custGeom>
            <a:avLst/>
            <a:gdLst>
              <a:gd name="T0" fmla="*/ 2147483647 w 366"/>
              <a:gd name="T1" fmla="*/ 2147483647 h 428"/>
              <a:gd name="T2" fmla="*/ 2147483647 w 366"/>
              <a:gd name="T3" fmla="*/ 2147483647 h 428"/>
              <a:gd name="T4" fmla="*/ 2147483647 w 366"/>
              <a:gd name="T5" fmla="*/ 2147483647 h 428"/>
              <a:gd name="T6" fmla="*/ 2147483647 w 366"/>
              <a:gd name="T7" fmla="*/ 0 h 428"/>
              <a:gd name="T8" fmla="*/ 2147483647 w 366"/>
              <a:gd name="T9" fmla="*/ 2147483647 h 428"/>
              <a:gd name="T10" fmla="*/ 2147483647 w 366"/>
              <a:gd name="T11" fmla="*/ 2147483647 h 428"/>
              <a:gd name="T12" fmla="*/ 2147483647 w 366"/>
              <a:gd name="T13" fmla="*/ 2147483647 h 428"/>
              <a:gd name="T14" fmla="*/ 2147483647 w 366"/>
              <a:gd name="T15" fmla="*/ 2147483647 h 428"/>
              <a:gd name="T16" fmla="*/ 2147483647 w 366"/>
              <a:gd name="T17" fmla="*/ 2147483647 h 428"/>
              <a:gd name="T18" fmla="*/ 2147483647 w 366"/>
              <a:gd name="T19" fmla="*/ 2147483647 h 428"/>
              <a:gd name="T20" fmla="*/ 2147483647 w 366"/>
              <a:gd name="T21" fmla="*/ 2147483647 h 428"/>
              <a:gd name="T22" fmla="*/ 2147483647 w 366"/>
              <a:gd name="T23" fmla="*/ 2147483647 h 428"/>
              <a:gd name="T24" fmla="*/ 2147483647 w 366"/>
              <a:gd name="T25" fmla="*/ 2147483647 h 428"/>
              <a:gd name="T26" fmla="*/ 2147483647 w 366"/>
              <a:gd name="T27" fmla="*/ 2147483647 h 428"/>
              <a:gd name="T28" fmla="*/ 2147483647 w 366"/>
              <a:gd name="T29" fmla="*/ 2147483647 h 428"/>
              <a:gd name="T30" fmla="*/ 2147483647 w 366"/>
              <a:gd name="T31" fmla="*/ 2147483647 h 428"/>
              <a:gd name="T32" fmla="*/ 2147483647 w 366"/>
              <a:gd name="T33" fmla="*/ 2147483647 h 428"/>
              <a:gd name="T34" fmla="*/ 2147483647 w 366"/>
              <a:gd name="T35" fmla="*/ 2147483647 h 428"/>
              <a:gd name="T36" fmla="*/ 2147483647 w 366"/>
              <a:gd name="T37" fmla="*/ 2147483647 h 428"/>
              <a:gd name="T38" fmla="*/ 2147483647 w 366"/>
              <a:gd name="T39" fmla="*/ 2147483647 h 428"/>
              <a:gd name="T40" fmla="*/ 2147483647 w 366"/>
              <a:gd name="T41" fmla="*/ 2147483647 h 428"/>
              <a:gd name="T42" fmla="*/ 2147483647 w 366"/>
              <a:gd name="T43" fmla="*/ 2147483647 h 428"/>
              <a:gd name="T44" fmla="*/ 2147483647 w 366"/>
              <a:gd name="T45" fmla="*/ 2147483647 h 428"/>
              <a:gd name="T46" fmla="*/ 2147483647 w 366"/>
              <a:gd name="T47" fmla="*/ 2147483647 h 428"/>
              <a:gd name="T48" fmla="*/ 2147483647 w 366"/>
              <a:gd name="T49" fmla="*/ 2147483647 h 428"/>
              <a:gd name="T50" fmla="*/ 2147483647 w 366"/>
              <a:gd name="T51" fmla="*/ 2147483647 h 428"/>
              <a:gd name="T52" fmla="*/ 2147483647 w 366"/>
              <a:gd name="T53" fmla="*/ 2147483647 h 428"/>
              <a:gd name="T54" fmla="*/ 2147483647 w 366"/>
              <a:gd name="T55" fmla="*/ 2147483647 h 428"/>
              <a:gd name="T56" fmla="*/ 2147483647 w 366"/>
              <a:gd name="T57" fmla="*/ 2147483647 h 428"/>
              <a:gd name="T58" fmla="*/ 2147483647 w 366"/>
              <a:gd name="T59" fmla="*/ 2147483647 h 428"/>
              <a:gd name="T60" fmla="*/ 2147483647 w 366"/>
              <a:gd name="T61" fmla="*/ 2147483647 h 428"/>
              <a:gd name="T62" fmla="*/ 2147483647 w 366"/>
              <a:gd name="T63" fmla="*/ 2147483647 h 428"/>
              <a:gd name="T64" fmla="*/ 2147483647 w 366"/>
              <a:gd name="T65" fmla="*/ 2147483647 h 428"/>
              <a:gd name="T66" fmla="*/ 0 w 366"/>
              <a:gd name="T67" fmla="*/ 2147483647 h 428"/>
              <a:gd name="T68" fmla="*/ 2147483647 w 366"/>
              <a:gd name="T69" fmla="*/ 2147483647 h 428"/>
              <a:gd name="T70" fmla="*/ 2147483647 w 366"/>
              <a:gd name="T71" fmla="*/ 2147483647 h 4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6"/>
              <a:gd name="T109" fmla="*/ 0 h 428"/>
              <a:gd name="T110" fmla="*/ 366 w 366"/>
              <a:gd name="T111" fmla="*/ 428 h 4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6" h="428">
                <a:moveTo>
                  <a:pt x="26" y="29"/>
                </a:moveTo>
                <a:lnTo>
                  <a:pt x="54" y="25"/>
                </a:lnTo>
                <a:lnTo>
                  <a:pt x="79" y="25"/>
                </a:lnTo>
                <a:lnTo>
                  <a:pt x="95" y="0"/>
                </a:lnTo>
                <a:lnTo>
                  <a:pt x="107" y="32"/>
                </a:lnTo>
                <a:lnTo>
                  <a:pt x="146" y="32"/>
                </a:lnTo>
                <a:lnTo>
                  <a:pt x="167" y="61"/>
                </a:lnTo>
                <a:lnTo>
                  <a:pt x="208" y="53"/>
                </a:lnTo>
                <a:lnTo>
                  <a:pt x="236" y="71"/>
                </a:lnTo>
                <a:lnTo>
                  <a:pt x="287" y="85"/>
                </a:lnTo>
                <a:lnTo>
                  <a:pt x="296" y="107"/>
                </a:lnTo>
                <a:lnTo>
                  <a:pt x="323" y="108"/>
                </a:lnTo>
                <a:lnTo>
                  <a:pt x="315" y="131"/>
                </a:lnTo>
                <a:lnTo>
                  <a:pt x="324" y="156"/>
                </a:lnTo>
                <a:lnTo>
                  <a:pt x="307" y="187"/>
                </a:lnTo>
                <a:lnTo>
                  <a:pt x="319" y="194"/>
                </a:lnTo>
                <a:lnTo>
                  <a:pt x="348" y="160"/>
                </a:lnTo>
                <a:lnTo>
                  <a:pt x="346" y="148"/>
                </a:lnTo>
                <a:lnTo>
                  <a:pt x="358" y="142"/>
                </a:lnTo>
                <a:lnTo>
                  <a:pt x="366" y="160"/>
                </a:lnTo>
                <a:lnTo>
                  <a:pt x="344" y="183"/>
                </a:lnTo>
                <a:lnTo>
                  <a:pt x="334" y="237"/>
                </a:lnTo>
                <a:lnTo>
                  <a:pt x="334" y="328"/>
                </a:lnTo>
                <a:lnTo>
                  <a:pt x="348" y="344"/>
                </a:lnTo>
                <a:lnTo>
                  <a:pt x="342" y="401"/>
                </a:lnTo>
                <a:lnTo>
                  <a:pt x="169" y="428"/>
                </a:lnTo>
                <a:lnTo>
                  <a:pt x="125" y="402"/>
                </a:lnTo>
                <a:lnTo>
                  <a:pt x="134" y="368"/>
                </a:lnTo>
                <a:lnTo>
                  <a:pt x="113" y="331"/>
                </a:lnTo>
                <a:lnTo>
                  <a:pt x="95" y="285"/>
                </a:lnTo>
                <a:lnTo>
                  <a:pt x="46" y="239"/>
                </a:lnTo>
                <a:lnTo>
                  <a:pt x="16" y="239"/>
                </a:lnTo>
                <a:lnTo>
                  <a:pt x="16" y="175"/>
                </a:lnTo>
                <a:lnTo>
                  <a:pt x="0" y="152"/>
                </a:lnTo>
                <a:lnTo>
                  <a:pt x="34" y="115"/>
                </a:lnTo>
                <a:lnTo>
                  <a:pt x="26" y="29"/>
                </a:lnTo>
                <a:close/>
              </a:path>
            </a:pathLst>
          </a:custGeom>
          <a:solidFill>
            <a:schemeClr val="accent1"/>
          </a:solidFill>
          <a:ln w="9525">
            <a:solidFill>
              <a:srgbClr val="000000"/>
            </a:solidFill>
            <a:round/>
            <a:headEnd/>
            <a:tailEnd/>
          </a:ln>
        </p:spPr>
        <p:txBody>
          <a:bodyPr/>
          <a:lstStyle/>
          <a:p>
            <a:endParaRPr lang="en-US"/>
          </a:p>
        </p:txBody>
      </p:sp>
      <p:sp>
        <p:nvSpPr>
          <p:cNvPr id="94242" name="Freeform 35"/>
          <p:cNvSpPr>
            <a:spLocks/>
          </p:cNvSpPr>
          <p:nvPr/>
        </p:nvSpPr>
        <p:spPr bwMode="auto">
          <a:xfrm>
            <a:off x="5410200" y="2466975"/>
            <a:ext cx="650875" cy="403225"/>
          </a:xfrm>
          <a:custGeom>
            <a:avLst/>
            <a:gdLst>
              <a:gd name="T0" fmla="*/ 2147483647 w 426"/>
              <a:gd name="T1" fmla="*/ 2147483647 h 276"/>
              <a:gd name="T2" fmla="*/ 0 w 426"/>
              <a:gd name="T3" fmla="*/ 2147483647 h 276"/>
              <a:gd name="T4" fmla="*/ 2147483647 w 426"/>
              <a:gd name="T5" fmla="*/ 2147483647 h 276"/>
              <a:gd name="T6" fmla="*/ 2147483647 w 426"/>
              <a:gd name="T7" fmla="*/ 2147483647 h 276"/>
              <a:gd name="T8" fmla="*/ 2147483647 w 426"/>
              <a:gd name="T9" fmla="*/ 2147483647 h 276"/>
              <a:gd name="T10" fmla="*/ 2147483647 w 426"/>
              <a:gd name="T11" fmla="*/ 2147483647 h 276"/>
              <a:gd name="T12" fmla="*/ 2147483647 w 426"/>
              <a:gd name="T13" fmla="*/ 2147483647 h 276"/>
              <a:gd name="T14" fmla="*/ 2147483647 w 426"/>
              <a:gd name="T15" fmla="*/ 2147483647 h 276"/>
              <a:gd name="T16" fmla="*/ 2147483647 w 426"/>
              <a:gd name="T17" fmla="*/ 2147483647 h 276"/>
              <a:gd name="T18" fmla="*/ 2147483647 w 426"/>
              <a:gd name="T19" fmla="*/ 2147483647 h 276"/>
              <a:gd name="T20" fmla="*/ 2147483647 w 426"/>
              <a:gd name="T21" fmla="*/ 2147483647 h 276"/>
              <a:gd name="T22" fmla="*/ 2147483647 w 426"/>
              <a:gd name="T23" fmla="*/ 2147483647 h 276"/>
              <a:gd name="T24" fmla="*/ 2147483647 w 426"/>
              <a:gd name="T25" fmla="*/ 2147483647 h 276"/>
              <a:gd name="T26" fmla="*/ 2147483647 w 426"/>
              <a:gd name="T27" fmla="*/ 2147483647 h 276"/>
              <a:gd name="T28" fmla="*/ 2147483647 w 426"/>
              <a:gd name="T29" fmla="*/ 0 h 276"/>
              <a:gd name="T30" fmla="*/ 2147483647 w 426"/>
              <a:gd name="T31" fmla="*/ 2147483647 h 276"/>
              <a:gd name="T32" fmla="*/ 2147483647 w 426"/>
              <a:gd name="T33" fmla="*/ 2147483647 h 276"/>
              <a:gd name="T34" fmla="*/ 2147483647 w 426"/>
              <a:gd name="T35" fmla="*/ 2147483647 h 2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6"/>
              <a:gd name="T55" fmla="*/ 0 h 276"/>
              <a:gd name="T56" fmla="*/ 426 w 426"/>
              <a:gd name="T57" fmla="*/ 276 h 2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6" h="276">
                <a:moveTo>
                  <a:pt x="7" y="14"/>
                </a:moveTo>
                <a:lnTo>
                  <a:pt x="0" y="63"/>
                </a:lnTo>
                <a:lnTo>
                  <a:pt x="9" y="114"/>
                </a:lnTo>
                <a:lnTo>
                  <a:pt x="49" y="220"/>
                </a:lnTo>
                <a:lnTo>
                  <a:pt x="71" y="276"/>
                </a:lnTo>
                <a:lnTo>
                  <a:pt x="322" y="263"/>
                </a:lnTo>
                <a:lnTo>
                  <a:pt x="362" y="276"/>
                </a:lnTo>
                <a:lnTo>
                  <a:pt x="387" y="222"/>
                </a:lnTo>
                <a:lnTo>
                  <a:pt x="378" y="184"/>
                </a:lnTo>
                <a:lnTo>
                  <a:pt x="420" y="176"/>
                </a:lnTo>
                <a:lnTo>
                  <a:pt x="426" y="115"/>
                </a:lnTo>
                <a:lnTo>
                  <a:pt x="401" y="89"/>
                </a:lnTo>
                <a:lnTo>
                  <a:pt x="357" y="63"/>
                </a:lnTo>
                <a:lnTo>
                  <a:pt x="366" y="26"/>
                </a:lnTo>
                <a:lnTo>
                  <a:pt x="348" y="0"/>
                </a:lnTo>
                <a:lnTo>
                  <a:pt x="254" y="4"/>
                </a:lnTo>
                <a:lnTo>
                  <a:pt x="160" y="8"/>
                </a:lnTo>
                <a:lnTo>
                  <a:pt x="7" y="14"/>
                </a:lnTo>
                <a:close/>
              </a:path>
            </a:pathLst>
          </a:custGeom>
          <a:solidFill>
            <a:schemeClr val="accent1"/>
          </a:solidFill>
          <a:ln w="9525">
            <a:solidFill>
              <a:srgbClr val="000000"/>
            </a:solidFill>
            <a:round/>
            <a:headEnd/>
            <a:tailEnd/>
          </a:ln>
        </p:spPr>
        <p:txBody>
          <a:bodyPr/>
          <a:lstStyle/>
          <a:p>
            <a:endParaRPr lang="en-US"/>
          </a:p>
        </p:txBody>
      </p:sp>
      <p:sp>
        <p:nvSpPr>
          <p:cNvPr id="94243" name="Freeform 36"/>
          <p:cNvSpPr>
            <a:spLocks/>
          </p:cNvSpPr>
          <p:nvPr/>
        </p:nvSpPr>
        <p:spPr bwMode="auto">
          <a:xfrm>
            <a:off x="5984875" y="1884363"/>
            <a:ext cx="600075" cy="247650"/>
          </a:xfrm>
          <a:custGeom>
            <a:avLst/>
            <a:gdLst>
              <a:gd name="T0" fmla="*/ 0 w 393"/>
              <a:gd name="T1" fmla="*/ 2147483647 h 170"/>
              <a:gd name="T2" fmla="*/ 2147483647 w 393"/>
              <a:gd name="T3" fmla="*/ 0 h 170"/>
              <a:gd name="T4" fmla="*/ 2147483647 w 393"/>
              <a:gd name="T5" fmla="*/ 2147483647 h 170"/>
              <a:gd name="T6" fmla="*/ 2147483647 w 393"/>
              <a:gd name="T7" fmla="*/ 2147483647 h 170"/>
              <a:gd name="T8" fmla="*/ 2147483647 w 393"/>
              <a:gd name="T9" fmla="*/ 2147483647 h 170"/>
              <a:gd name="T10" fmla="*/ 2147483647 w 393"/>
              <a:gd name="T11" fmla="*/ 2147483647 h 170"/>
              <a:gd name="T12" fmla="*/ 2147483647 w 393"/>
              <a:gd name="T13" fmla="*/ 2147483647 h 170"/>
              <a:gd name="T14" fmla="*/ 2147483647 w 393"/>
              <a:gd name="T15" fmla="*/ 2147483647 h 170"/>
              <a:gd name="T16" fmla="*/ 2147483647 w 393"/>
              <a:gd name="T17" fmla="*/ 2147483647 h 170"/>
              <a:gd name="T18" fmla="*/ 2147483647 w 393"/>
              <a:gd name="T19" fmla="*/ 2147483647 h 170"/>
              <a:gd name="T20" fmla="*/ 2147483647 w 393"/>
              <a:gd name="T21" fmla="*/ 2147483647 h 170"/>
              <a:gd name="T22" fmla="*/ 2147483647 w 393"/>
              <a:gd name="T23" fmla="*/ 2147483647 h 170"/>
              <a:gd name="T24" fmla="*/ 2147483647 w 393"/>
              <a:gd name="T25" fmla="*/ 2147483647 h 170"/>
              <a:gd name="T26" fmla="*/ 2147483647 w 393"/>
              <a:gd name="T27" fmla="*/ 2147483647 h 170"/>
              <a:gd name="T28" fmla="*/ 2147483647 w 393"/>
              <a:gd name="T29" fmla="*/ 2147483647 h 170"/>
              <a:gd name="T30" fmla="*/ 2147483647 w 393"/>
              <a:gd name="T31" fmla="*/ 2147483647 h 170"/>
              <a:gd name="T32" fmla="*/ 2147483647 w 393"/>
              <a:gd name="T33" fmla="*/ 2147483647 h 170"/>
              <a:gd name="T34" fmla="*/ 2147483647 w 393"/>
              <a:gd name="T35" fmla="*/ 2147483647 h 170"/>
              <a:gd name="T36" fmla="*/ 2147483647 w 393"/>
              <a:gd name="T37" fmla="*/ 2147483647 h 170"/>
              <a:gd name="T38" fmla="*/ 2147483647 w 393"/>
              <a:gd name="T39" fmla="*/ 2147483647 h 170"/>
              <a:gd name="T40" fmla="*/ 2147483647 w 393"/>
              <a:gd name="T41" fmla="*/ 2147483647 h 170"/>
              <a:gd name="T42" fmla="*/ 2147483647 w 393"/>
              <a:gd name="T43" fmla="*/ 2147483647 h 170"/>
              <a:gd name="T44" fmla="*/ 2147483647 w 393"/>
              <a:gd name="T45" fmla="*/ 2147483647 h 170"/>
              <a:gd name="T46" fmla="*/ 2147483647 w 393"/>
              <a:gd name="T47" fmla="*/ 2147483647 h 170"/>
              <a:gd name="T48" fmla="*/ 0 w 393"/>
              <a:gd name="T49" fmla="*/ 2147483647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3"/>
              <a:gd name="T76" fmla="*/ 0 h 170"/>
              <a:gd name="T77" fmla="*/ 393 w 393"/>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3" h="170">
                <a:moveTo>
                  <a:pt x="0" y="93"/>
                </a:moveTo>
                <a:lnTo>
                  <a:pt x="88" y="0"/>
                </a:lnTo>
                <a:lnTo>
                  <a:pt x="72" y="38"/>
                </a:lnTo>
                <a:lnTo>
                  <a:pt x="84" y="50"/>
                </a:lnTo>
                <a:lnTo>
                  <a:pt x="111" y="34"/>
                </a:lnTo>
                <a:lnTo>
                  <a:pt x="172" y="58"/>
                </a:lnTo>
                <a:lnTo>
                  <a:pt x="198" y="38"/>
                </a:lnTo>
                <a:lnTo>
                  <a:pt x="280" y="27"/>
                </a:lnTo>
                <a:lnTo>
                  <a:pt x="296" y="51"/>
                </a:lnTo>
                <a:lnTo>
                  <a:pt x="327" y="46"/>
                </a:lnTo>
                <a:lnTo>
                  <a:pt x="389" y="71"/>
                </a:lnTo>
                <a:lnTo>
                  <a:pt x="393" y="89"/>
                </a:lnTo>
                <a:lnTo>
                  <a:pt x="326" y="105"/>
                </a:lnTo>
                <a:lnTo>
                  <a:pt x="306" y="93"/>
                </a:lnTo>
                <a:lnTo>
                  <a:pt x="272" y="97"/>
                </a:lnTo>
                <a:lnTo>
                  <a:pt x="233" y="121"/>
                </a:lnTo>
                <a:lnTo>
                  <a:pt x="214" y="122"/>
                </a:lnTo>
                <a:lnTo>
                  <a:pt x="200" y="105"/>
                </a:lnTo>
                <a:lnTo>
                  <a:pt x="177" y="168"/>
                </a:lnTo>
                <a:lnTo>
                  <a:pt x="152" y="170"/>
                </a:lnTo>
                <a:lnTo>
                  <a:pt x="142" y="145"/>
                </a:lnTo>
                <a:lnTo>
                  <a:pt x="89" y="133"/>
                </a:lnTo>
                <a:lnTo>
                  <a:pt x="64" y="114"/>
                </a:lnTo>
                <a:lnTo>
                  <a:pt x="21" y="121"/>
                </a:lnTo>
                <a:lnTo>
                  <a:pt x="0" y="93"/>
                </a:lnTo>
                <a:close/>
              </a:path>
            </a:pathLst>
          </a:custGeom>
          <a:solidFill>
            <a:schemeClr val="accent2"/>
          </a:solidFill>
          <a:ln w="9525">
            <a:solidFill>
              <a:srgbClr val="000000"/>
            </a:solidFill>
            <a:round/>
            <a:headEnd/>
            <a:tailEnd/>
          </a:ln>
        </p:spPr>
        <p:txBody>
          <a:bodyPr/>
          <a:lstStyle/>
          <a:p>
            <a:endParaRPr lang="en-US"/>
          </a:p>
        </p:txBody>
      </p:sp>
      <p:sp>
        <p:nvSpPr>
          <p:cNvPr id="94244" name="Freeform 37"/>
          <p:cNvSpPr>
            <a:spLocks/>
          </p:cNvSpPr>
          <p:nvPr/>
        </p:nvSpPr>
        <p:spPr bwMode="auto">
          <a:xfrm>
            <a:off x="6402388" y="2058988"/>
            <a:ext cx="430212" cy="557212"/>
          </a:xfrm>
          <a:custGeom>
            <a:avLst/>
            <a:gdLst>
              <a:gd name="T0" fmla="*/ 2147483647 w 282"/>
              <a:gd name="T1" fmla="*/ 2147483647 h 381"/>
              <a:gd name="T2" fmla="*/ 2147483647 w 282"/>
              <a:gd name="T3" fmla="*/ 2147483647 h 381"/>
              <a:gd name="T4" fmla="*/ 2147483647 w 282"/>
              <a:gd name="T5" fmla="*/ 2147483647 h 381"/>
              <a:gd name="T6" fmla="*/ 2147483647 w 282"/>
              <a:gd name="T7" fmla="*/ 2147483647 h 381"/>
              <a:gd name="T8" fmla="*/ 2147483647 w 282"/>
              <a:gd name="T9" fmla="*/ 2147483647 h 381"/>
              <a:gd name="T10" fmla="*/ 2147483647 w 282"/>
              <a:gd name="T11" fmla="*/ 2147483647 h 381"/>
              <a:gd name="T12" fmla="*/ 0 w 282"/>
              <a:gd name="T13" fmla="*/ 2147483647 h 381"/>
              <a:gd name="T14" fmla="*/ 2147483647 w 282"/>
              <a:gd name="T15" fmla="*/ 2147483647 h 381"/>
              <a:gd name="T16" fmla="*/ 2147483647 w 282"/>
              <a:gd name="T17" fmla="*/ 2147483647 h 381"/>
              <a:gd name="T18" fmla="*/ 2147483647 w 282"/>
              <a:gd name="T19" fmla="*/ 2147483647 h 381"/>
              <a:gd name="T20" fmla="*/ 2147483647 w 282"/>
              <a:gd name="T21" fmla="*/ 2147483647 h 381"/>
              <a:gd name="T22" fmla="*/ 2147483647 w 282"/>
              <a:gd name="T23" fmla="*/ 2147483647 h 381"/>
              <a:gd name="T24" fmla="*/ 2147483647 w 282"/>
              <a:gd name="T25" fmla="*/ 2147483647 h 381"/>
              <a:gd name="T26" fmla="*/ 2147483647 w 282"/>
              <a:gd name="T27" fmla="*/ 2147483647 h 381"/>
              <a:gd name="T28" fmla="*/ 2147483647 w 282"/>
              <a:gd name="T29" fmla="*/ 2147483647 h 381"/>
              <a:gd name="T30" fmla="*/ 2147483647 w 282"/>
              <a:gd name="T31" fmla="*/ 2147483647 h 381"/>
              <a:gd name="T32" fmla="*/ 2147483647 w 282"/>
              <a:gd name="T33" fmla="*/ 2147483647 h 381"/>
              <a:gd name="T34" fmla="*/ 2147483647 w 282"/>
              <a:gd name="T35" fmla="*/ 2147483647 h 381"/>
              <a:gd name="T36" fmla="*/ 2147483647 w 282"/>
              <a:gd name="T37" fmla="*/ 2147483647 h 381"/>
              <a:gd name="T38" fmla="*/ 2147483647 w 282"/>
              <a:gd name="T39" fmla="*/ 2147483647 h 381"/>
              <a:gd name="T40" fmla="*/ 2147483647 w 282"/>
              <a:gd name="T41" fmla="*/ 2147483647 h 381"/>
              <a:gd name="T42" fmla="*/ 2147483647 w 282"/>
              <a:gd name="T43" fmla="*/ 2147483647 h 381"/>
              <a:gd name="T44" fmla="*/ 2147483647 w 282"/>
              <a:gd name="T45" fmla="*/ 2147483647 h 381"/>
              <a:gd name="T46" fmla="*/ 2147483647 w 282"/>
              <a:gd name="T47" fmla="*/ 2147483647 h 381"/>
              <a:gd name="T48" fmla="*/ 2147483647 w 282"/>
              <a:gd name="T49" fmla="*/ 2147483647 h 381"/>
              <a:gd name="T50" fmla="*/ 2147483647 w 282"/>
              <a:gd name="T51" fmla="*/ 2147483647 h 381"/>
              <a:gd name="T52" fmla="*/ 2147483647 w 282"/>
              <a:gd name="T53" fmla="*/ 2147483647 h 381"/>
              <a:gd name="T54" fmla="*/ 2147483647 w 282"/>
              <a:gd name="T55" fmla="*/ 2147483647 h 381"/>
              <a:gd name="T56" fmla="*/ 2147483647 w 282"/>
              <a:gd name="T57" fmla="*/ 2147483647 h 381"/>
              <a:gd name="T58" fmla="*/ 2147483647 w 282"/>
              <a:gd name="T59" fmla="*/ 2147483647 h 381"/>
              <a:gd name="T60" fmla="*/ 2147483647 w 282"/>
              <a:gd name="T61" fmla="*/ 2147483647 h 381"/>
              <a:gd name="T62" fmla="*/ 2147483647 w 282"/>
              <a:gd name="T63" fmla="*/ 2147483647 h 381"/>
              <a:gd name="T64" fmla="*/ 2147483647 w 282"/>
              <a:gd name="T65" fmla="*/ 2147483647 h 381"/>
              <a:gd name="T66" fmla="*/ 2147483647 w 282"/>
              <a:gd name="T67" fmla="*/ 2147483647 h 381"/>
              <a:gd name="T68" fmla="*/ 2147483647 w 282"/>
              <a:gd name="T69" fmla="*/ 2147483647 h 381"/>
              <a:gd name="T70" fmla="*/ 2147483647 w 282"/>
              <a:gd name="T71" fmla="*/ 2147483647 h 381"/>
              <a:gd name="T72" fmla="*/ 2147483647 w 282"/>
              <a:gd name="T73" fmla="*/ 2147483647 h 381"/>
              <a:gd name="T74" fmla="*/ 2147483647 w 282"/>
              <a:gd name="T75" fmla="*/ 2147483647 h 381"/>
              <a:gd name="T76" fmla="*/ 2147483647 w 282"/>
              <a:gd name="T77" fmla="*/ 2147483647 h 381"/>
              <a:gd name="T78" fmla="*/ 2147483647 w 282"/>
              <a:gd name="T79" fmla="*/ 2147483647 h 381"/>
              <a:gd name="T80" fmla="*/ 2147483647 w 282"/>
              <a:gd name="T81" fmla="*/ 2147483647 h 381"/>
              <a:gd name="T82" fmla="*/ 2147483647 w 282"/>
              <a:gd name="T83" fmla="*/ 0 h 381"/>
              <a:gd name="T84" fmla="*/ 2147483647 w 282"/>
              <a:gd name="T85" fmla="*/ 2147483647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
              <a:gd name="T130" fmla="*/ 0 h 381"/>
              <a:gd name="T131" fmla="*/ 282 w 282"/>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 h="381">
                <a:moveTo>
                  <a:pt x="71" y="15"/>
                </a:moveTo>
                <a:lnTo>
                  <a:pt x="82" y="39"/>
                </a:lnTo>
                <a:lnTo>
                  <a:pt x="62" y="53"/>
                </a:lnTo>
                <a:lnTo>
                  <a:pt x="61" y="114"/>
                </a:lnTo>
                <a:lnTo>
                  <a:pt x="50" y="75"/>
                </a:lnTo>
                <a:lnTo>
                  <a:pt x="9" y="113"/>
                </a:lnTo>
                <a:lnTo>
                  <a:pt x="0" y="222"/>
                </a:lnTo>
                <a:lnTo>
                  <a:pt x="26" y="276"/>
                </a:lnTo>
                <a:lnTo>
                  <a:pt x="29" y="304"/>
                </a:lnTo>
                <a:lnTo>
                  <a:pt x="30" y="326"/>
                </a:lnTo>
                <a:lnTo>
                  <a:pt x="29" y="346"/>
                </a:lnTo>
                <a:lnTo>
                  <a:pt x="24" y="381"/>
                </a:lnTo>
                <a:lnTo>
                  <a:pt x="134" y="375"/>
                </a:lnTo>
                <a:lnTo>
                  <a:pt x="281" y="362"/>
                </a:lnTo>
                <a:lnTo>
                  <a:pt x="254" y="354"/>
                </a:lnTo>
                <a:lnTo>
                  <a:pt x="240" y="334"/>
                </a:lnTo>
                <a:lnTo>
                  <a:pt x="262" y="317"/>
                </a:lnTo>
                <a:lnTo>
                  <a:pt x="262" y="296"/>
                </a:lnTo>
                <a:lnTo>
                  <a:pt x="252" y="277"/>
                </a:lnTo>
                <a:lnTo>
                  <a:pt x="262" y="264"/>
                </a:lnTo>
                <a:lnTo>
                  <a:pt x="282" y="265"/>
                </a:lnTo>
                <a:lnTo>
                  <a:pt x="278" y="213"/>
                </a:lnTo>
                <a:lnTo>
                  <a:pt x="273" y="181"/>
                </a:lnTo>
                <a:lnTo>
                  <a:pt x="261" y="161"/>
                </a:lnTo>
                <a:lnTo>
                  <a:pt x="249" y="150"/>
                </a:lnTo>
                <a:lnTo>
                  <a:pt x="231" y="146"/>
                </a:lnTo>
                <a:lnTo>
                  <a:pt x="213" y="146"/>
                </a:lnTo>
                <a:lnTo>
                  <a:pt x="195" y="171"/>
                </a:lnTo>
                <a:lnTo>
                  <a:pt x="183" y="179"/>
                </a:lnTo>
                <a:lnTo>
                  <a:pt x="175" y="181"/>
                </a:lnTo>
                <a:lnTo>
                  <a:pt x="166" y="177"/>
                </a:lnTo>
                <a:lnTo>
                  <a:pt x="163" y="165"/>
                </a:lnTo>
                <a:lnTo>
                  <a:pt x="166" y="158"/>
                </a:lnTo>
                <a:lnTo>
                  <a:pt x="174" y="150"/>
                </a:lnTo>
                <a:lnTo>
                  <a:pt x="182" y="146"/>
                </a:lnTo>
                <a:lnTo>
                  <a:pt x="190" y="144"/>
                </a:lnTo>
                <a:lnTo>
                  <a:pt x="190" y="130"/>
                </a:lnTo>
                <a:lnTo>
                  <a:pt x="211" y="114"/>
                </a:lnTo>
                <a:lnTo>
                  <a:pt x="190" y="64"/>
                </a:lnTo>
                <a:lnTo>
                  <a:pt x="190" y="40"/>
                </a:lnTo>
                <a:lnTo>
                  <a:pt x="154" y="31"/>
                </a:lnTo>
                <a:lnTo>
                  <a:pt x="103" y="0"/>
                </a:lnTo>
                <a:lnTo>
                  <a:pt x="71" y="15"/>
                </a:lnTo>
                <a:close/>
              </a:path>
            </a:pathLst>
          </a:custGeom>
          <a:solidFill>
            <a:schemeClr val="accent2"/>
          </a:solidFill>
          <a:ln w="9525">
            <a:solidFill>
              <a:srgbClr val="000000"/>
            </a:solidFill>
            <a:round/>
            <a:headEnd/>
            <a:tailEnd/>
          </a:ln>
        </p:spPr>
        <p:txBody>
          <a:bodyPr/>
          <a:lstStyle/>
          <a:p>
            <a:endParaRPr lang="en-US"/>
          </a:p>
        </p:txBody>
      </p:sp>
      <p:sp>
        <p:nvSpPr>
          <p:cNvPr id="94245" name="Freeform 38"/>
          <p:cNvSpPr>
            <a:spLocks/>
          </p:cNvSpPr>
          <p:nvPr/>
        </p:nvSpPr>
        <p:spPr bwMode="auto">
          <a:xfrm>
            <a:off x="5930900" y="2552700"/>
            <a:ext cx="469900" cy="736600"/>
          </a:xfrm>
          <a:custGeom>
            <a:avLst/>
            <a:gdLst>
              <a:gd name="T0" fmla="*/ 2147483647 w 306"/>
              <a:gd name="T1" fmla="*/ 2147483647 h 504"/>
              <a:gd name="T2" fmla="*/ 2147483647 w 306"/>
              <a:gd name="T3" fmla="*/ 0 h 504"/>
              <a:gd name="T4" fmla="*/ 2147483647 w 306"/>
              <a:gd name="T5" fmla="*/ 2147483647 h 504"/>
              <a:gd name="T6" fmla="*/ 2147483647 w 306"/>
              <a:gd name="T7" fmla="*/ 2147483647 h 504"/>
              <a:gd name="T8" fmla="*/ 2147483647 w 306"/>
              <a:gd name="T9" fmla="*/ 2147483647 h 504"/>
              <a:gd name="T10" fmla="*/ 2147483647 w 306"/>
              <a:gd name="T11" fmla="*/ 2147483647 h 504"/>
              <a:gd name="T12" fmla="*/ 2147483647 w 306"/>
              <a:gd name="T13" fmla="*/ 2147483647 h 504"/>
              <a:gd name="T14" fmla="*/ 2147483647 w 306"/>
              <a:gd name="T15" fmla="*/ 2147483647 h 504"/>
              <a:gd name="T16" fmla="*/ 2147483647 w 306"/>
              <a:gd name="T17" fmla="*/ 2147483647 h 504"/>
              <a:gd name="T18" fmla="*/ 2147483647 w 306"/>
              <a:gd name="T19" fmla="*/ 2147483647 h 504"/>
              <a:gd name="T20" fmla="*/ 2147483647 w 306"/>
              <a:gd name="T21" fmla="*/ 2147483647 h 504"/>
              <a:gd name="T22" fmla="*/ 2147483647 w 306"/>
              <a:gd name="T23" fmla="*/ 2147483647 h 504"/>
              <a:gd name="T24" fmla="*/ 2147483647 w 306"/>
              <a:gd name="T25" fmla="*/ 2147483647 h 504"/>
              <a:gd name="T26" fmla="*/ 2147483647 w 306"/>
              <a:gd name="T27" fmla="*/ 2147483647 h 504"/>
              <a:gd name="T28" fmla="*/ 2147483647 w 306"/>
              <a:gd name="T29" fmla="*/ 2147483647 h 504"/>
              <a:gd name="T30" fmla="*/ 2147483647 w 306"/>
              <a:gd name="T31" fmla="*/ 2147483647 h 504"/>
              <a:gd name="T32" fmla="*/ 2147483647 w 306"/>
              <a:gd name="T33" fmla="*/ 2147483647 h 504"/>
              <a:gd name="T34" fmla="*/ 0 w 306"/>
              <a:gd name="T35" fmla="*/ 2147483647 h 504"/>
              <a:gd name="T36" fmla="*/ 2147483647 w 306"/>
              <a:gd name="T37" fmla="*/ 2147483647 h 504"/>
              <a:gd name="T38" fmla="*/ 2147483647 w 306"/>
              <a:gd name="T39" fmla="*/ 2147483647 h 504"/>
              <a:gd name="T40" fmla="*/ 2147483647 w 306"/>
              <a:gd name="T41" fmla="*/ 2147483647 h 504"/>
              <a:gd name="T42" fmla="*/ 2147483647 w 306"/>
              <a:gd name="T43" fmla="*/ 2147483647 h 504"/>
              <a:gd name="T44" fmla="*/ 2147483647 w 306"/>
              <a:gd name="T45" fmla="*/ 2147483647 h 5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504"/>
              <a:gd name="T71" fmla="*/ 306 w 306"/>
              <a:gd name="T72" fmla="*/ 504 h 5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504">
                <a:moveTo>
                  <a:pt x="57" y="29"/>
                </a:moveTo>
                <a:lnTo>
                  <a:pt x="232" y="0"/>
                </a:lnTo>
                <a:lnTo>
                  <a:pt x="260" y="62"/>
                </a:lnTo>
                <a:lnTo>
                  <a:pt x="295" y="320"/>
                </a:lnTo>
                <a:lnTo>
                  <a:pt x="306" y="354"/>
                </a:lnTo>
                <a:lnTo>
                  <a:pt x="278" y="423"/>
                </a:lnTo>
                <a:lnTo>
                  <a:pt x="278" y="470"/>
                </a:lnTo>
                <a:lnTo>
                  <a:pt x="247" y="465"/>
                </a:lnTo>
                <a:lnTo>
                  <a:pt x="248" y="504"/>
                </a:lnTo>
                <a:lnTo>
                  <a:pt x="215" y="488"/>
                </a:lnTo>
                <a:lnTo>
                  <a:pt x="198" y="494"/>
                </a:lnTo>
                <a:lnTo>
                  <a:pt x="173" y="490"/>
                </a:lnTo>
                <a:lnTo>
                  <a:pt x="154" y="429"/>
                </a:lnTo>
                <a:lnTo>
                  <a:pt x="119" y="411"/>
                </a:lnTo>
                <a:lnTo>
                  <a:pt x="119" y="346"/>
                </a:lnTo>
                <a:lnTo>
                  <a:pt x="83" y="354"/>
                </a:lnTo>
                <a:lnTo>
                  <a:pt x="63" y="307"/>
                </a:lnTo>
                <a:lnTo>
                  <a:pt x="0" y="251"/>
                </a:lnTo>
                <a:lnTo>
                  <a:pt x="46" y="164"/>
                </a:lnTo>
                <a:lnTo>
                  <a:pt x="33" y="124"/>
                </a:lnTo>
                <a:lnTo>
                  <a:pt x="79" y="116"/>
                </a:lnTo>
                <a:lnTo>
                  <a:pt x="83" y="59"/>
                </a:lnTo>
                <a:lnTo>
                  <a:pt x="57" y="29"/>
                </a:lnTo>
                <a:close/>
              </a:path>
            </a:pathLst>
          </a:custGeom>
          <a:solidFill>
            <a:schemeClr val="accent2"/>
          </a:solidFill>
          <a:ln w="9525">
            <a:solidFill>
              <a:srgbClr val="000000"/>
            </a:solidFill>
            <a:round/>
            <a:headEnd/>
            <a:tailEnd/>
          </a:ln>
        </p:spPr>
        <p:txBody>
          <a:bodyPr/>
          <a:lstStyle/>
          <a:p>
            <a:endParaRPr lang="en-US"/>
          </a:p>
        </p:txBody>
      </p:sp>
      <p:sp>
        <p:nvSpPr>
          <p:cNvPr id="94246" name="Freeform 39"/>
          <p:cNvSpPr>
            <a:spLocks/>
          </p:cNvSpPr>
          <p:nvPr/>
        </p:nvSpPr>
        <p:spPr bwMode="auto">
          <a:xfrm>
            <a:off x="5514975" y="2851150"/>
            <a:ext cx="744538" cy="582613"/>
          </a:xfrm>
          <a:custGeom>
            <a:avLst/>
            <a:gdLst>
              <a:gd name="T0" fmla="*/ 0 w 485"/>
              <a:gd name="T1" fmla="*/ 2147483647 h 399"/>
              <a:gd name="T2" fmla="*/ 2147483647 w 485"/>
              <a:gd name="T3" fmla="*/ 0 h 399"/>
              <a:gd name="T4" fmla="*/ 2147483647 w 485"/>
              <a:gd name="T5" fmla="*/ 0 h 399"/>
              <a:gd name="T6" fmla="*/ 2147483647 w 485"/>
              <a:gd name="T7" fmla="*/ 2147483647 h 399"/>
              <a:gd name="T8" fmla="*/ 2147483647 w 485"/>
              <a:gd name="T9" fmla="*/ 2147483647 h 399"/>
              <a:gd name="T10" fmla="*/ 2147483647 w 485"/>
              <a:gd name="T11" fmla="*/ 2147483647 h 399"/>
              <a:gd name="T12" fmla="*/ 2147483647 w 485"/>
              <a:gd name="T13" fmla="*/ 2147483647 h 399"/>
              <a:gd name="T14" fmla="*/ 2147483647 w 485"/>
              <a:gd name="T15" fmla="*/ 2147483647 h 399"/>
              <a:gd name="T16" fmla="*/ 2147483647 w 485"/>
              <a:gd name="T17" fmla="*/ 2147483647 h 399"/>
              <a:gd name="T18" fmla="*/ 2147483647 w 485"/>
              <a:gd name="T19" fmla="*/ 2147483647 h 399"/>
              <a:gd name="T20" fmla="*/ 2147483647 w 485"/>
              <a:gd name="T21" fmla="*/ 2147483647 h 399"/>
              <a:gd name="T22" fmla="*/ 2147483647 w 485"/>
              <a:gd name="T23" fmla="*/ 2147483647 h 399"/>
              <a:gd name="T24" fmla="*/ 2147483647 w 485"/>
              <a:gd name="T25" fmla="*/ 2147483647 h 399"/>
              <a:gd name="T26" fmla="*/ 2147483647 w 485"/>
              <a:gd name="T27" fmla="*/ 2147483647 h 399"/>
              <a:gd name="T28" fmla="*/ 2147483647 w 485"/>
              <a:gd name="T29" fmla="*/ 2147483647 h 399"/>
              <a:gd name="T30" fmla="*/ 2147483647 w 485"/>
              <a:gd name="T31" fmla="*/ 2147483647 h 399"/>
              <a:gd name="T32" fmla="*/ 2147483647 w 485"/>
              <a:gd name="T33" fmla="*/ 2147483647 h 399"/>
              <a:gd name="T34" fmla="*/ 2147483647 w 485"/>
              <a:gd name="T35" fmla="*/ 2147483647 h 399"/>
              <a:gd name="T36" fmla="*/ 2147483647 w 485"/>
              <a:gd name="T37" fmla="*/ 2147483647 h 399"/>
              <a:gd name="T38" fmla="*/ 2147483647 w 485"/>
              <a:gd name="T39" fmla="*/ 2147483647 h 399"/>
              <a:gd name="T40" fmla="*/ 2147483647 w 485"/>
              <a:gd name="T41" fmla="*/ 2147483647 h 399"/>
              <a:gd name="T42" fmla="*/ 2147483647 w 485"/>
              <a:gd name="T43" fmla="*/ 2147483647 h 399"/>
              <a:gd name="T44" fmla="*/ 2147483647 w 485"/>
              <a:gd name="T45" fmla="*/ 2147483647 h 399"/>
              <a:gd name="T46" fmla="*/ 2147483647 w 485"/>
              <a:gd name="T47" fmla="*/ 2147483647 h 399"/>
              <a:gd name="T48" fmla="*/ 2147483647 w 485"/>
              <a:gd name="T49" fmla="*/ 2147483647 h 399"/>
              <a:gd name="T50" fmla="*/ 0 w 485"/>
              <a:gd name="T51" fmla="*/ 2147483647 h 3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5"/>
              <a:gd name="T79" fmla="*/ 0 h 399"/>
              <a:gd name="T80" fmla="*/ 485 w 485"/>
              <a:gd name="T81" fmla="*/ 399 h 3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5" h="399">
                <a:moveTo>
                  <a:pt x="0" y="13"/>
                </a:moveTo>
                <a:lnTo>
                  <a:pt x="212" y="0"/>
                </a:lnTo>
                <a:lnTo>
                  <a:pt x="257" y="0"/>
                </a:lnTo>
                <a:lnTo>
                  <a:pt x="291" y="12"/>
                </a:lnTo>
                <a:lnTo>
                  <a:pt x="273" y="46"/>
                </a:lnTo>
                <a:lnTo>
                  <a:pt x="334" y="103"/>
                </a:lnTo>
                <a:lnTo>
                  <a:pt x="354" y="150"/>
                </a:lnTo>
                <a:lnTo>
                  <a:pt x="391" y="138"/>
                </a:lnTo>
                <a:lnTo>
                  <a:pt x="390" y="205"/>
                </a:lnTo>
                <a:lnTo>
                  <a:pt x="427" y="225"/>
                </a:lnTo>
                <a:lnTo>
                  <a:pt x="444" y="284"/>
                </a:lnTo>
                <a:lnTo>
                  <a:pt x="470" y="290"/>
                </a:lnTo>
                <a:lnTo>
                  <a:pt x="485" y="315"/>
                </a:lnTo>
                <a:lnTo>
                  <a:pt x="452" y="349"/>
                </a:lnTo>
                <a:lnTo>
                  <a:pt x="441" y="388"/>
                </a:lnTo>
                <a:lnTo>
                  <a:pt x="395" y="399"/>
                </a:lnTo>
                <a:lnTo>
                  <a:pt x="407" y="355"/>
                </a:lnTo>
                <a:lnTo>
                  <a:pt x="225" y="371"/>
                </a:lnTo>
                <a:lnTo>
                  <a:pt x="95" y="387"/>
                </a:lnTo>
                <a:lnTo>
                  <a:pt x="87" y="345"/>
                </a:lnTo>
                <a:lnTo>
                  <a:pt x="78" y="217"/>
                </a:lnTo>
                <a:lnTo>
                  <a:pt x="76" y="147"/>
                </a:lnTo>
                <a:lnTo>
                  <a:pt x="33" y="116"/>
                </a:lnTo>
                <a:lnTo>
                  <a:pt x="49" y="87"/>
                </a:lnTo>
                <a:lnTo>
                  <a:pt x="28" y="71"/>
                </a:lnTo>
                <a:lnTo>
                  <a:pt x="0" y="13"/>
                </a:lnTo>
                <a:close/>
              </a:path>
            </a:pathLst>
          </a:custGeom>
          <a:solidFill>
            <a:schemeClr val="accent2"/>
          </a:solidFill>
          <a:ln w="9525">
            <a:solidFill>
              <a:srgbClr val="000000"/>
            </a:solidFill>
            <a:round/>
            <a:headEnd/>
            <a:tailEnd/>
          </a:ln>
        </p:spPr>
        <p:txBody>
          <a:bodyPr/>
          <a:lstStyle/>
          <a:p>
            <a:endParaRPr lang="en-US"/>
          </a:p>
        </p:txBody>
      </p:sp>
      <p:sp>
        <p:nvSpPr>
          <p:cNvPr id="94247" name="Freeform 40"/>
          <p:cNvSpPr>
            <a:spLocks/>
          </p:cNvSpPr>
          <p:nvPr/>
        </p:nvSpPr>
        <p:spPr bwMode="auto">
          <a:xfrm>
            <a:off x="6329363" y="2603500"/>
            <a:ext cx="361950" cy="569913"/>
          </a:xfrm>
          <a:custGeom>
            <a:avLst/>
            <a:gdLst>
              <a:gd name="T0" fmla="*/ 0 w 237"/>
              <a:gd name="T1" fmla="*/ 2147483647 h 390"/>
              <a:gd name="T2" fmla="*/ 2147483647 w 237"/>
              <a:gd name="T3" fmla="*/ 2147483647 h 390"/>
              <a:gd name="T4" fmla="*/ 2147483647 w 237"/>
              <a:gd name="T5" fmla="*/ 2147483647 h 390"/>
              <a:gd name="T6" fmla="*/ 2147483647 w 237"/>
              <a:gd name="T7" fmla="*/ 2147483647 h 390"/>
              <a:gd name="T8" fmla="*/ 2147483647 w 237"/>
              <a:gd name="T9" fmla="*/ 2147483647 h 390"/>
              <a:gd name="T10" fmla="*/ 2147483647 w 237"/>
              <a:gd name="T11" fmla="*/ 0 h 390"/>
              <a:gd name="T12" fmla="*/ 2147483647 w 237"/>
              <a:gd name="T13" fmla="*/ 2147483647 h 390"/>
              <a:gd name="T14" fmla="*/ 2147483647 w 237"/>
              <a:gd name="T15" fmla="*/ 2147483647 h 390"/>
              <a:gd name="T16" fmla="*/ 2147483647 w 237"/>
              <a:gd name="T17" fmla="*/ 2147483647 h 390"/>
              <a:gd name="T18" fmla="*/ 2147483647 w 237"/>
              <a:gd name="T19" fmla="*/ 2147483647 h 390"/>
              <a:gd name="T20" fmla="*/ 2147483647 w 237"/>
              <a:gd name="T21" fmla="*/ 2147483647 h 390"/>
              <a:gd name="T22" fmla="*/ 2147483647 w 237"/>
              <a:gd name="T23" fmla="*/ 2147483647 h 390"/>
              <a:gd name="T24" fmla="*/ 2147483647 w 237"/>
              <a:gd name="T25" fmla="*/ 2147483647 h 390"/>
              <a:gd name="T26" fmla="*/ 2147483647 w 237"/>
              <a:gd name="T27" fmla="*/ 2147483647 h 390"/>
              <a:gd name="T28" fmla="*/ 2147483647 w 237"/>
              <a:gd name="T29" fmla="*/ 2147483647 h 390"/>
              <a:gd name="T30" fmla="*/ 0 w 237"/>
              <a:gd name="T31" fmla="*/ 2147483647 h 3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7"/>
              <a:gd name="T49" fmla="*/ 0 h 390"/>
              <a:gd name="T50" fmla="*/ 237 w 237"/>
              <a:gd name="T51" fmla="*/ 390 h 3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7" h="390">
                <a:moveTo>
                  <a:pt x="0" y="28"/>
                </a:moveTo>
                <a:lnTo>
                  <a:pt x="27" y="43"/>
                </a:lnTo>
                <a:lnTo>
                  <a:pt x="54" y="40"/>
                </a:lnTo>
                <a:lnTo>
                  <a:pt x="63" y="32"/>
                </a:lnTo>
                <a:lnTo>
                  <a:pt x="69" y="8"/>
                </a:lnTo>
                <a:lnTo>
                  <a:pt x="184" y="0"/>
                </a:lnTo>
                <a:lnTo>
                  <a:pt x="237" y="276"/>
                </a:lnTo>
                <a:lnTo>
                  <a:pt x="233" y="273"/>
                </a:lnTo>
                <a:lnTo>
                  <a:pt x="193" y="289"/>
                </a:lnTo>
                <a:lnTo>
                  <a:pt x="166" y="362"/>
                </a:lnTo>
                <a:lnTo>
                  <a:pt x="125" y="352"/>
                </a:lnTo>
                <a:lnTo>
                  <a:pt x="77" y="380"/>
                </a:lnTo>
                <a:lnTo>
                  <a:pt x="15" y="390"/>
                </a:lnTo>
                <a:lnTo>
                  <a:pt x="43" y="318"/>
                </a:lnTo>
                <a:lnTo>
                  <a:pt x="31" y="277"/>
                </a:lnTo>
                <a:lnTo>
                  <a:pt x="0" y="28"/>
                </a:lnTo>
                <a:close/>
              </a:path>
            </a:pathLst>
          </a:custGeom>
          <a:solidFill>
            <a:schemeClr val="accent2"/>
          </a:solidFill>
          <a:ln w="9525">
            <a:solidFill>
              <a:srgbClr val="000000"/>
            </a:solidFill>
            <a:round/>
            <a:headEnd/>
            <a:tailEnd/>
          </a:ln>
        </p:spPr>
        <p:txBody>
          <a:bodyPr/>
          <a:lstStyle/>
          <a:p>
            <a:endParaRPr lang="en-US"/>
          </a:p>
        </p:txBody>
      </p:sp>
      <p:sp>
        <p:nvSpPr>
          <p:cNvPr id="94248" name="Freeform 41"/>
          <p:cNvSpPr>
            <a:spLocks/>
          </p:cNvSpPr>
          <p:nvPr/>
        </p:nvSpPr>
        <p:spPr bwMode="auto">
          <a:xfrm>
            <a:off x="6611938" y="2489200"/>
            <a:ext cx="463550" cy="512763"/>
          </a:xfrm>
          <a:custGeom>
            <a:avLst/>
            <a:gdLst>
              <a:gd name="T0" fmla="*/ 0 w 304"/>
              <a:gd name="T1" fmla="*/ 2147483647 h 352"/>
              <a:gd name="T2" fmla="*/ 2147483647 w 304"/>
              <a:gd name="T3" fmla="*/ 2147483647 h 352"/>
              <a:gd name="T4" fmla="*/ 2147483647 w 304"/>
              <a:gd name="T5" fmla="*/ 2147483647 h 352"/>
              <a:gd name="T6" fmla="*/ 2147483647 w 304"/>
              <a:gd name="T7" fmla="*/ 2147483647 h 352"/>
              <a:gd name="T8" fmla="*/ 2147483647 w 304"/>
              <a:gd name="T9" fmla="*/ 2147483647 h 352"/>
              <a:gd name="T10" fmla="*/ 2147483647 w 304"/>
              <a:gd name="T11" fmla="*/ 0 h 352"/>
              <a:gd name="T12" fmla="*/ 2147483647 w 304"/>
              <a:gd name="T13" fmla="*/ 2147483647 h 352"/>
              <a:gd name="T14" fmla="*/ 2147483647 w 304"/>
              <a:gd name="T15" fmla="*/ 2147483647 h 352"/>
              <a:gd name="T16" fmla="*/ 2147483647 w 304"/>
              <a:gd name="T17" fmla="*/ 2147483647 h 352"/>
              <a:gd name="T18" fmla="*/ 2147483647 w 304"/>
              <a:gd name="T19" fmla="*/ 2147483647 h 352"/>
              <a:gd name="T20" fmla="*/ 2147483647 w 304"/>
              <a:gd name="T21" fmla="*/ 2147483647 h 352"/>
              <a:gd name="T22" fmla="*/ 2147483647 w 304"/>
              <a:gd name="T23" fmla="*/ 2147483647 h 352"/>
              <a:gd name="T24" fmla="*/ 2147483647 w 304"/>
              <a:gd name="T25" fmla="*/ 2147483647 h 352"/>
              <a:gd name="T26" fmla="*/ 2147483647 w 304"/>
              <a:gd name="T27" fmla="*/ 2147483647 h 352"/>
              <a:gd name="T28" fmla="*/ 2147483647 w 304"/>
              <a:gd name="T29" fmla="*/ 2147483647 h 352"/>
              <a:gd name="T30" fmla="*/ 2147483647 w 304"/>
              <a:gd name="T31" fmla="*/ 2147483647 h 352"/>
              <a:gd name="T32" fmla="*/ 2147483647 w 304"/>
              <a:gd name="T33" fmla="*/ 2147483647 h 352"/>
              <a:gd name="T34" fmla="*/ 2147483647 w 304"/>
              <a:gd name="T35" fmla="*/ 2147483647 h 352"/>
              <a:gd name="T36" fmla="*/ 0 w 304"/>
              <a:gd name="T37" fmla="*/ 2147483647 h 3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352"/>
              <a:gd name="T59" fmla="*/ 304 w 304"/>
              <a:gd name="T60" fmla="*/ 352 h 3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352">
                <a:moveTo>
                  <a:pt x="0" y="79"/>
                </a:moveTo>
                <a:lnTo>
                  <a:pt x="137" y="66"/>
                </a:lnTo>
                <a:lnTo>
                  <a:pt x="166" y="72"/>
                </a:lnTo>
                <a:lnTo>
                  <a:pt x="230" y="41"/>
                </a:lnTo>
                <a:lnTo>
                  <a:pt x="245" y="14"/>
                </a:lnTo>
                <a:lnTo>
                  <a:pt x="283" y="0"/>
                </a:lnTo>
                <a:lnTo>
                  <a:pt x="304" y="133"/>
                </a:lnTo>
                <a:lnTo>
                  <a:pt x="288" y="148"/>
                </a:lnTo>
                <a:lnTo>
                  <a:pt x="292" y="240"/>
                </a:lnTo>
                <a:lnTo>
                  <a:pt x="262" y="248"/>
                </a:lnTo>
                <a:lnTo>
                  <a:pt x="245" y="299"/>
                </a:lnTo>
                <a:lnTo>
                  <a:pt x="221" y="293"/>
                </a:lnTo>
                <a:lnTo>
                  <a:pt x="213" y="352"/>
                </a:lnTo>
                <a:lnTo>
                  <a:pt x="179" y="327"/>
                </a:lnTo>
                <a:lnTo>
                  <a:pt x="112" y="343"/>
                </a:lnTo>
                <a:lnTo>
                  <a:pt x="83" y="320"/>
                </a:lnTo>
                <a:lnTo>
                  <a:pt x="45" y="319"/>
                </a:lnTo>
                <a:lnTo>
                  <a:pt x="25" y="220"/>
                </a:lnTo>
                <a:lnTo>
                  <a:pt x="0" y="79"/>
                </a:lnTo>
                <a:close/>
              </a:path>
            </a:pathLst>
          </a:custGeom>
          <a:solidFill>
            <a:schemeClr val="accent2"/>
          </a:solidFill>
          <a:ln w="9525">
            <a:solidFill>
              <a:srgbClr val="000000"/>
            </a:solidFill>
            <a:round/>
            <a:headEnd/>
            <a:tailEnd/>
          </a:ln>
        </p:spPr>
        <p:txBody>
          <a:bodyPr/>
          <a:lstStyle/>
          <a:p>
            <a:endParaRPr lang="en-US"/>
          </a:p>
        </p:txBody>
      </p:sp>
      <p:sp>
        <p:nvSpPr>
          <p:cNvPr id="94249" name="Freeform 42"/>
          <p:cNvSpPr>
            <a:spLocks/>
          </p:cNvSpPr>
          <p:nvPr/>
        </p:nvSpPr>
        <p:spPr bwMode="auto">
          <a:xfrm>
            <a:off x="6197600" y="2952750"/>
            <a:ext cx="819150" cy="433388"/>
          </a:xfrm>
          <a:custGeom>
            <a:avLst/>
            <a:gdLst>
              <a:gd name="T0" fmla="*/ 0 w 536"/>
              <a:gd name="T1" fmla="*/ 2147483647 h 297"/>
              <a:gd name="T2" fmla="*/ 2147483647 w 536"/>
              <a:gd name="T3" fmla="*/ 2147483647 h 297"/>
              <a:gd name="T4" fmla="*/ 2147483647 w 536"/>
              <a:gd name="T5" fmla="*/ 2147483647 h 297"/>
              <a:gd name="T6" fmla="*/ 2147483647 w 536"/>
              <a:gd name="T7" fmla="*/ 2147483647 h 297"/>
              <a:gd name="T8" fmla="*/ 2147483647 w 536"/>
              <a:gd name="T9" fmla="*/ 2147483647 h 297"/>
              <a:gd name="T10" fmla="*/ 2147483647 w 536"/>
              <a:gd name="T11" fmla="*/ 2147483647 h 297"/>
              <a:gd name="T12" fmla="*/ 2147483647 w 536"/>
              <a:gd name="T13" fmla="*/ 2147483647 h 297"/>
              <a:gd name="T14" fmla="*/ 2147483647 w 536"/>
              <a:gd name="T15" fmla="*/ 2147483647 h 297"/>
              <a:gd name="T16" fmla="*/ 2147483647 w 536"/>
              <a:gd name="T17" fmla="*/ 2147483647 h 297"/>
              <a:gd name="T18" fmla="*/ 2147483647 w 536"/>
              <a:gd name="T19" fmla="*/ 2147483647 h 297"/>
              <a:gd name="T20" fmla="*/ 2147483647 w 536"/>
              <a:gd name="T21" fmla="*/ 2147483647 h 297"/>
              <a:gd name="T22" fmla="*/ 2147483647 w 536"/>
              <a:gd name="T23" fmla="*/ 2147483647 h 297"/>
              <a:gd name="T24" fmla="*/ 2147483647 w 536"/>
              <a:gd name="T25" fmla="*/ 2147483647 h 297"/>
              <a:gd name="T26" fmla="*/ 2147483647 w 536"/>
              <a:gd name="T27" fmla="*/ 2147483647 h 297"/>
              <a:gd name="T28" fmla="*/ 2147483647 w 536"/>
              <a:gd name="T29" fmla="*/ 0 h 297"/>
              <a:gd name="T30" fmla="*/ 2147483647 w 536"/>
              <a:gd name="T31" fmla="*/ 2147483647 h 297"/>
              <a:gd name="T32" fmla="*/ 2147483647 w 536"/>
              <a:gd name="T33" fmla="*/ 2147483647 h 297"/>
              <a:gd name="T34" fmla="*/ 2147483647 w 536"/>
              <a:gd name="T35" fmla="*/ 2147483647 h 297"/>
              <a:gd name="T36" fmla="*/ 2147483647 w 536"/>
              <a:gd name="T37" fmla="*/ 2147483647 h 297"/>
              <a:gd name="T38" fmla="*/ 2147483647 w 536"/>
              <a:gd name="T39" fmla="*/ 2147483647 h 297"/>
              <a:gd name="T40" fmla="*/ 2147483647 w 536"/>
              <a:gd name="T41" fmla="*/ 2147483647 h 297"/>
              <a:gd name="T42" fmla="*/ 2147483647 w 536"/>
              <a:gd name="T43" fmla="*/ 2147483647 h 297"/>
              <a:gd name="T44" fmla="*/ 2147483647 w 536"/>
              <a:gd name="T45" fmla="*/ 2147483647 h 297"/>
              <a:gd name="T46" fmla="*/ 2147483647 w 536"/>
              <a:gd name="T47" fmla="*/ 2147483647 h 297"/>
              <a:gd name="T48" fmla="*/ 2147483647 w 536"/>
              <a:gd name="T49" fmla="*/ 2147483647 h 297"/>
              <a:gd name="T50" fmla="*/ 2147483647 w 536"/>
              <a:gd name="T51" fmla="*/ 2147483647 h 297"/>
              <a:gd name="T52" fmla="*/ 2147483647 w 536"/>
              <a:gd name="T53" fmla="*/ 2147483647 h 297"/>
              <a:gd name="T54" fmla="*/ 2147483647 w 536"/>
              <a:gd name="T55" fmla="*/ 2147483647 h 297"/>
              <a:gd name="T56" fmla="*/ 0 w 536"/>
              <a:gd name="T57" fmla="*/ 2147483647 h 2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6"/>
              <a:gd name="T88" fmla="*/ 0 h 297"/>
              <a:gd name="T89" fmla="*/ 536 w 536"/>
              <a:gd name="T90" fmla="*/ 297 h 2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6" h="297">
                <a:moveTo>
                  <a:pt x="0" y="297"/>
                </a:moveTo>
                <a:lnTo>
                  <a:pt x="130" y="279"/>
                </a:lnTo>
                <a:lnTo>
                  <a:pt x="130" y="266"/>
                </a:lnTo>
                <a:lnTo>
                  <a:pt x="445" y="222"/>
                </a:lnTo>
                <a:lnTo>
                  <a:pt x="450" y="200"/>
                </a:lnTo>
                <a:lnTo>
                  <a:pt x="496" y="183"/>
                </a:lnTo>
                <a:lnTo>
                  <a:pt x="501" y="159"/>
                </a:lnTo>
                <a:lnTo>
                  <a:pt x="521" y="151"/>
                </a:lnTo>
                <a:lnTo>
                  <a:pt x="536" y="116"/>
                </a:lnTo>
                <a:lnTo>
                  <a:pt x="492" y="80"/>
                </a:lnTo>
                <a:lnTo>
                  <a:pt x="484" y="33"/>
                </a:lnTo>
                <a:lnTo>
                  <a:pt x="450" y="9"/>
                </a:lnTo>
                <a:lnTo>
                  <a:pt x="380" y="22"/>
                </a:lnTo>
                <a:lnTo>
                  <a:pt x="347" y="1"/>
                </a:lnTo>
                <a:lnTo>
                  <a:pt x="316" y="0"/>
                </a:lnTo>
                <a:lnTo>
                  <a:pt x="322" y="33"/>
                </a:lnTo>
                <a:lnTo>
                  <a:pt x="279" y="50"/>
                </a:lnTo>
                <a:lnTo>
                  <a:pt x="250" y="123"/>
                </a:lnTo>
                <a:lnTo>
                  <a:pt x="210" y="112"/>
                </a:lnTo>
                <a:lnTo>
                  <a:pt x="163" y="139"/>
                </a:lnTo>
                <a:lnTo>
                  <a:pt x="102" y="150"/>
                </a:lnTo>
                <a:lnTo>
                  <a:pt x="102" y="192"/>
                </a:lnTo>
                <a:lnTo>
                  <a:pt x="72" y="191"/>
                </a:lnTo>
                <a:lnTo>
                  <a:pt x="74" y="228"/>
                </a:lnTo>
                <a:lnTo>
                  <a:pt x="42" y="213"/>
                </a:lnTo>
                <a:lnTo>
                  <a:pt x="23" y="220"/>
                </a:lnTo>
                <a:lnTo>
                  <a:pt x="39" y="245"/>
                </a:lnTo>
                <a:lnTo>
                  <a:pt x="6" y="278"/>
                </a:lnTo>
                <a:lnTo>
                  <a:pt x="0" y="297"/>
                </a:lnTo>
                <a:close/>
              </a:path>
            </a:pathLst>
          </a:custGeom>
          <a:solidFill>
            <a:schemeClr val="accent2"/>
          </a:solidFill>
          <a:ln w="9525">
            <a:solidFill>
              <a:srgbClr val="000000"/>
            </a:solidFill>
            <a:round/>
            <a:headEnd/>
            <a:tailEnd/>
          </a:ln>
        </p:spPr>
        <p:txBody>
          <a:bodyPr/>
          <a:lstStyle/>
          <a:p>
            <a:endParaRPr lang="en-US"/>
          </a:p>
        </p:txBody>
      </p:sp>
      <p:sp>
        <p:nvSpPr>
          <p:cNvPr id="94250" name="Freeform 43"/>
          <p:cNvSpPr>
            <a:spLocks/>
          </p:cNvSpPr>
          <p:nvPr/>
        </p:nvSpPr>
        <p:spPr bwMode="auto">
          <a:xfrm>
            <a:off x="6140450" y="3233738"/>
            <a:ext cx="947738" cy="327025"/>
          </a:xfrm>
          <a:custGeom>
            <a:avLst/>
            <a:gdLst>
              <a:gd name="T0" fmla="*/ 2147483647 w 618"/>
              <a:gd name="T1" fmla="*/ 2147483647 h 225"/>
              <a:gd name="T2" fmla="*/ 2147483647 w 618"/>
              <a:gd name="T3" fmla="*/ 2147483647 h 225"/>
              <a:gd name="T4" fmla="*/ 2147483647 w 618"/>
              <a:gd name="T5" fmla="*/ 2147483647 h 225"/>
              <a:gd name="T6" fmla="*/ 2147483647 w 618"/>
              <a:gd name="T7" fmla="*/ 2147483647 h 225"/>
              <a:gd name="T8" fmla="*/ 0 w 618"/>
              <a:gd name="T9" fmla="*/ 2147483647 h 225"/>
              <a:gd name="T10" fmla="*/ 2147483647 w 618"/>
              <a:gd name="T11" fmla="*/ 2147483647 h 225"/>
              <a:gd name="T12" fmla="*/ 2147483647 w 618"/>
              <a:gd name="T13" fmla="*/ 2147483647 h 225"/>
              <a:gd name="T14" fmla="*/ 2147483647 w 618"/>
              <a:gd name="T15" fmla="*/ 2147483647 h 225"/>
              <a:gd name="T16" fmla="*/ 2147483647 w 618"/>
              <a:gd name="T17" fmla="*/ 2147483647 h 225"/>
              <a:gd name="T18" fmla="*/ 2147483647 w 618"/>
              <a:gd name="T19" fmla="*/ 2147483647 h 225"/>
              <a:gd name="T20" fmla="*/ 2147483647 w 618"/>
              <a:gd name="T21" fmla="*/ 2147483647 h 225"/>
              <a:gd name="T22" fmla="*/ 2147483647 w 618"/>
              <a:gd name="T23" fmla="*/ 0 h 225"/>
              <a:gd name="T24" fmla="*/ 2147483647 w 618"/>
              <a:gd name="T25" fmla="*/ 2147483647 h 225"/>
              <a:gd name="T26" fmla="*/ 2147483647 w 618"/>
              <a:gd name="T27" fmla="*/ 2147483647 h 225"/>
              <a:gd name="T28" fmla="*/ 2147483647 w 618"/>
              <a:gd name="T29" fmla="*/ 2147483647 h 225"/>
              <a:gd name="T30" fmla="*/ 2147483647 w 618"/>
              <a:gd name="T31" fmla="*/ 2147483647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8"/>
              <a:gd name="T49" fmla="*/ 0 h 225"/>
              <a:gd name="T50" fmla="*/ 618 w 618"/>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8" h="225">
                <a:moveTo>
                  <a:pt x="37" y="103"/>
                </a:moveTo>
                <a:lnTo>
                  <a:pt x="37" y="107"/>
                </a:lnTo>
                <a:lnTo>
                  <a:pt x="27" y="128"/>
                </a:lnTo>
                <a:lnTo>
                  <a:pt x="38" y="157"/>
                </a:lnTo>
                <a:lnTo>
                  <a:pt x="0" y="182"/>
                </a:lnTo>
                <a:lnTo>
                  <a:pt x="8" y="225"/>
                </a:lnTo>
                <a:lnTo>
                  <a:pt x="170" y="212"/>
                </a:lnTo>
                <a:lnTo>
                  <a:pt x="362" y="190"/>
                </a:lnTo>
                <a:lnTo>
                  <a:pt x="458" y="172"/>
                </a:lnTo>
                <a:lnTo>
                  <a:pt x="478" y="115"/>
                </a:lnTo>
                <a:lnTo>
                  <a:pt x="512" y="112"/>
                </a:lnTo>
                <a:lnTo>
                  <a:pt x="618" y="0"/>
                </a:lnTo>
                <a:lnTo>
                  <a:pt x="481" y="28"/>
                </a:lnTo>
                <a:lnTo>
                  <a:pt x="162" y="74"/>
                </a:lnTo>
                <a:lnTo>
                  <a:pt x="165" y="87"/>
                </a:lnTo>
                <a:lnTo>
                  <a:pt x="37" y="103"/>
                </a:lnTo>
                <a:close/>
              </a:path>
            </a:pathLst>
          </a:custGeom>
          <a:solidFill>
            <a:schemeClr val="accent2"/>
          </a:solidFill>
          <a:ln w="9525">
            <a:solidFill>
              <a:srgbClr val="000000"/>
            </a:solidFill>
            <a:round/>
            <a:headEnd/>
            <a:tailEnd/>
          </a:ln>
        </p:spPr>
        <p:txBody>
          <a:bodyPr/>
          <a:lstStyle/>
          <a:p>
            <a:endParaRPr lang="en-US"/>
          </a:p>
        </p:txBody>
      </p:sp>
      <p:sp>
        <p:nvSpPr>
          <p:cNvPr id="94251" name="Freeform 44"/>
          <p:cNvSpPr>
            <a:spLocks/>
          </p:cNvSpPr>
          <p:nvPr/>
        </p:nvSpPr>
        <p:spPr bwMode="auto">
          <a:xfrm>
            <a:off x="6049963" y="3536950"/>
            <a:ext cx="385762" cy="642938"/>
          </a:xfrm>
          <a:custGeom>
            <a:avLst/>
            <a:gdLst>
              <a:gd name="T0" fmla="*/ 2147483647 w 252"/>
              <a:gd name="T1" fmla="*/ 2147483647 h 441"/>
              <a:gd name="T2" fmla="*/ 2147483647 w 252"/>
              <a:gd name="T3" fmla="*/ 2147483647 h 441"/>
              <a:gd name="T4" fmla="*/ 0 w 252"/>
              <a:gd name="T5" fmla="*/ 2147483647 h 441"/>
              <a:gd name="T6" fmla="*/ 2147483647 w 252"/>
              <a:gd name="T7" fmla="*/ 2147483647 h 441"/>
              <a:gd name="T8" fmla="*/ 2147483647 w 252"/>
              <a:gd name="T9" fmla="*/ 2147483647 h 441"/>
              <a:gd name="T10" fmla="*/ 2147483647 w 252"/>
              <a:gd name="T11" fmla="*/ 2147483647 h 441"/>
              <a:gd name="T12" fmla="*/ 2147483647 w 252"/>
              <a:gd name="T13" fmla="*/ 2147483647 h 441"/>
              <a:gd name="T14" fmla="*/ 2147483647 w 252"/>
              <a:gd name="T15" fmla="*/ 2147483647 h 441"/>
              <a:gd name="T16" fmla="*/ 2147483647 w 252"/>
              <a:gd name="T17" fmla="*/ 2147483647 h 441"/>
              <a:gd name="T18" fmla="*/ 2147483647 w 252"/>
              <a:gd name="T19" fmla="*/ 2147483647 h 441"/>
              <a:gd name="T20" fmla="*/ 2147483647 w 252"/>
              <a:gd name="T21" fmla="*/ 2147483647 h 441"/>
              <a:gd name="T22" fmla="*/ 2147483647 w 252"/>
              <a:gd name="T23" fmla="*/ 2147483647 h 441"/>
              <a:gd name="T24" fmla="*/ 2147483647 w 252"/>
              <a:gd name="T25" fmla="*/ 2147483647 h 441"/>
              <a:gd name="T26" fmla="*/ 2147483647 w 252"/>
              <a:gd name="T27" fmla="*/ 0 h 441"/>
              <a:gd name="T28" fmla="*/ 2147483647 w 252"/>
              <a:gd name="T29" fmla="*/ 2147483647 h 4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41"/>
              <a:gd name="T47" fmla="*/ 252 w 252"/>
              <a:gd name="T48" fmla="*/ 441 h 4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41">
                <a:moveTo>
                  <a:pt x="71" y="14"/>
                </a:moveTo>
                <a:lnTo>
                  <a:pt x="33" y="90"/>
                </a:lnTo>
                <a:lnTo>
                  <a:pt x="0" y="138"/>
                </a:lnTo>
                <a:lnTo>
                  <a:pt x="10" y="196"/>
                </a:lnTo>
                <a:lnTo>
                  <a:pt x="50" y="275"/>
                </a:lnTo>
                <a:lnTo>
                  <a:pt x="19" y="355"/>
                </a:lnTo>
                <a:lnTo>
                  <a:pt x="6" y="398"/>
                </a:lnTo>
                <a:lnTo>
                  <a:pt x="154" y="380"/>
                </a:lnTo>
                <a:lnTo>
                  <a:pt x="160" y="434"/>
                </a:lnTo>
                <a:lnTo>
                  <a:pt x="191" y="441"/>
                </a:lnTo>
                <a:lnTo>
                  <a:pt x="198" y="413"/>
                </a:lnTo>
                <a:lnTo>
                  <a:pt x="252" y="405"/>
                </a:lnTo>
                <a:lnTo>
                  <a:pt x="241" y="316"/>
                </a:lnTo>
                <a:lnTo>
                  <a:pt x="238" y="0"/>
                </a:lnTo>
                <a:lnTo>
                  <a:pt x="71" y="14"/>
                </a:lnTo>
                <a:close/>
              </a:path>
            </a:pathLst>
          </a:custGeom>
          <a:solidFill>
            <a:schemeClr val="accent2"/>
          </a:solidFill>
          <a:ln w="9525">
            <a:solidFill>
              <a:srgbClr val="000000"/>
            </a:solidFill>
            <a:round/>
            <a:headEnd/>
            <a:tailEnd/>
          </a:ln>
        </p:spPr>
        <p:txBody>
          <a:bodyPr/>
          <a:lstStyle/>
          <a:p>
            <a:endParaRPr lang="en-US"/>
          </a:p>
        </p:txBody>
      </p:sp>
      <p:sp>
        <p:nvSpPr>
          <p:cNvPr id="94252" name="Freeform 45"/>
          <p:cNvSpPr>
            <a:spLocks/>
          </p:cNvSpPr>
          <p:nvPr/>
        </p:nvSpPr>
        <p:spPr bwMode="auto">
          <a:xfrm>
            <a:off x="6410325" y="3506788"/>
            <a:ext cx="436563" cy="649287"/>
          </a:xfrm>
          <a:custGeom>
            <a:avLst/>
            <a:gdLst>
              <a:gd name="T0" fmla="*/ 0 w 285"/>
              <a:gd name="T1" fmla="*/ 2147483647 h 445"/>
              <a:gd name="T2" fmla="*/ 2147483647 w 285"/>
              <a:gd name="T3" fmla="*/ 0 h 445"/>
              <a:gd name="T4" fmla="*/ 2147483647 w 285"/>
              <a:gd name="T5" fmla="*/ 2147483647 h 445"/>
              <a:gd name="T6" fmla="*/ 2147483647 w 285"/>
              <a:gd name="T7" fmla="*/ 2147483647 h 445"/>
              <a:gd name="T8" fmla="*/ 2147483647 w 285"/>
              <a:gd name="T9" fmla="*/ 2147483647 h 445"/>
              <a:gd name="T10" fmla="*/ 2147483647 w 285"/>
              <a:gd name="T11" fmla="*/ 2147483647 h 445"/>
              <a:gd name="T12" fmla="*/ 2147483647 w 285"/>
              <a:gd name="T13" fmla="*/ 2147483647 h 445"/>
              <a:gd name="T14" fmla="*/ 2147483647 w 285"/>
              <a:gd name="T15" fmla="*/ 2147483647 h 445"/>
              <a:gd name="T16" fmla="*/ 2147483647 w 285"/>
              <a:gd name="T17" fmla="*/ 2147483647 h 445"/>
              <a:gd name="T18" fmla="*/ 2147483647 w 285"/>
              <a:gd name="T19" fmla="*/ 2147483647 h 445"/>
              <a:gd name="T20" fmla="*/ 2147483647 w 285"/>
              <a:gd name="T21" fmla="*/ 2147483647 h 445"/>
              <a:gd name="T22" fmla="*/ 2147483647 w 285"/>
              <a:gd name="T23" fmla="*/ 2147483647 h 445"/>
              <a:gd name="T24" fmla="*/ 2147483647 w 285"/>
              <a:gd name="T25" fmla="*/ 2147483647 h 445"/>
              <a:gd name="T26" fmla="*/ 2147483647 w 285"/>
              <a:gd name="T27" fmla="*/ 2147483647 h 445"/>
              <a:gd name="T28" fmla="*/ 0 w 285"/>
              <a:gd name="T29" fmla="*/ 2147483647 h 4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5"/>
              <a:gd name="T46" fmla="*/ 0 h 445"/>
              <a:gd name="T47" fmla="*/ 285 w 285"/>
              <a:gd name="T48" fmla="*/ 445 h 4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5" h="445">
                <a:moveTo>
                  <a:pt x="0" y="22"/>
                </a:moveTo>
                <a:lnTo>
                  <a:pt x="185" y="0"/>
                </a:lnTo>
                <a:lnTo>
                  <a:pt x="245" y="205"/>
                </a:lnTo>
                <a:lnTo>
                  <a:pt x="285" y="238"/>
                </a:lnTo>
                <a:lnTo>
                  <a:pt x="252" y="299"/>
                </a:lnTo>
                <a:lnTo>
                  <a:pt x="284" y="357"/>
                </a:lnTo>
                <a:lnTo>
                  <a:pt x="94" y="378"/>
                </a:lnTo>
                <a:lnTo>
                  <a:pt x="102" y="428"/>
                </a:lnTo>
                <a:lnTo>
                  <a:pt x="75" y="445"/>
                </a:lnTo>
                <a:lnTo>
                  <a:pt x="52" y="382"/>
                </a:lnTo>
                <a:lnTo>
                  <a:pt x="39" y="433"/>
                </a:lnTo>
                <a:lnTo>
                  <a:pt x="15" y="428"/>
                </a:lnTo>
                <a:lnTo>
                  <a:pt x="8" y="376"/>
                </a:lnTo>
                <a:lnTo>
                  <a:pt x="1" y="332"/>
                </a:lnTo>
                <a:lnTo>
                  <a:pt x="0" y="22"/>
                </a:lnTo>
                <a:close/>
              </a:path>
            </a:pathLst>
          </a:custGeom>
          <a:solidFill>
            <a:schemeClr val="accent2"/>
          </a:solidFill>
          <a:ln w="9525">
            <a:solidFill>
              <a:srgbClr val="000000"/>
            </a:solidFill>
            <a:round/>
            <a:headEnd/>
            <a:tailEnd/>
          </a:ln>
        </p:spPr>
        <p:txBody>
          <a:bodyPr/>
          <a:lstStyle/>
          <a:p>
            <a:endParaRPr lang="en-US"/>
          </a:p>
        </p:txBody>
      </p:sp>
      <p:sp>
        <p:nvSpPr>
          <p:cNvPr id="94253" name="Freeform 46"/>
          <p:cNvSpPr>
            <a:spLocks/>
          </p:cNvSpPr>
          <p:nvPr/>
        </p:nvSpPr>
        <p:spPr bwMode="auto">
          <a:xfrm>
            <a:off x="6694488" y="3473450"/>
            <a:ext cx="604837" cy="596900"/>
          </a:xfrm>
          <a:custGeom>
            <a:avLst/>
            <a:gdLst>
              <a:gd name="T0" fmla="*/ 0 w 395"/>
              <a:gd name="T1" fmla="*/ 2147483647 h 409"/>
              <a:gd name="T2" fmla="*/ 2147483647 w 395"/>
              <a:gd name="T3" fmla="*/ 2147483647 h 409"/>
              <a:gd name="T4" fmla="*/ 2147483647 w 395"/>
              <a:gd name="T5" fmla="*/ 2147483647 h 409"/>
              <a:gd name="T6" fmla="*/ 2147483647 w 395"/>
              <a:gd name="T7" fmla="*/ 0 h 409"/>
              <a:gd name="T8" fmla="*/ 2147483647 w 395"/>
              <a:gd name="T9" fmla="*/ 2147483647 h 409"/>
              <a:gd name="T10" fmla="*/ 2147483647 w 395"/>
              <a:gd name="T11" fmla="*/ 2147483647 h 409"/>
              <a:gd name="T12" fmla="*/ 2147483647 w 395"/>
              <a:gd name="T13" fmla="*/ 2147483647 h 409"/>
              <a:gd name="T14" fmla="*/ 2147483647 w 395"/>
              <a:gd name="T15" fmla="*/ 2147483647 h 409"/>
              <a:gd name="T16" fmla="*/ 2147483647 w 395"/>
              <a:gd name="T17" fmla="*/ 2147483647 h 409"/>
              <a:gd name="T18" fmla="*/ 2147483647 w 395"/>
              <a:gd name="T19" fmla="*/ 2147483647 h 409"/>
              <a:gd name="T20" fmla="*/ 2147483647 w 395"/>
              <a:gd name="T21" fmla="*/ 2147483647 h 409"/>
              <a:gd name="T22" fmla="*/ 2147483647 w 395"/>
              <a:gd name="T23" fmla="*/ 2147483647 h 409"/>
              <a:gd name="T24" fmla="*/ 2147483647 w 395"/>
              <a:gd name="T25" fmla="*/ 2147483647 h 409"/>
              <a:gd name="T26" fmla="*/ 2147483647 w 395"/>
              <a:gd name="T27" fmla="*/ 2147483647 h 409"/>
              <a:gd name="T28" fmla="*/ 2147483647 w 395"/>
              <a:gd name="T29" fmla="*/ 2147483647 h 409"/>
              <a:gd name="T30" fmla="*/ 2147483647 w 395"/>
              <a:gd name="T31" fmla="*/ 2147483647 h 409"/>
              <a:gd name="T32" fmla="*/ 2147483647 w 395"/>
              <a:gd name="T33" fmla="*/ 2147483647 h 409"/>
              <a:gd name="T34" fmla="*/ 2147483647 w 395"/>
              <a:gd name="T35" fmla="*/ 2147483647 h 409"/>
              <a:gd name="T36" fmla="*/ 0 w 395"/>
              <a:gd name="T37" fmla="*/ 2147483647 h 4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5"/>
              <a:gd name="T58" fmla="*/ 0 h 409"/>
              <a:gd name="T59" fmla="*/ 395 w 395"/>
              <a:gd name="T60" fmla="*/ 409 h 4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5" h="409">
                <a:moveTo>
                  <a:pt x="0" y="25"/>
                </a:moveTo>
                <a:lnTo>
                  <a:pt x="4" y="25"/>
                </a:lnTo>
                <a:lnTo>
                  <a:pt x="96" y="7"/>
                </a:lnTo>
                <a:lnTo>
                  <a:pt x="178" y="0"/>
                </a:lnTo>
                <a:lnTo>
                  <a:pt x="166" y="21"/>
                </a:lnTo>
                <a:lnTo>
                  <a:pt x="191" y="21"/>
                </a:lnTo>
                <a:lnTo>
                  <a:pt x="332" y="147"/>
                </a:lnTo>
                <a:lnTo>
                  <a:pt x="387" y="229"/>
                </a:lnTo>
                <a:lnTo>
                  <a:pt x="395" y="284"/>
                </a:lnTo>
                <a:lnTo>
                  <a:pt x="377" y="297"/>
                </a:lnTo>
                <a:lnTo>
                  <a:pt x="387" y="352"/>
                </a:lnTo>
                <a:lnTo>
                  <a:pt x="348" y="355"/>
                </a:lnTo>
                <a:lnTo>
                  <a:pt x="348" y="402"/>
                </a:lnTo>
                <a:lnTo>
                  <a:pt x="316" y="379"/>
                </a:lnTo>
                <a:lnTo>
                  <a:pt x="114" y="409"/>
                </a:lnTo>
                <a:lnTo>
                  <a:pt x="67" y="321"/>
                </a:lnTo>
                <a:lnTo>
                  <a:pt x="100" y="260"/>
                </a:lnTo>
                <a:lnTo>
                  <a:pt x="57" y="230"/>
                </a:lnTo>
                <a:lnTo>
                  <a:pt x="0" y="25"/>
                </a:lnTo>
                <a:close/>
              </a:path>
            </a:pathLst>
          </a:custGeom>
          <a:solidFill>
            <a:schemeClr val="accent1"/>
          </a:solidFill>
          <a:ln w="9525">
            <a:solidFill>
              <a:srgbClr val="000000"/>
            </a:solidFill>
            <a:round/>
            <a:headEnd/>
            <a:tailEnd/>
          </a:ln>
        </p:spPr>
        <p:txBody>
          <a:bodyPr/>
          <a:lstStyle/>
          <a:p>
            <a:endParaRPr lang="en-US"/>
          </a:p>
        </p:txBody>
      </p:sp>
      <p:sp>
        <p:nvSpPr>
          <p:cNvPr id="94254" name="Freeform 47"/>
          <p:cNvSpPr>
            <a:spLocks/>
          </p:cNvSpPr>
          <p:nvPr/>
        </p:nvSpPr>
        <p:spPr bwMode="auto">
          <a:xfrm>
            <a:off x="6948488" y="3392488"/>
            <a:ext cx="552450" cy="417512"/>
          </a:xfrm>
          <a:custGeom>
            <a:avLst/>
            <a:gdLst>
              <a:gd name="T0" fmla="*/ 2147483647 w 361"/>
              <a:gd name="T1" fmla="*/ 2147483647 h 286"/>
              <a:gd name="T2" fmla="*/ 2147483647 w 361"/>
              <a:gd name="T3" fmla="*/ 2147483647 h 286"/>
              <a:gd name="T4" fmla="*/ 2147483647 w 361"/>
              <a:gd name="T5" fmla="*/ 0 h 286"/>
              <a:gd name="T6" fmla="*/ 2147483647 w 361"/>
              <a:gd name="T7" fmla="*/ 2147483647 h 286"/>
              <a:gd name="T8" fmla="*/ 2147483647 w 361"/>
              <a:gd name="T9" fmla="*/ 2147483647 h 286"/>
              <a:gd name="T10" fmla="*/ 2147483647 w 361"/>
              <a:gd name="T11" fmla="*/ 2147483647 h 286"/>
              <a:gd name="T12" fmla="*/ 2147483647 w 361"/>
              <a:gd name="T13" fmla="*/ 2147483647 h 286"/>
              <a:gd name="T14" fmla="*/ 2147483647 w 361"/>
              <a:gd name="T15" fmla="*/ 2147483647 h 286"/>
              <a:gd name="T16" fmla="*/ 2147483647 w 361"/>
              <a:gd name="T17" fmla="*/ 2147483647 h 286"/>
              <a:gd name="T18" fmla="*/ 2147483647 w 361"/>
              <a:gd name="T19" fmla="*/ 2147483647 h 286"/>
              <a:gd name="T20" fmla="*/ 2147483647 w 361"/>
              <a:gd name="T21" fmla="*/ 2147483647 h 286"/>
              <a:gd name="T22" fmla="*/ 2147483647 w 361"/>
              <a:gd name="T23" fmla="*/ 2147483647 h 286"/>
              <a:gd name="T24" fmla="*/ 2147483647 w 361"/>
              <a:gd name="T25" fmla="*/ 2147483647 h 286"/>
              <a:gd name="T26" fmla="*/ 2147483647 w 361"/>
              <a:gd name="T27" fmla="*/ 2147483647 h 286"/>
              <a:gd name="T28" fmla="*/ 0 w 361"/>
              <a:gd name="T29" fmla="*/ 2147483647 h 286"/>
              <a:gd name="T30" fmla="*/ 2147483647 w 361"/>
              <a:gd name="T31" fmla="*/ 2147483647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1"/>
              <a:gd name="T49" fmla="*/ 0 h 286"/>
              <a:gd name="T50" fmla="*/ 361 w 361"/>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1" h="286">
                <a:moveTo>
                  <a:pt x="13" y="52"/>
                </a:moveTo>
                <a:lnTo>
                  <a:pt x="42" y="24"/>
                </a:lnTo>
                <a:lnTo>
                  <a:pt x="150" y="0"/>
                </a:lnTo>
                <a:lnTo>
                  <a:pt x="183" y="16"/>
                </a:lnTo>
                <a:lnTo>
                  <a:pt x="253" y="4"/>
                </a:lnTo>
                <a:lnTo>
                  <a:pt x="310" y="45"/>
                </a:lnTo>
                <a:lnTo>
                  <a:pt x="361" y="77"/>
                </a:lnTo>
                <a:lnTo>
                  <a:pt x="332" y="162"/>
                </a:lnTo>
                <a:lnTo>
                  <a:pt x="289" y="206"/>
                </a:lnTo>
                <a:lnTo>
                  <a:pt x="241" y="219"/>
                </a:lnTo>
                <a:lnTo>
                  <a:pt x="250" y="253"/>
                </a:lnTo>
                <a:lnTo>
                  <a:pt x="221" y="286"/>
                </a:lnTo>
                <a:lnTo>
                  <a:pt x="166" y="206"/>
                </a:lnTo>
                <a:lnTo>
                  <a:pt x="24" y="77"/>
                </a:lnTo>
                <a:lnTo>
                  <a:pt x="0" y="77"/>
                </a:lnTo>
                <a:lnTo>
                  <a:pt x="13" y="52"/>
                </a:lnTo>
                <a:close/>
              </a:path>
            </a:pathLst>
          </a:custGeom>
          <a:solidFill>
            <a:schemeClr val="accent2"/>
          </a:solidFill>
          <a:ln w="9525">
            <a:solidFill>
              <a:srgbClr val="000000"/>
            </a:solidFill>
            <a:round/>
            <a:headEnd/>
            <a:tailEnd/>
          </a:ln>
        </p:spPr>
        <p:txBody>
          <a:bodyPr/>
          <a:lstStyle/>
          <a:p>
            <a:endParaRPr lang="en-US"/>
          </a:p>
        </p:txBody>
      </p:sp>
      <p:sp>
        <p:nvSpPr>
          <p:cNvPr id="94255" name="Freeform 48"/>
          <p:cNvSpPr>
            <a:spLocks/>
          </p:cNvSpPr>
          <p:nvPr/>
        </p:nvSpPr>
        <p:spPr bwMode="auto">
          <a:xfrm>
            <a:off x="6556375" y="3987800"/>
            <a:ext cx="1033463" cy="669925"/>
          </a:xfrm>
          <a:custGeom>
            <a:avLst/>
            <a:gdLst>
              <a:gd name="T0" fmla="*/ 0 w 676"/>
              <a:gd name="T1" fmla="*/ 2147483647 h 459"/>
              <a:gd name="T2" fmla="*/ 2147483647 w 676"/>
              <a:gd name="T3" fmla="*/ 2147483647 h 459"/>
              <a:gd name="T4" fmla="*/ 2147483647 w 676"/>
              <a:gd name="T5" fmla="*/ 2147483647 h 459"/>
              <a:gd name="T6" fmla="*/ 2147483647 w 676"/>
              <a:gd name="T7" fmla="*/ 2147483647 h 459"/>
              <a:gd name="T8" fmla="*/ 2147483647 w 676"/>
              <a:gd name="T9" fmla="*/ 2147483647 h 459"/>
              <a:gd name="T10" fmla="*/ 2147483647 w 676"/>
              <a:gd name="T11" fmla="*/ 2147483647 h 459"/>
              <a:gd name="T12" fmla="*/ 2147483647 w 676"/>
              <a:gd name="T13" fmla="*/ 0 h 459"/>
              <a:gd name="T14" fmla="*/ 2147483647 w 676"/>
              <a:gd name="T15" fmla="*/ 2147483647 h 459"/>
              <a:gd name="T16" fmla="*/ 2147483647 w 676"/>
              <a:gd name="T17" fmla="*/ 2147483647 h 459"/>
              <a:gd name="T18" fmla="*/ 2147483647 w 676"/>
              <a:gd name="T19" fmla="*/ 2147483647 h 459"/>
              <a:gd name="T20" fmla="*/ 2147483647 w 676"/>
              <a:gd name="T21" fmla="*/ 2147483647 h 459"/>
              <a:gd name="T22" fmla="*/ 2147483647 w 676"/>
              <a:gd name="T23" fmla="*/ 2147483647 h 459"/>
              <a:gd name="T24" fmla="*/ 2147483647 w 676"/>
              <a:gd name="T25" fmla="*/ 2147483647 h 459"/>
              <a:gd name="T26" fmla="*/ 2147483647 w 676"/>
              <a:gd name="T27" fmla="*/ 2147483647 h 459"/>
              <a:gd name="T28" fmla="*/ 2147483647 w 676"/>
              <a:gd name="T29" fmla="*/ 2147483647 h 459"/>
              <a:gd name="T30" fmla="*/ 2147483647 w 676"/>
              <a:gd name="T31" fmla="*/ 2147483647 h 459"/>
              <a:gd name="T32" fmla="*/ 2147483647 w 676"/>
              <a:gd name="T33" fmla="*/ 2147483647 h 459"/>
              <a:gd name="T34" fmla="*/ 2147483647 w 676"/>
              <a:gd name="T35" fmla="*/ 2147483647 h 459"/>
              <a:gd name="T36" fmla="*/ 2147483647 w 676"/>
              <a:gd name="T37" fmla="*/ 2147483647 h 459"/>
              <a:gd name="T38" fmla="*/ 2147483647 w 676"/>
              <a:gd name="T39" fmla="*/ 2147483647 h 459"/>
              <a:gd name="T40" fmla="*/ 2147483647 w 676"/>
              <a:gd name="T41" fmla="*/ 2147483647 h 459"/>
              <a:gd name="T42" fmla="*/ 2147483647 w 676"/>
              <a:gd name="T43" fmla="*/ 2147483647 h 459"/>
              <a:gd name="T44" fmla="*/ 2147483647 w 676"/>
              <a:gd name="T45" fmla="*/ 2147483647 h 459"/>
              <a:gd name="T46" fmla="*/ 2147483647 w 676"/>
              <a:gd name="T47" fmla="*/ 2147483647 h 459"/>
              <a:gd name="T48" fmla="*/ 2147483647 w 676"/>
              <a:gd name="T49" fmla="*/ 2147483647 h 459"/>
              <a:gd name="T50" fmla="*/ 2147483647 w 676"/>
              <a:gd name="T51" fmla="*/ 2147483647 h 459"/>
              <a:gd name="T52" fmla="*/ 2147483647 w 676"/>
              <a:gd name="T53" fmla="*/ 2147483647 h 459"/>
              <a:gd name="T54" fmla="*/ 2147483647 w 676"/>
              <a:gd name="T55" fmla="*/ 2147483647 h 459"/>
              <a:gd name="T56" fmla="*/ 2147483647 w 676"/>
              <a:gd name="T57" fmla="*/ 2147483647 h 459"/>
              <a:gd name="T58" fmla="*/ 2147483647 w 676"/>
              <a:gd name="T59" fmla="*/ 2147483647 h 459"/>
              <a:gd name="T60" fmla="*/ 2147483647 w 676"/>
              <a:gd name="T61" fmla="*/ 2147483647 h 459"/>
              <a:gd name="T62" fmla="*/ 2147483647 w 676"/>
              <a:gd name="T63" fmla="*/ 2147483647 h 459"/>
              <a:gd name="T64" fmla="*/ 2147483647 w 676"/>
              <a:gd name="T65" fmla="*/ 2147483647 h 459"/>
              <a:gd name="T66" fmla="*/ 2147483647 w 676"/>
              <a:gd name="T67" fmla="*/ 2147483647 h 459"/>
              <a:gd name="T68" fmla="*/ 2147483647 w 676"/>
              <a:gd name="T69" fmla="*/ 2147483647 h 459"/>
              <a:gd name="T70" fmla="*/ 2147483647 w 676"/>
              <a:gd name="T71" fmla="*/ 2147483647 h 459"/>
              <a:gd name="T72" fmla="*/ 2147483647 w 676"/>
              <a:gd name="T73" fmla="*/ 2147483647 h 459"/>
              <a:gd name="T74" fmla="*/ 2147483647 w 676"/>
              <a:gd name="T75" fmla="*/ 2147483647 h 459"/>
              <a:gd name="T76" fmla="*/ 2147483647 w 676"/>
              <a:gd name="T77" fmla="*/ 2147483647 h 459"/>
              <a:gd name="T78" fmla="*/ 0 w 676"/>
              <a:gd name="T79" fmla="*/ 2147483647 h 4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76"/>
              <a:gd name="T121" fmla="*/ 0 h 459"/>
              <a:gd name="T122" fmla="*/ 676 w 676"/>
              <a:gd name="T123" fmla="*/ 459 h 4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76" h="459">
                <a:moveTo>
                  <a:pt x="0" y="45"/>
                </a:moveTo>
                <a:lnTo>
                  <a:pt x="186" y="27"/>
                </a:lnTo>
                <a:lnTo>
                  <a:pt x="206" y="57"/>
                </a:lnTo>
                <a:lnTo>
                  <a:pt x="405" y="27"/>
                </a:lnTo>
                <a:lnTo>
                  <a:pt x="439" y="52"/>
                </a:lnTo>
                <a:lnTo>
                  <a:pt x="439" y="4"/>
                </a:lnTo>
                <a:lnTo>
                  <a:pt x="436" y="0"/>
                </a:lnTo>
                <a:lnTo>
                  <a:pt x="476" y="3"/>
                </a:lnTo>
                <a:lnTo>
                  <a:pt x="518" y="74"/>
                </a:lnTo>
                <a:lnTo>
                  <a:pt x="585" y="170"/>
                </a:lnTo>
                <a:lnTo>
                  <a:pt x="618" y="253"/>
                </a:lnTo>
                <a:lnTo>
                  <a:pt x="668" y="311"/>
                </a:lnTo>
                <a:lnTo>
                  <a:pt x="676" y="395"/>
                </a:lnTo>
                <a:lnTo>
                  <a:pt x="660" y="445"/>
                </a:lnTo>
                <a:lnTo>
                  <a:pt x="589" y="459"/>
                </a:lnTo>
                <a:lnTo>
                  <a:pt x="577" y="437"/>
                </a:lnTo>
                <a:lnTo>
                  <a:pt x="527" y="407"/>
                </a:lnTo>
                <a:lnTo>
                  <a:pt x="511" y="376"/>
                </a:lnTo>
                <a:lnTo>
                  <a:pt x="498" y="364"/>
                </a:lnTo>
                <a:lnTo>
                  <a:pt x="490" y="335"/>
                </a:lnTo>
                <a:lnTo>
                  <a:pt x="478" y="343"/>
                </a:lnTo>
                <a:lnTo>
                  <a:pt x="439" y="305"/>
                </a:lnTo>
                <a:lnTo>
                  <a:pt x="448" y="269"/>
                </a:lnTo>
                <a:lnTo>
                  <a:pt x="439" y="249"/>
                </a:lnTo>
                <a:lnTo>
                  <a:pt x="427" y="256"/>
                </a:lnTo>
                <a:lnTo>
                  <a:pt x="428" y="277"/>
                </a:lnTo>
                <a:lnTo>
                  <a:pt x="415" y="249"/>
                </a:lnTo>
                <a:lnTo>
                  <a:pt x="417" y="185"/>
                </a:lnTo>
                <a:lnTo>
                  <a:pt x="392" y="147"/>
                </a:lnTo>
                <a:lnTo>
                  <a:pt x="328" y="115"/>
                </a:lnTo>
                <a:lnTo>
                  <a:pt x="297" y="79"/>
                </a:lnTo>
                <a:lnTo>
                  <a:pt x="261" y="75"/>
                </a:lnTo>
                <a:lnTo>
                  <a:pt x="247" y="98"/>
                </a:lnTo>
                <a:lnTo>
                  <a:pt x="194" y="114"/>
                </a:lnTo>
                <a:lnTo>
                  <a:pt x="164" y="98"/>
                </a:lnTo>
                <a:lnTo>
                  <a:pt x="148" y="74"/>
                </a:lnTo>
                <a:lnTo>
                  <a:pt x="49" y="95"/>
                </a:lnTo>
                <a:lnTo>
                  <a:pt x="28" y="78"/>
                </a:lnTo>
                <a:lnTo>
                  <a:pt x="6" y="96"/>
                </a:lnTo>
                <a:lnTo>
                  <a:pt x="0" y="45"/>
                </a:lnTo>
                <a:close/>
              </a:path>
            </a:pathLst>
          </a:custGeom>
          <a:solidFill>
            <a:schemeClr val="accent2"/>
          </a:solidFill>
          <a:ln w="9525">
            <a:solidFill>
              <a:srgbClr val="000000"/>
            </a:solidFill>
            <a:round/>
            <a:headEnd/>
            <a:tailEnd/>
          </a:ln>
        </p:spPr>
        <p:txBody>
          <a:bodyPr/>
          <a:lstStyle/>
          <a:p>
            <a:endParaRPr lang="en-US"/>
          </a:p>
        </p:txBody>
      </p:sp>
      <p:sp>
        <p:nvSpPr>
          <p:cNvPr id="94256" name="Freeform 49"/>
          <p:cNvSpPr>
            <a:spLocks/>
          </p:cNvSpPr>
          <p:nvPr/>
        </p:nvSpPr>
        <p:spPr bwMode="auto">
          <a:xfrm>
            <a:off x="6840538" y="3106738"/>
            <a:ext cx="952500" cy="398462"/>
          </a:xfrm>
          <a:custGeom>
            <a:avLst/>
            <a:gdLst>
              <a:gd name="T0" fmla="*/ 2147483647 w 622"/>
              <a:gd name="T1" fmla="*/ 2147483647 h 273"/>
              <a:gd name="T2" fmla="*/ 0 w 622"/>
              <a:gd name="T3" fmla="*/ 2147483647 h 273"/>
              <a:gd name="T4" fmla="*/ 2147483647 w 622"/>
              <a:gd name="T5" fmla="*/ 2147483647 h 273"/>
              <a:gd name="T6" fmla="*/ 2147483647 w 622"/>
              <a:gd name="T7" fmla="*/ 2147483647 h 273"/>
              <a:gd name="T8" fmla="*/ 2147483647 w 622"/>
              <a:gd name="T9" fmla="*/ 2147483647 h 273"/>
              <a:gd name="T10" fmla="*/ 2147483647 w 622"/>
              <a:gd name="T11" fmla="*/ 2147483647 h 273"/>
              <a:gd name="T12" fmla="*/ 2147483647 w 622"/>
              <a:gd name="T13" fmla="*/ 2147483647 h 273"/>
              <a:gd name="T14" fmla="*/ 2147483647 w 622"/>
              <a:gd name="T15" fmla="*/ 2147483647 h 273"/>
              <a:gd name="T16" fmla="*/ 2147483647 w 622"/>
              <a:gd name="T17" fmla="*/ 2147483647 h 273"/>
              <a:gd name="T18" fmla="*/ 2147483647 w 622"/>
              <a:gd name="T19" fmla="*/ 2147483647 h 273"/>
              <a:gd name="T20" fmla="*/ 2147483647 w 622"/>
              <a:gd name="T21" fmla="*/ 2147483647 h 273"/>
              <a:gd name="T22" fmla="*/ 2147483647 w 622"/>
              <a:gd name="T23" fmla="*/ 2147483647 h 273"/>
              <a:gd name="T24" fmla="*/ 2147483647 w 622"/>
              <a:gd name="T25" fmla="*/ 2147483647 h 273"/>
              <a:gd name="T26" fmla="*/ 2147483647 w 622"/>
              <a:gd name="T27" fmla="*/ 2147483647 h 273"/>
              <a:gd name="T28" fmla="*/ 2147483647 w 622"/>
              <a:gd name="T29" fmla="*/ 2147483647 h 273"/>
              <a:gd name="T30" fmla="*/ 2147483647 w 622"/>
              <a:gd name="T31" fmla="*/ 2147483647 h 273"/>
              <a:gd name="T32" fmla="*/ 2147483647 w 622"/>
              <a:gd name="T33" fmla="*/ 2147483647 h 273"/>
              <a:gd name="T34" fmla="*/ 2147483647 w 622"/>
              <a:gd name="T35" fmla="*/ 2147483647 h 273"/>
              <a:gd name="T36" fmla="*/ 2147483647 w 622"/>
              <a:gd name="T37" fmla="*/ 2147483647 h 273"/>
              <a:gd name="T38" fmla="*/ 2147483647 w 622"/>
              <a:gd name="T39" fmla="*/ 2147483647 h 273"/>
              <a:gd name="T40" fmla="*/ 2147483647 w 622"/>
              <a:gd name="T41" fmla="*/ 2147483647 h 273"/>
              <a:gd name="T42" fmla="*/ 2147483647 w 622"/>
              <a:gd name="T43" fmla="*/ 2147483647 h 273"/>
              <a:gd name="T44" fmla="*/ 2147483647 w 622"/>
              <a:gd name="T45" fmla="*/ 2147483647 h 273"/>
              <a:gd name="T46" fmla="*/ 2147483647 w 622"/>
              <a:gd name="T47" fmla="*/ 2147483647 h 273"/>
              <a:gd name="T48" fmla="*/ 2147483647 w 622"/>
              <a:gd name="T49" fmla="*/ 2147483647 h 273"/>
              <a:gd name="T50" fmla="*/ 2147483647 w 622"/>
              <a:gd name="T51" fmla="*/ 2147483647 h 273"/>
              <a:gd name="T52" fmla="*/ 2147483647 w 622"/>
              <a:gd name="T53" fmla="*/ 2147483647 h 273"/>
              <a:gd name="T54" fmla="*/ 2147483647 w 622"/>
              <a:gd name="T55" fmla="*/ 2147483647 h 273"/>
              <a:gd name="T56" fmla="*/ 2147483647 w 622"/>
              <a:gd name="T57" fmla="*/ 2147483647 h 273"/>
              <a:gd name="T58" fmla="*/ 2147483647 w 622"/>
              <a:gd name="T59" fmla="*/ 0 h 273"/>
              <a:gd name="T60" fmla="*/ 2147483647 w 622"/>
              <a:gd name="T61" fmla="*/ 2147483647 h 273"/>
              <a:gd name="T62" fmla="*/ 2147483647 w 622"/>
              <a:gd name="T63" fmla="*/ 2147483647 h 273"/>
              <a:gd name="T64" fmla="*/ 2147483647 w 622"/>
              <a:gd name="T65" fmla="*/ 2147483647 h 273"/>
              <a:gd name="T66" fmla="*/ 2147483647 w 622"/>
              <a:gd name="T67" fmla="*/ 2147483647 h 2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2"/>
              <a:gd name="T103" fmla="*/ 0 h 273"/>
              <a:gd name="T104" fmla="*/ 622 w 622"/>
              <a:gd name="T105" fmla="*/ 273 h 2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2" h="273">
                <a:moveTo>
                  <a:pt x="21" y="202"/>
                </a:moveTo>
                <a:lnTo>
                  <a:pt x="0" y="259"/>
                </a:lnTo>
                <a:lnTo>
                  <a:pt x="80" y="252"/>
                </a:lnTo>
                <a:lnTo>
                  <a:pt x="112" y="225"/>
                </a:lnTo>
                <a:lnTo>
                  <a:pt x="221" y="196"/>
                </a:lnTo>
                <a:lnTo>
                  <a:pt x="252" y="212"/>
                </a:lnTo>
                <a:lnTo>
                  <a:pt x="324" y="202"/>
                </a:lnTo>
                <a:lnTo>
                  <a:pt x="324" y="205"/>
                </a:lnTo>
                <a:lnTo>
                  <a:pt x="432" y="273"/>
                </a:lnTo>
                <a:lnTo>
                  <a:pt x="495" y="253"/>
                </a:lnTo>
                <a:lnTo>
                  <a:pt x="531" y="178"/>
                </a:lnTo>
                <a:lnTo>
                  <a:pt x="593" y="157"/>
                </a:lnTo>
                <a:lnTo>
                  <a:pt x="622" y="101"/>
                </a:lnTo>
                <a:lnTo>
                  <a:pt x="620" y="34"/>
                </a:lnTo>
                <a:lnTo>
                  <a:pt x="612" y="90"/>
                </a:lnTo>
                <a:lnTo>
                  <a:pt x="578" y="137"/>
                </a:lnTo>
                <a:lnTo>
                  <a:pt x="565" y="133"/>
                </a:lnTo>
                <a:lnTo>
                  <a:pt x="519" y="146"/>
                </a:lnTo>
                <a:lnTo>
                  <a:pt x="519" y="130"/>
                </a:lnTo>
                <a:lnTo>
                  <a:pt x="565" y="115"/>
                </a:lnTo>
                <a:lnTo>
                  <a:pt x="523" y="109"/>
                </a:lnTo>
                <a:lnTo>
                  <a:pt x="570" y="95"/>
                </a:lnTo>
                <a:lnTo>
                  <a:pt x="589" y="103"/>
                </a:lnTo>
                <a:lnTo>
                  <a:pt x="598" y="50"/>
                </a:lnTo>
                <a:lnTo>
                  <a:pt x="586" y="38"/>
                </a:lnTo>
                <a:lnTo>
                  <a:pt x="529" y="59"/>
                </a:lnTo>
                <a:lnTo>
                  <a:pt x="531" y="28"/>
                </a:lnTo>
                <a:lnTo>
                  <a:pt x="555" y="36"/>
                </a:lnTo>
                <a:lnTo>
                  <a:pt x="586" y="12"/>
                </a:lnTo>
                <a:lnTo>
                  <a:pt x="569" y="0"/>
                </a:lnTo>
                <a:lnTo>
                  <a:pt x="383" y="42"/>
                </a:lnTo>
                <a:lnTo>
                  <a:pt x="156" y="88"/>
                </a:lnTo>
                <a:lnTo>
                  <a:pt x="51" y="200"/>
                </a:lnTo>
                <a:lnTo>
                  <a:pt x="21" y="202"/>
                </a:lnTo>
                <a:close/>
              </a:path>
            </a:pathLst>
          </a:custGeom>
          <a:solidFill>
            <a:schemeClr val="accent2"/>
          </a:solidFill>
          <a:ln w="9525">
            <a:solidFill>
              <a:srgbClr val="000000"/>
            </a:solidFill>
            <a:round/>
            <a:headEnd/>
            <a:tailEnd/>
          </a:ln>
        </p:spPr>
        <p:txBody>
          <a:bodyPr/>
          <a:lstStyle/>
          <a:p>
            <a:endParaRPr lang="en-US"/>
          </a:p>
        </p:txBody>
      </p:sp>
      <p:sp>
        <p:nvSpPr>
          <p:cNvPr id="94257" name="Freeform 50"/>
          <p:cNvSpPr>
            <a:spLocks/>
          </p:cNvSpPr>
          <p:nvPr/>
        </p:nvSpPr>
        <p:spPr bwMode="auto">
          <a:xfrm>
            <a:off x="6880225" y="2778125"/>
            <a:ext cx="830263" cy="492125"/>
          </a:xfrm>
          <a:custGeom>
            <a:avLst/>
            <a:gdLst>
              <a:gd name="T0" fmla="*/ 2147483647 w 544"/>
              <a:gd name="T1" fmla="*/ 2147483647 h 338"/>
              <a:gd name="T2" fmla="*/ 2147483647 w 544"/>
              <a:gd name="T3" fmla="*/ 2147483647 h 338"/>
              <a:gd name="T4" fmla="*/ 2147483647 w 544"/>
              <a:gd name="T5" fmla="*/ 2147483647 h 338"/>
              <a:gd name="T6" fmla="*/ 2147483647 w 544"/>
              <a:gd name="T7" fmla="*/ 2147483647 h 338"/>
              <a:gd name="T8" fmla="*/ 2147483647 w 544"/>
              <a:gd name="T9" fmla="*/ 2147483647 h 338"/>
              <a:gd name="T10" fmla="*/ 0 w 544"/>
              <a:gd name="T11" fmla="*/ 2147483647 h 338"/>
              <a:gd name="T12" fmla="*/ 2147483647 w 544"/>
              <a:gd name="T13" fmla="*/ 2147483647 h 338"/>
              <a:gd name="T14" fmla="*/ 2147483647 w 544"/>
              <a:gd name="T15" fmla="*/ 2147483647 h 338"/>
              <a:gd name="T16" fmla="*/ 2147483647 w 544"/>
              <a:gd name="T17" fmla="*/ 2147483647 h 338"/>
              <a:gd name="T18" fmla="*/ 2147483647 w 544"/>
              <a:gd name="T19" fmla="*/ 2147483647 h 338"/>
              <a:gd name="T20" fmla="*/ 2147483647 w 544"/>
              <a:gd name="T21" fmla="*/ 2147483647 h 338"/>
              <a:gd name="T22" fmla="*/ 2147483647 w 544"/>
              <a:gd name="T23" fmla="*/ 2147483647 h 338"/>
              <a:gd name="T24" fmla="*/ 2147483647 w 544"/>
              <a:gd name="T25" fmla="*/ 2147483647 h 338"/>
              <a:gd name="T26" fmla="*/ 2147483647 w 544"/>
              <a:gd name="T27" fmla="*/ 2147483647 h 338"/>
              <a:gd name="T28" fmla="*/ 2147483647 w 544"/>
              <a:gd name="T29" fmla="*/ 2147483647 h 338"/>
              <a:gd name="T30" fmla="*/ 2147483647 w 544"/>
              <a:gd name="T31" fmla="*/ 2147483647 h 338"/>
              <a:gd name="T32" fmla="*/ 2147483647 w 544"/>
              <a:gd name="T33" fmla="*/ 2147483647 h 338"/>
              <a:gd name="T34" fmla="*/ 2147483647 w 544"/>
              <a:gd name="T35" fmla="*/ 0 h 338"/>
              <a:gd name="T36" fmla="*/ 2147483647 w 544"/>
              <a:gd name="T37" fmla="*/ 2147483647 h 338"/>
              <a:gd name="T38" fmla="*/ 2147483647 w 544"/>
              <a:gd name="T39" fmla="*/ 2147483647 h 338"/>
              <a:gd name="T40" fmla="*/ 2147483647 w 544"/>
              <a:gd name="T41" fmla="*/ 2147483647 h 338"/>
              <a:gd name="T42" fmla="*/ 2147483647 w 544"/>
              <a:gd name="T43" fmla="*/ 2147483647 h 338"/>
              <a:gd name="T44" fmla="*/ 2147483647 w 544"/>
              <a:gd name="T45" fmla="*/ 2147483647 h 338"/>
              <a:gd name="T46" fmla="*/ 2147483647 w 544"/>
              <a:gd name="T47" fmla="*/ 2147483647 h 338"/>
              <a:gd name="T48" fmla="*/ 2147483647 w 544"/>
              <a:gd name="T49" fmla="*/ 2147483647 h 3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4"/>
              <a:gd name="T76" fmla="*/ 0 h 338"/>
              <a:gd name="T77" fmla="*/ 544 w 544"/>
              <a:gd name="T78" fmla="*/ 338 h 3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4" h="338">
                <a:moveTo>
                  <a:pt x="90" y="237"/>
                </a:moveTo>
                <a:lnTo>
                  <a:pt x="74" y="271"/>
                </a:lnTo>
                <a:lnTo>
                  <a:pt x="52" y="280"/>
                </a:lnTo>
                <a:lnTo>
                  <a:pt x="50" y="303"/>
                </a:lnTo>
                <a:lnTo>
                  <a:pt x="3" y="320"/>
                </a:lnTo>
                <a:lnTo>
                  <a:pt x="0" y="338"/>
                </a:lnTo>
                <a:lnTo>
                  <a:pt x="129" y="316"/>
                </a:lnTo>
                <a:lnTo>
                  <a:pt x="364" y="267"/>
                </a:lnTo>
                <a:lnTo>
                  <a:pt x="544" y="224"/>
                </a:lnTo>
                <a:lnTo>
                  <a:pt x="544" y="190"/>
                </a:lnTo>
                <a:lnTo>
                  <a:pt x="524" y="179"/>
                </a:lnTo>
                <a:lnTo>
                  <a:pt x="508" y="196"/>
                </a:lnTo>
                <a:lnTo>
                  <a:pt x="499" y="150"/>
                </a:lnTo>
                <a:lnTo>
                  <a:pt x="508" y="109"/>
                </a:lnTo>
                <a:lnTo>
                  <a:pt x="441" y="79"/>
                </a:lnTo>
                <a:lnTo>
                  <a:pt x="395" y="87"/>
                </a:lnTo>
                <a:lnTo>
                  <a:pt x="394" y="24"/>
                </a:lnTo>
                <a:lnTo>
                  <a:pt x="346" y="0"/>
                </a:lnTo>
                <a:lnTo>
                  <a:pt x="311" y="14"/>
                </a:lnTo>
                <a:lnTo>
                  <a:pt x="287" y="74"/>
                </a:lnTo>
                <a:lnTo>
                  <a:pt x="245" y="97"/>
                </a:lnTo>
                <a:lnTo>
                  <a:pt x="228" y="191"/>
                </a:lnTo>
                <a:lnTo>
                  <a:pt x="159" y="237"/>
                </a:lnTo>
                <a:lnTo>
                  <a:pt x="104" y="255"/>
                </a:lnTo>
                <a:lnTo>
                  <a:pt x="90" y="237"/>
                </a:lnTo>
                <a:close/>
              </a:path>
            </a:pathLst>
          </a:custGeom>
          <a:solidFill>
            <a:schemeClr val="accent1"/>
          </a:solidFill>
          <a:ln w="9525">
            <a:solidFill>
              <a:srgbClr val="000000"/>
            </a:solidFill>
            <a:round/>
            <a:headEnd/>
            <a:tailEnd/>
          </a:ln>
        </p:spPr>
        <p:txBody>
          <a:bodyPr/>
          <a:lstStyle/>
          <a:p>
            <a:endParaRPr lang="en-US"/>
          </a:p>
        </p:txBody>
      </p:sp>
      <p:sp>
        <p:nvSpPr>
          <p:cNvPr id="94258" name="Freeform 51"/>
          <p:cNvSpPr>
            <a:spLocks/>
          </p:cNvSpPr>
          <p:nvPr/>
        </p:nvSpPr>
        <p:spPr bwMode="auto">
          <a:xfrm>
            <a:off x="6935788" y="2679700"/>
            <a:ext cx="471487" cy="469900"/>
          </a:xfrm>
          <a:custGeom>
            <a:avLst/>
            <a:gdLst>
              <a:gd name="T0" fmla="*/ 2147483647 w 308"/>
              <a:gd name="T1" fmla="*/ 2147483647 h 322"/>
              <a:gd name="T2" fmla="*/ 2147483647 w 308"/>
              <a:gd name="T3" fmla="*/ 2147483647 h 322"/>
              <a:gd name="T4" fmla="*/ 0 w 308"/>
              <a:gd name="T5" fmla="*/ 2147483647 h 322"/>
              <a:gd name="T6" fmla="*/ 2147483647 w 308"/>
              <a:gd name="T7" fmla="*/ 2147483647 h 322"/>
              <a:gd name="T8" fmla="*/ 2147483647 w 308"/>
              <a:gd name="T9" fmla="*/ 2147483647 h 322"/>
              <a:gd name="T10" fmla="*/ 2147483647 w 308"/>
              <a:gd name="T11" fmla="*/ 2147483647 h 322"/>
              <a:gd name="T12" fmla="*/ 2147483647 w 308"/>
              <a:gd name="T13" fmla="*/ 2147483647 h 322"/>
              <a:gd name="T14" fmla="*/ 2147483647 w 308"/>
              <a:gd name="T15" fmla="*/ 2147483647 h 322"/>
              <a:gd name="T16" fmla="*/ 2147483647 w 308"/>
              <a:gd name="T17" fmla="*/ 2147483647 h 322"/>
              <a:gd name="T18" fmla="*/ 2147483647 w 308"/>
              <a:gd name="T19" fmla="*/ 2147483647 h 322"/>
              <a:gd name="T20" fmla="*/ 2147483647 w 308"/>
              <a:gd name="T21" fmla="*/ 2147483647 h 322"/>
              <a:gd name="T22" fmla="*/ 2147483647 w 308"/>
              <a:gd name="T23" fmla="*/ 2147483647 h 322"/>
              <a:gd name="T24" fmla="*/ 2147483647 w 308"/>
              <a:gd name="T25" fmla="*/ 2147483647 h 322"/>
              <a:gd name="T26" fmla="*/ 2147483647 w 308"/>
              <a:gd name="T27" fmla="*/ 2147483647 h 322"/>
              <a:gd name="T28" fmla="*/ 2147483647 w 308"/>
              <a:gd name="T29" fmla="*/ 2147483647 h 322"/>
              <a:gd name="T30" fmla="*/ 2147483647 w 308"/>
              <a:gd name="T31" fmla="*/ 2147483647 h 322"/>
              <a:gd name="T32" fmla="*/ 2147483647 w 308"/>
              <a:gd name="T33" fmla="*/ 0 h 322"/>
              <a:gd name="T34" fmla="*/ 2147483647 w 308"/>
              <a:gd name="T35" fmla="*/ 2147483647 h 322"/>
              <a:gd name="T36" fmla="*/ 2147483647 w 308"/>
              <a:gd name="T37" fmla="*/ 2147483647 h 322"/>
              <a:gd name="T38" fmla="*/ 2147483647 w 308"/>
              <a:gd name="T39" fmla="*/ 2147483647 h 322"/>
              <a:gd name="T40" fmla="*/ 2147483647 w 308"/>
              <a:gd name="T41" fmla="*/ 2147483647 h 3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8"/>
              <a:gd name="T64" fmla="*/ 0 h 322"/>
              <a:gd name="T65" fmla="*/ 308 w 308"/>
              <a:gd name="T66" fmla="*/ 322 h 3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8" h="322">
                <a:moveTo>
                  <a:pt x="32" y="168"/>
                </a:moveTo>
                <a:lnTo>
                  <a:pt x="8" y="162"/>
                </a:lnTo>
                <a:lnTo>
                  <a:pt x="0" y="213"/>
                </a:lnTo>
                <a:lnTo>
                  <a:pt x="8" y="267"/>
                </a:lnTo>
                <a:lnTo>
                  <a:pt x="53" y="304"/>
                </a:lnTo>
                <a:lnTo>
                  <a:pt x="64" y="322"/>
                </a:lnTo>
                <a:lnTo>
                  <a:pt x="120" y="304"/>
                </a:lnTo>
                <a:lnTo>
                  <a:pt x="187" y="260"/>
                </a:lnTo>
                <a:lnTo>
                  <a:pt x="207" y="166"/>
                </a:lnTo>
                <a:lnTo>
                  <a:pt x="251" y="141"/>
                </a:lnTo>
                <a:lnTo>
                  <a:pt x="274" y="83"/>
                </a:lnTo>
                <a:lnTo>
                  <a:pt x="308" y="67"/>
                </a:lnTo>
                <a:lnTo>
                  <a:pt x="264" y="59"/>
                </a:lnTo>
                <a:lnTo>
                  <a:pt x="186" y="101"/>
                </a:lnTo>
                <a:lnTo>
                  <a:pt x="174" y="60"/>
                </a:lnTo>
                <a:lnTo>
                  <a:pt x="107" y="64"/>
                </a:lnTo>
                <a:lnTo>
                  <a:pt x="91" y="0"/>
                </a:lnTo>
                <a:lnTo>
                  <a:pt x="74" y="17"/>
                </a:lnTo>
                <a:lnTo>
                  <a:pt x="79" y="109"/>
                </a:lnTo>
                <a:lnTo>
                  <a:pt x="49" y="117"/>
                </a:lnTo>
                <a:lnTo>
                  <a:pt x="32" y="168"/>
                </a:lnTo>
                <a:close/>
              </a:path>
            </a:pathLst>
          </a:custGeom>
          <a:solidFill>
            <a:schemeClr val="accent2"/>
          </a:solidFill>
          <a:ln w="9525">
            <a:solidFill>
              <a:srgbClr val="000000"/>
            </a:solidFill>
            <a:round/>
            <a:headEnd/>
            <a:tailEnd/>
          </a:ln>
        </p:spPr>
        <p:txBody>
          <a:bodyPr/>
          <a:lstStyle/>
          <a:p>
            <a:endParaRPr lang="en-US"/>
          </a:p>
        </p:txBody>
      </p:sp>
      <p:sp>
        <p:nvSpPr>
          <p:cNvPr id="94259" name="Freeform 52"/>
          <p:cNvSpPr>
            <a:spLocks/>
          </p:cNvSpPr>
          <p:nvPr/>
        </p:nvSpPr>
        <p:spPr bwMode="auto">
          <a:xfrm>
            <a:off x="7608888" y="2687638"/>
            <a:ext cx="133350" cy="157162"/>
          </a:xfrm>
          <a:custGeom>
            <a:avLst/>
            <a:gdLst>
              <a:gd name="T0" fmla="*/ 0 w 87"/>
              <a:gd name="T1" fmla="*/ 2147483647 h 108"/>
              <a:gd name="T2" fmla="*/ 2147483647 w 87"/>
              <a:gd name="T3" fmla="*/ 0 h 108"/>
              <a:gd name="T4" fmla="*/ 2147483647 w 87"/>
              <a:gd name="T5" fmla="*/ 2147483647 h 108"/>
              <a:gd name="T6" fmla="*/ 2147483647 w 87"/>
              <a:gd name="T7" fmla="*/ 2147483647 h 108"/>
              <a:gd name="T8" fmla="*/ 2147483647 w 87"/>
              <a:gd name="T9" fmla="*/ 2147483647 h 108"/>
              <a:gd name="T10" fmla="*/ 2147483647 w 87"/>
              <a:gd name="T11" fmla="*/ 2147483647 h 108"/>
              <a:gd name="T12" fmla="*/ 2147483647 w 87"/>
              <a:gd name="T13" fmla="*/ 2147483647 h 108"/>
              <a:gd name="T14" fmla="*/ 0 w 87"/>
              <a:gd name="T15" fmla="*/ 2147483647 h 108"/>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108"/>
              <a:gd name="T26" fmla="*/ 87 w 87"/>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108">
                <a:moveTo>
                  <a:pt x="0" y="7"/>
                </a:moveTo>
                <a:lnTo>
                  <a:pt x="18" y="0"/>
                </a:lnTo>
                <a:lnTo>
                  <a:pt x="58" y="24"/>
                </a:lnTo>
                <a:lnTo>
                  <a:pt x="58" y="47"/>
                </a:lnTo>
                <a:lnTo>
                  <a:pt x="85" y="65"/>
                </a:lnTo>
                <a:lnTo>
                  <a:pt x="87" y="96"/>
                </a:lnTo>
                <a:lnTo>
                  <a:pt x="42" y="108"/>
                </a:lnTo>
                <a:lnTo>
                  <a:pt x="0" y="7"/>
                </a:lnTo>
                <a:close/>
              </a:path>
            </a:pathLst>
          </a:custGeom>
          <a:solidFill>
            <a:schemeClr val="accent1"/>
          </a:solidFill>
          <a:ln w="9525">
            <a:solidFill>
              <a:srgbClr val="000000"/>
            </a:solidFill>
            <a:round/>
            <a:headEnd/>
            <a:tailEnd/>
          </a:ln>
        </p:spPr>
        <p:txBody>
          <a:bodyPr/>
          <a:lstStyle/>
          <a:p>
            <a:endParaRPr lang="en-US"/>
          </a:p>
        </p:txBody>
      </p:sp>
      <p:sp>
        <p:nvSpPr>
          <p:cNvPr id="94260" name="Freeform 53"/>
          <p:cNvSpPr>
            <a:spLocks/>
          </p:cNvSpPr>
          <p:nvPr/>
        </p:nvSpPr>
        <p:spPr bwMode="auto">
          <a:xfrm>
            <a:off x="7043738" y="2378075"/>
            <a:ext cx="635000" cy="400050"/>
          </a:xfrm>
          <a:custGeom>
            <a:avLst/>
            <a:gdLst>
              <a:gd name="T0" fmla="*/ 2147483647 w 417"/>
              <a:gd name="T1" fmla="*/ 2147483647 h 274"/>
              <a:gd name="T2" fmla="*/ 0 w 417"/>
              <a:gd name="T3" fmla="*/ 2147483647 h 274"/>
              <a:gd name="T4" fmla="*/ 2147483647 w 417"/>
              <a:gd name="T5" fmla="*/ 2147483647 h 274"/>
              <a:gd name="T6" fmla="*/ 2147483647 w 417"/>
              <a:gd name="T7" fmla="*/ 2147483647 h 274"/>
              <a:gd name="T8" fmla="*/ 2147483647 w 417"/>
              <a:gd name="T9" fmla="*/ 2147483647 h 274"/>
              <a:gd name="T10" fmla="*/ 2147483647 w 417"/>
              <a:gd name="T11" fmla="*/ 2147483647 h 274"/>
              <a:gd name="T12" fmla="*/ 2147483647 w 417"/>
              <a:gd name="T13" fmla="*/ 2147483647 h 274"/>
              <a:gd name="T14" fmla="*/ 2147483647 w 417"/>
              <a:gd name="T15" fmla="*/ 2147483647 h 274"/>
              <a:gd name="T16" fmla="*/ 2147483647 w 417"/>
              <a:gd name="T17" fmla="*/ 2147483647 h 274"/>
              <a:gd name="T18" fmla="*/ 2147483647 w 417"/>
              <a:gd name="T19" fmla="*/ 2147483647 h 274"/>
              <a:gd name="T20" fmla="*/ 2147483647 w 417"/>
              <a:gd name="T21" fmla="*/ 2147483647 h 274"/>
              <a:gd name="T22" fmla="*/ 2147483647 w 417"/>
              <a:gd name="T23" fmla="*/ 2147483647 h 274"/>
              <a:gd name="T24" fmla="*/ 2147483647 w 417"/>
              <a:gd name="T25" fmla="*/ 0 h 274"/>
              <a:gd name="T26" fmla="*/ 2147483647 w 417"/>
              <a:gd name="T27" fmla="*/ 2147483647 h 274"/>
              <a:gd name="T28" fmla="*/ 2147483647 w 417"/>
              <a:gd name="T29" fmla="*/ 2147483647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7"/>
              <a:gd name="T46" fmla="*/ 0 h 274"/>
              <a:gd name="T47" fmla="*/ 417 w 417"/>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7" h="274">
                <a:moveTo>
                  <a:pt x="38" y="40"/>
                </a:moveTo>
                <a:lnTo>
                  <a:pt x="0" y="76"/>
                </a:lnTo>
                <a:lnTo>
                  <a:pt x="21" y="209"/>
                </a:lnTo>
                <a:lnTo>
                  <a:pt x="38" y="274"/>
                </a:lnTo>
                <a:lnTo>
                  <a:pt x="109" y="269"/>
                </a:lnTo>
                <a:lnTo>
                  <a:pt x="372" y="219"/>
                </a:lnTo>
                <a:lnTo>
                  <a:pt x="391" y="211"/>
                </a:lnTo>
                <a:lnTo>
                  <a:pt x="417" y="149"/>
                </a:lnTo>
                <a:lnTo>
                  <a:pt x="378" y="115"/>
                </a:lnTo>
                <a:lnTo>
                  <a:pt x="399" y="36"/>
                </a:lnTo>
                <a:lnTo>
                  <a:pt x="369" y="28"/>
                </a:lnTo>
                <a:lnTo>
                  <a:pt x="369" y="8"/>
                </a:lnTo>
                <a:lnTo>
                  <a:pt x="355" y="0"/>
                </a:lnTo>
                <a:lnTo>
                  <a:pt x="50" y="57"/>
                </a:lnTo>
                <a:lnTo>
                  <a:pt x="38" y="40"/>
                </a:lnTo>
                <a:close/>
              </a:path>
            </a:pathLst>
          </a:custGeom>
          <a:solidFill>
            <a:schemeClr val="accent1"/>
          </a:solidFill>
          <a:ln w="9525">
            <a:solidFill>
              <a:srgbClr val="000000"/>
            </a:solidFill>
            <a:round/>
            <a:headEnd/>
            <a:tailEnd/>
          </a:ln>
        </p:spPr>
        <p:txBody>
          <a:bodyPr/>
          <a:lstStyle/>
          <a:p>
            <a:endParaRPr lang="en-US"/>
          </a:p>
        </p:txBody>
      </p:sp>
      <p:sp>
        <p:nvSpPr>
          <p:cNvPr id="94261" name="Freeform 54"/>
          <p:cNvSpPr>
            <a:spLocks/>
          </p:cNvSpPr>
          <p:nvPr/>
        </p:nvSpPr>
        <p:spPr bwMode="auto">
          <a:xfrm>
            <a:off x="7621588" y="2424113"/>
            <a:ext cx="168275" cy="319087"/>
          </a:xfrm>
          <a:custGeom>
            <a:avLst/>
            <a:gdLst>
              <a:gd name="T0" fmla="*/ 2147483647 w 110"/>
              <a:gd name="T1" fmla="*/ 2147483647 h 218"/>
              <a:gd name="T2" fmla="*/ 2147483647 w 110"/>
              <a:gd name="T3" fmla="*/ 0 h 218"/>
              <a:gd name="T4" fmla="*/ 2147483647 w 110"/>
              <a:gd name="T5" fmla="*/ 2147483647 h 218"/>
              <a:gd name="T6" fmla="*/ 2147483647 w 110"/>
              <a:gd name="T7" fmla="*/ 2147483647 h 218"/>
              <a:gd name="T8" fmla="*/ 2147483647 w 110"/>
              <a:gd name="T9" fmla="*/ 2147483647 h 218"/>
              <a:gd name="T10" fmla="*/ 2147483647 w 110"/>
              <a:gd name="T11" fmla="*/ 2147483647 h 218"/>
              <a:gd name="T12" fmla="*/ 2147483647 w 110"/>
              <a:gd name="T13" fmla="*/ 2147483647 h 218"/>
              <a:gd name="T14" fmla="*/ 2147483647 w 110"/>
              <a:gd name="T15" fmla="*/ 2147483647 h 218"/>
              <a:gd name="T16" fmla="*/ 2147483647 w 110"/>
              <a:gd name="T17" fmla="*/ 2147483647 h 218"/>
              <a:gd name="T18" fmla="*/ 2147483647 w 110"/>
              <a:gd name="T19" fmla="*/ 2147483647 h 218"/>
              <a:gd name="T20" fmla="*/ 2147483647 w 110"/>
              <a:gd name="T21" fmla="*/ 2147483647 h 218"/>
              <a:gd name="T22" fmla="*/ 0 w 110"/>
              <a:gd name="T23" fmla="*/ 2147483647 h 218"/>
              <a:gd name="T24" fmla="*/ 2147483647 w 110"/>
              <a:gd name="T25" fmla="*/ 2147483647 h 2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0"/>
              <a:gd name="T40" fmla="*/ 0 h 218"/>
              <a:gd name="T41" fmla="*/ 110 w 110"/>
              <a:gd name="T42" fmla="*/ 218 h 2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0" h="218">
                <a:moveTo>
                  <a:pt x="19" y="1"/>
                </a:moveTo>
                <a:lnTo>
                  <a:pt x="46" y="0"/>
                </a:lnTo>
                <a:lnTo>
                  <a:pt x="98" y="33"/>
                </a:lnTo>
                <a:lnTo>
                  <a:pt x="91" y="59"/>
                </a:lnTo>
                <a:lnTo>
                  <a:pt x="109" y="76"/>
                </a:lnTo>
                <a:lnTo>
                  <a:pt x="110" y="179"/>
                </a:lnTo>
                <a:lnTo>
                  <a:pt x="92" y="218"/>
                </a:lnTo>
                <a:lnTo>
                  <a:pt x="71" y="204"/>
                </a:lnTo>
                <a:lnTo>
                  <a:pt x="48" y="202"/>
                </a:lnTo>
                <a:lnTo>
                  <a:pt x="10" y="181"/>
                </a:lnTo>
                <a:lnTo>
                  <a:pt x="39" y="117"/>
                </a:lnTo>
                <a:lnTo>
                  <a:pt x="0" y="83"/>
                </a:lnTo>
                <a:lnTo>
                  <a:pt x="19" y="1"/>
                </a:lnTo>
                <a:close/>
              </a:path>
            </a:pathLst>
          </a:custGeom>
          <a:solidFill>
            <a:schemeClr val="accent2"/>
          </a:solidFill>
          <a:ln w="9525">
            <a:solidFill>
              <a:srgbClr val="000000"/>
            </a:solidFill>
            <a:round/>
            <a:headEnd/>
            <a:tailEnd/>
          </a:ln>
        </p:spPr>
        <p:txBody>
          <a:bodyPr/>
          <a:lstStyle/>
          <a:p>
            <a:endParaRPr lang="en-US"/>
          </a:p>
        </p:txBody>
      </p:sp>
      <p:sp>
        <p:nvSpPr>
          <p:cNvPr id="94262" name="Freeform 55"/>
          <p:cNvSpPr>
            <a:spLocks/>
          </p:cNvSpPr>
          <p:nvPr/>
        </p:nvSpPr>
        <p:spPr bwMode="auto">
          <a:xfrm>
            <a:off x="7096125" y="1927225"/>
            <a:ext cx="708025" cy="547688"/>
          </a:xfrm>
          <a:custGeom>
            <a:avLst/>
            <a:gdLst>
              <a:gd name="T0" fmla="*/ 2147483647 w 463"/>
              <a:gd name="T1" fmla="*/ 2147483647 h 376"/>
              <a:gd name="T2" fmla="*/ 2147483647 w 463"/>
              <a:gd name="T3" fmla="*/ 2147483647 h 376"/>
              <a:gd name="T4" fmla="*/ 2147483647 w 463"/>
              <a:gd name="T5" fmla="*/ 2147483647 h 376"/>
              <a:gd name="T6" fmla="*/ 2147483647 w 463"/>
              <a:gd name="T7" fmla="*/ 2147483647 h 376"/>
              <a:gd name="T8" fmla="*/ 2147483647 w 463"/>
              <a:gd name="T9" fmla="*/ 2147483647 h 376"/>
              <a:gd name="T10" fmla="*/ 2147483647 w 463"/>
              <a:gd name="T11" fmla="*/ 2147483647 h 376"/>
              <a:gd name="T12" fmla="*/ 2147483647 w 463"/>
              <a:gd name="T13" fmla="*/ 2147483647 h 376"/>
              <a:gd name="T14" fmla="*/ 2147483647 w 463"/>
              <a:gd name="T15" fmla="*/ 2147483647 h 376"/>
              <a:gd name="T16" fmla="*/ 2147483647 w 463"/>
              <a:gd name="T17" fmla="*/ 2147483647 h 376"/>
              <a:gd name="T18" fmla="*/ 2147483647 w 463"/>
              <a:gd name="T19" fmla="*/ 2147483647 h 376"/>
              <a:gd name="T20" fmla="*/ 2147483647 w 463"/>
              <a:gd name="T21" fmla="*/ 2147483647 h 376"/>
              <a:gd name="T22" fmla="*/ 2147483647 w 463"/>
              <a:gd name="T23" fmla="*/ 2147483647 h 376"/>
              <a:gd name="T24" fmla="*/ 2147483647 w 463"/>
              <a:gd name="T25" fmla="*/ 0 h 376"/>
              <a:gd name="T26" fmla="*/ 2147483647 w 463"/>
              <a:gd name="T27" fmla="*/ 2147483647 h 376"/>
              <a:gd name="T28" fmla="*/ 2147483647 w 463"/>
              <a:gd name="T29" fmla="*/ 2147483647 h 376"/>
              <a:gd name="T30" fmla="*/ 2147483647 w 463"/>
              <a:gd name="T31" fmla="*/ 2147483647 h 376"/>
              <a:gd name="T32" fmla="*/ 2147483647 w 463"/>
              <a:gd name="T33" fmla="*/ 2147483647 h 376"/>
              <a:gd name="T34" fmla="*/ 2147483647 w 463"/>
              <a:gd name="T35" fmla="*/ 2147483647 h 376"/>
              <a:gd name="T36" fmla="*/ 2147483647 w 463"/>
              <a:gd name="T37" fmla="*/ 2147483647 h 376"/>
              <a:gd name="T38" fmla="*/ 2147483647 w 463"/>
              <a:gd name="T39" fmla="*/ 2147483647 h 376"/>
              <a:gd name="T40" fmla="*/ 2147483647 w 463"/>
              <a:gd name="T41" fmla="*/ 2147483647 h 376"/>
              <a:gd name="T42" fmla="*/ 2147483647 w 463"/>
              <a:gd name="T43" fmla="*/ 2147483647 h 376"/>
              <a:gd name="T44" fmla="*/ 2147483647 w 463"/>
              <a:gd name="T45" fmla="*/ 2147483647 h 376"/>
              <a:gd name="T46" fmla="*/ 2147483647 w 463"/>
              <a:gd name="T47" fmla="*/ 2147483647 h 376"/>
              <a:gd name="T48" fmla="*/ 2147483647 w 463"/>
              <a:gd name="T49" fmla="*/ 2147483647 h 376"/>
              <a:gd name="T50" fmla="*/ 2147483647 w 463"/>
              <a:gd name="T51" fmla="*/ 2147483647 h 376"/>
              <a:gd name="T52" fmla="*/ 2147483647 w 463"/>
              <a:gd name="T53" fmla="*/ 2147483647 h 376"/>
              <a:gd name="T54" fmla="*/ 2147483647 w 463"/>
              <a:gd name="T55" fmla="*/ 2147483647 h 376"/>
              <a:gd name="T56" fmla="*/ 0 w 463"/>
              <a:gd name="T57" fmla="*/ 2147483647 h 376"/>
              <a:gd name="T58" fmla="*/ 2147483647 w 463"/>
              <a:gd name="T59" fmla="*/ 2147483647 h 376"/>
              <a:gd name="T60" fmla="*/ 2147483647 w 463"/>
              <a:gd name="T61" fmla="*/ 2147483647 h 3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3"/>
              <a:gd name="T94" fmla="*/ 0 h 376"/>
              <a:gd name="T95" fmla="*/ 463 w 463"/>
              <a:gd name="T96" fmla="*/ 376 h 3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3" h="376">
                <a:moveTo>
                  <a:pt x="36" y="252"/>
                </a:moveTo>
                <a:lnTo>
                  <a:pt x="79" y="230"/>
                </a:lnTo>
                <a:lnTo>
                  <a:pt x="139" y="225"/>
                </a:lnTo>
                <a:lnTo>
                  <a:pt x="153" y="205"/>
                </a:lnTo>
                <a:lnTo>
                  <a:pt x="174" y="202"/>
                </a:lnTo>
                <a:lnTo>
                  <a:pt x="186" y="181"/>
                </a:lnTo>
                <a:lnTo>
                  <a:pt x="206" y="173"/>
                </a:lnTo>
                <a:lnTo>
                  <a:pt x="197" y="134"/>
                </a:lnTo>
                <a:lnTo>
                  <a:pt x="185" y="123"/>
                </a:lnTo>
                <a:lnTo>
                  <a:pt x="210" y="92"/>
                </a:lnTo>
                <a:lnTo>
                  <a:pt x="226" y="92"/>
                </a:lnTo>
                <a:lnTo>
                  <a:pt x="280" y="25"/>
                </a:lnTo>
                <a:lnTo>
                  <a:pt x="362" y="0"/>
                </a:lnTo>
                <a:lnTo>
                  <a:pt x="372" y="63"/>
                </a:lnTo>
                <a:lnTo>
                  <a:pt x="376" y="60"/>
                </a:lnTo>
                <a:lnTo>
                  <a:pt x="395" y="83"/>
                </a:lnTo>
                <a:lnTo>
                  <a:pt x="397" y="147"/>
                </a:lnTo>
                <a:lnTo>
                  <a:pt x="422" y="200"/>
                </a:lnTo>
                <a:lnTo>
                  <a:pt x="431" y="268"/>
                </a:lnTo>
                <a:lnTo>
                  <a:pt x="434" y="328"/>
                </a:lnTo>
                <a:lnTo>
                  <a:pt x="463" y="347"/>
                </a:lnTo>
                <a:lnTo>
                  <a:pt x="441" y="376"/>
                </a:lnTo>
                <a:lnTo>
                  <a:pt x="388" y="342"/>
                </a:lnTo>
                <a:lnTo>
                  <a:pt x="360" y="345"/>
                </a:lnTo>
                <a:lnTo>
                  <a:pt x="332" y="337"/>
                </a:lnTo>
                <a:lnTo>
                  <a:pt x="334" y="317"/>
                </a:lnTo>
                <a:lnTo>
                  <a:pt x="316" y="310"/>
                </a:lnTo>
                <a:lnTo>
                  <a:pt x="14" y="368"/>
                </a:lnTo>
                <a:lnTo>
                  <a:pt x="0" y="351"/>
                </a:lnTo>
                <a:lnTo>
                  <a:pt x="46" y="284"/>
                </a:lnTo>
                <a:lnTo>
                  <a:pt x="36" y="252"/>
                </a:lnTo>
                <a:close/>
              </a:path>
            </a:pathLst>
          </a:custGeom>
          <a:solidFill>
            <a:schemeClr val="accent1"/>
          </a:solidFill>
          <a:ln w="9525">
            <a:solidFill>
              <a:srgbClr val="000000"/>
            </a:solidFill>
            <a:round/>
            <a:headEnd/>
            <a:tailEnd/>
          </a:ln>
        </p:spPr>
        <p:txBody>
          <a:bodyPr/>
          <a:lstStyle/>
          <a:p>
            <a:endParaRPr lang="en-US"/>
          </a:p>
        </p:txBody>
      </p:sp>
      <p:sp>
        <p:nvSpPr>
          <p:cNvPr id="94263" name="Freeform 56"/>
          <p:cNvSpPr>
            <a:spLocks/>
          </p:cNvSpPr>
          <p:nvPr/>
        </p:nvSpPr>
        <p:spPr bwMode="auto">
          <a:xfrm>
            <a:off x="7646988" y="1895475"/>
            <a:ext cx="187325" cy="330200"/>
          </a:xfrm>
          <a:custGeom>
            <a:avLst/>
            <a:gdLst>
              <a:gd name="T0" fmla="*/ 0 w 122"/>
              <a:gd name="T1" fmla="*/ 2147483647 h 226"/>
              <a:gd name="T2" fmla="*/ 2147483647 w 122"/>
              <a:gd name="T3" fmla="*/ 0 h 226"/>
              <a:gd name="T4" fmla="*/ 2147483647 w 122"/>
              <a:gd name="T5" fmla="*/ 2147483647 h 226"/>
              <a:gd name="T6" fmla="*/ 2147483647 w 122"/>
              <a:gd name="T7" fmla="*/ 2147483647 h 226"/>
              <a:gd name="T8" fmla="*/ 2147483647 w 122"/>
              <a:gd name="T9" fmla="*/ 2147483647 h 226"/>
              <a:gd name="T10" fmla="*/ 2147483647 w 122"/>
              <a:gd name="T11" fmla="*/ 2147483647 h 226"/>
              <a:gd name="T12" fmla="*/ 2147483647 w 122"/>
              <a:gd name="T13" fmla="*/ 2147483647 h 226"/>
              <a:gd name="T14" fmla="*/ 2147483647 w 122"/>
              <a:gd name="T15" fmla="*/ 2147483647 h 226"/>
              <a:gd name="T16" fmla="*/ 2147483647 w 122"/>
              <a:gd name="T17" fmla="*/ 2147483647 h 226"/>
              <a:gd name="T18" fmla="*/ 0 w 122"/>
              <a:gd name="T19" fmla="*/ 2147483647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226"/>
              <a:gd name="T32" fmla="*/ 122 w 122"/>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226">
                <a:moveTo>
                  <a:pt x="0" y="23"/>
                </a:moveTo>
                <a:lnTo>
                  <a:pt x="89" y="0"/>
                </a:lnTo>
                <a:lnTo>
                  <a:pt x="122" y="61"/>
                </a:lnTo>
                <a:lnTo>
                  <a:pt x="105" y="77"/>
                </a:lnTo>
                <a:lnTo>
                  <a:pt x="112" y="214"/>
                </a:lnTo>
                <a:lnTo>
                  <a:pt x="60" y="226"/>
                </a:lnTo>
                <a:lnTo>
                  <a:pt x="35" y="169"/>
                </a:lnTo>
                <a:lnTo>
                  <a:pt x="34" y="102"/>
                </a:lnTo>
                <a:lnTo>
                  <a:pt x="12" y="83"/>
                </a:lnTo>
                <a:lnTo>
                  <a:pt x="0" y="23"/>
                </a:lnTo>
                <a:close/>
              </a:path>
            </a:pathLst>
          </a:custGeom>
          <a:solidFill>
            <a:schemeClr val="accent1"/>
          </a:solidFill>
          <a:ln w="9525">
            <a:solidFill>
              <a:srgbClr val="000000"/>
            </a:solidFill>
            <a:round/>
            <a:headEnd/>
            <a:tailEnd/>
          </a:ln>
        </p:spPr>
        <p:txBody>
          <a:bodyPr/>
          <a:lstStyle/>
          <a:p>
            <a:endParaRPr lang="en-US"/>
          </a:p>
        </p:txBody>
      </p:sp>
      <p:sp>
        <p:nvSpPr>
          <p:cNvPr id="94264" name="Freeform 57"/>
          <p:cNvSpPr>
            <a:spLocks/>
          </p:cNvSpPr>
          <p:nvPr/>
        </p:nvSpPr>
        <p:spPr bwMode="auto">
          <a:xfrm>
            <a:off x="7737475" y="2152650"/>
            <a:ext cx="400050" cy="174625"/>
          </a:xfrm>
          <a:custGeom>
            <a:avLst/>
            <a:gdLst>
              <a:gd name="T0" fmla="*/ 0 w 261"/>
              <a:gd name="T1" fmla="*/ 2147483647 h 119"/>
              <a:gd name="T2" fmla="*/ 2147483647 w 261"/>
              <a:gd name="T3" fmla="*/ 2147483647 h 119"/>
              <a:gd name="T4" fmla="*/ 2147483647 w 261"/>
              <a:gd name="T5" fmla="*/ 2147483647 h 119"/>
              <a:gd name="T6" fmla="*/ 2147483647 w 261"/>
              <a:gd name="T7" fmla="*/ 0 h 119"/>
              <a:gd name="T8" fmla="*/ 2147483647 w 261"/>
              <a:gd name="T9" fmla="*/ 2147483647 h 119"/>
              <a:gd name="T10" fmla="*/ 2147483647 w 261"/>
              <a:gd name="T11" fmla="*/ 2147483647 h 119"/>
              <a:gd name="T12" fmla="*/ 2147483647 w 261"/>
              <a:gd name="T13" fmla="*/ 2147483647 h 119"/>
              <a:gd name="T14" fmla="*/ 2147483647 w 261"/>
              <a:gd name="T15" fmla="*/ 2147483647 h 119"/>
              <a:gd name="T16" fmla="*/ 2147483647 w 261"/>
              <a:gd name="T17" fmla="*/ 2147483647 h 119"/>
              <a:gd name="T18" fmla="*/ 2147483647 w 261"/>
              <a:gd name="T19" fmla="*/ 2147483647 h 119"/>
              <a:gd name="T20" fmla="*/ 2147483647 w 261"/>
              <a:gd name="T21" fmla="*/ 2147483647 h 119"/>
              <a:gd name="T22" fmla="*/ 2147483647 w 261"/>
              <a:gd name="T23" fmla="*/ 2147483647 h 119"/>
              <a:gd name="T24" fmla="*/ 2147483647 w 261"/>
              <a:gd name="T25" fmla="*/ 2147483647 h 119"/>
              <a:gd name="T26" fmla="*/ 2147483647 w 261"/>
              <a:gd name="T27" fmla="*/ 2147483647 h 119"/>
              <a:gd name="T28" fmla="*/ 2147483647 w 261"/>
              <a:gd name="T29" fmla="*/ 2147483647 h 119"/>
              <a:gd name="T30" fmla="*/ 2147483647 w 261"/>
              <a:gd name="T31" fmla="*/ 2147483647 h 119"/>
              <a:gd name="T32" fmla="*/ 2147483647 w 261"/>
              <a:gd name="T33" fmla="*/ 2147483647 h 119"/>
              <a:gd name="T34" fmla="*/ 2147483647 w 261"/>
              <a:gd name="T35" fmla="*/ 2147483647 h 119"/>
              <a:gd name="T36" fmla="*/ 2147483647 w 261"/>
              <a:gd name="T37" fmla="*/ 2147483647 h 119"/>
              <a:gd name="T38" fmla="*/ 0 w 261"/>
              <a:gd name="T39" fmla="*/ 2147483647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119"/>
              <a:gd name="T62" fmla="*/ 261 w 261"/>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119">
                <a:moveTo>
                  <a:pt x="0" y="47"/>
                </a:moveTo>
                <a:lnTo>
                  <a:pt x="133" y="15"/>
                </a:lnTo>
                <a:lnTo>
                  <a:pt x="149" y="16"/>
                </a:lnTo>
                <a:lnTo>
                  <a:pt x="165" y="0"/>
                </a:lnTo>
                <a:lnTo>
                  <a:pt x="178" y="8"/>
                </a:lnTo>
                <a:lnTo>
                  <a:pt x="162" y="42"/>
                </a:lnTo>
                <a:lnTo>
                  <a:pt x="190" y="40"/>
                </a:lnTo>
                <a:lnTo>
                  <a:pt x="206" y="66"/>
                </a:lnTo>
                <a:lnTo>
                  <a:pt x="224" y="68"/>
                </a:lnTo>
                <a:lnTo>
                  <a:pt x="237" y="65"/>
                </a:lnTo>
                <a:lnTo>
                  <a:pt x="237" y="50"/>
                </a:lnTo>
                <a:lnTo>
                  <a:pt x="215" y="32"/>
                </a:lnTo>
                <a:lnTo>
                  <a:pt x="232" y="30"/>
                </a:lnTo>
                <a:lnTo>
                  <a:pt x="261" y="70"/>
                </a:lnTo>
                <a:lnTo>
                  <a:pt x="233" y="94"/>
                </a:lnTo>
                <a:lnTo>
                  <a:pt x="202" y="82"/>
                </a:lnTo>
                <a:lnTo>
                  <a:pt x="182" y="111"/>
                </a:lnTo>
                <a:lnTo>
                  <a:pt x="142" y="82"/>
                </a:lnTo>
                <a:lnTo>
                  <a:pt x="11" y="119"/>
                </a:lnTo>
                <a:lnTo>
                  <a:pt x="0" y="47"/>
                </a:lnTo>
                <a:close/>
              </a:path>
            </a:pathLst>
          </a:custGeom>
          <a:solidFill>
            <a:schemeClr val="accent1"/>
          </a:solidFill>
          <a:ln w="9525">
            <a:solidFill>
              <a:srgbClr val="000000"/>
            </a:solidFill>
            <a:round/>
            <a:headEnd/>
            <a:tailEnd/>
          </a:ln>
        </p:spPr>
        <p:txBody>
          <a:bodyPr/>
          <a:lstStyle/>
          <a:p>
            <a:endParaRPr lang="en-US"/>
          </a:p>
        </p:txBody>
      </p:sp>
      <p:sp>
        <p:nvSpPr>
          <p:cNvPr id="94265" name="Freeform 58"/>
          <p:cNvSpPr>
            <a:spLocks/>
          </p:cNvSpPr>
          <p:nvPr/>
        </p:nvSpPr>
        <p:spPr bwMode="auto">
          <a:xfrm>
            <a:off x="7751763" y="2284413"/>
            <a:ext cx="207962" cy="152400"/>
          </a:xfrm>
          <a:custGeom>
            <a:avLst/>
            <a:gdLst>
              <a:gd name="T0" fmla="*/ 0 w 136"/>
              <a:gd name="T1" fmla="*/ 2147483647 h 104"/>
              <a:gd name="T2" fmla="*/ 2147483647 w 136"/>
              <a:gd name="T3" fmla="*/ 0 h 104"/>
              <a:gd name="T4" fmla="*/ 2147483647 w 136"/>
              <a:gd name="T5" fmla="*/ 2147483647 h 104"/>
              <a:gd name="T6" fmla="*/ 2147483647 w 136"/>
              <a:gd name="T7" fmla="*/ 2147483647 h 104"/>
              <a:gd name="T8" fmla="*/ 2147483647 w 136"/>
              <a:gd name="T9" fmla="*/ 2147483647 h 104"/>
              <a:gd name="T10" fmla="*/ 2147483647 w 136"/>
              <a:gd name="T11" fmla="*/ 2147483647 h 104"/>
              <a:gd name="T12" fmla="*/ 2147483647 w 136"/>
              <a:gd name="T13" fmla="*/ 2147483647 h 104"/>
              <a:gd name="T14" fmla="*/ 0 w 136"/>
              <a:gd name="T15" fmla="*/ 2147483647 h 104"/>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4"/>
              <a:gd name="T26" fmla="*/ 136 w 136"/>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4">
                <a:moveTo>
                  <a:pt x="0" y="26"/>
                </a:moveTo>
                <a:lnTo>
                  <a:pt x="104" y="0"/>
                </a:lnTo>
                <a:lnTo>
                  <a:pt x="136" y="47"/>
                </a:lnTo>
                <a:lnTo>
                  <a:pt x="118" y="68"/>
                </a:lnTo>
                <a:lnTo>
                  <a:pt x="85" y="60"/>
                </a:lnTo>
                <a:lnTo>
                  <a:pt x="33" y="104"/>
                </a:lnTo>
                <a:lnTo>
                  <a:pt x="6" y="81"/>
                </a:lnTo>
                <a:lnTo>
                  <a:pt x="0" y="26"/>
                </a:lnTo>
                <a:close/>
              </a:path>
            </a:pathLst>
          </a:custGeom>
          <a:solidFill>
            <a:schemeClr val="accent1"/>
          </a:solidFill>
          <a:ln w="9525">
            <a:solidFill>
              <a:srgbClr val="000000"/>
            </a:solidFill>
            <a:round/>
            <a:headEnd/>
            <a:tailEnd/>
          </a:ln>
        </p:spPr>
        <p:txBody>
          <a:bodyPr/>
          <a:lstStyle/>
          <a:p>
            <a:endParaRPr lang="en-US"/>
          </a:p>
        </p:txBody>
      </p:sp>
      <p:sp>
        <p:nvSpPr>
          <p:cNvPr id="94266" name="Freeform 59"/>
          <p:cNvSpPr>
            <a:spLocks/>
          </p:cNvSpPr>
          <p:nvPr/>
        </p:nvSpPr>
        <p:spPr bwMode="auto">
          <a:xfrm>
            <a:off x="7786688" y="2387600"/>
            <a:ext cx="204787" cy="117475"/>
          </a:xfrm>
          <a:custGeom>
            <a:avLst/>
            <a:gdLst>
              <a:gd name="T0" fmla="*/ 0 w 134"/>
              <a:gd name="T1" fmla="*/ 2147483647 h 80"/>
              <a:gd name="T2" fmla="*/ 2147483647 w 134"/>
              <a:gd name="T3" fmla="*/ 2147483647 h 80"/>
              <a:gd name="T4" fmla="*/ 2147483647 w 134"/>
              <a:gd name="T5" fmla="*/ 0 h 80"/>
              <a:gd name="T6" fmla="*/ 2147483647 w 134"/>
              <a:gd name="T7" fmla="*/ 2147483647 h 80"/>
              <a:gd name="T8" fmla="*/ 2147483647 w 134"/>
              <a:gd name="T9" fmla="*/ 2147483647 h 80"/>
              <a:gd name="T10" fmla="*/ 2147483647 w 134"/>
              <a:gd name="T11" fmla="*/ 2147483647 h 80"/>
              <a:gd name="T12" fmla="*/ 2147483647 w 134"/>
              <a:gd name="T13" fmla="*/ 2147483647 h 80"/>
              <a:gd name="T14" fmla="*/ 0 w 134"/>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80"/>
              <a:gd name="T26" fmla="*/ 134 w 13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80">
                <a:moveTo>
                  <a:pt x="0" y="59"/>
                </a:moveTo>
                <a:lnTo>
                  <a:pt x="55" y="33"/>
                </a:lnTo>
                <a:lnTo>
                  <a:pt x="109" y="0"/>
                </a:lnTo>
                <a:lnTo>
                  <a:pt x="118" y="1"/>
                </a:lnTo>
                <a:lnTo>
                  <a:pt x="134" y="2"/>
                </a:lnTo>
                <a:lnTo>
                  <a:pt x="81" y="44"/>
                </a:lnTo>
                <a:lnTo>
                  <a:pt x="16" y="80"/>
                </a:lnTo>
                <a:lnTo>
                  <a:pt x="0" y="59"/>
                </a:lnTo>
                <a:close/>
              </a:path>
            </a:pathLst>
          </a:custGeom>
          <a:solidFill>
            <a:schemeClr val="accent1"/>
          </a:solidFill>
          <a:ln w="9525">
            <a:solidFill>
              <a:srgbClr val="000000"/>
            </a:solidFill>
            <a:round/>
            <a:headEnd/>
            <a:tailEnd/>
          </a:ln>
        </p:spPr>
        <p:txBody>
          <a:bodyPr/>
          <a:lstStyle/>
          <a:p>
            <a:endParaRPr lang="en-US"/>
          </a:p>
        </p:txBody>
      </p:sp>
      <p:sp>
        <p:nvSpPr>
          <p:cNvPr id="94267" name="Freeform 60"/>
          <p:cNvSpPr>
            <a:spLocks/>
          </p:cNvSpPr>
          <p:nvPr/>
        </p:nvSpPr>
        <p:spPr bwMode="auto">
          <a:xfrm>
            <a:off x="7781925" y="1831975"/>
            <a:ext cx="222250" cy="373063"/>
          </a:xfrm>
          <a:custGeom>
            <a:avLst/>
            <a:gdLst>
              <a:gd name="T0" fmla="*/ 2147483647 w 144"/>
              <a:gd name="T1" fmla="*/ 0 h 256"/>
              <a:gd name="T2" fmla="*/ 0 w 144"/>
              <a:gd name="T3" fmla="*/ 2147483647 h 256"/>
              <a:gd name="T4" fmla="*/ 2147483647 w 144"/>
              <a:gd name="T5" fmla="*/ 2147483647 h 256"/>
              <a:gd name="T6" fmla="*/ 2147483647 w 144"/>
              <a:gd name="T7" fmla="*/ 2147483647 h 256"/>
              <a:gd name="T8" fmla="*/ 2147483647 w 144"/>
              <a:gd name="T9" fmla="*/ 2147483647 h 256"/>
              <a:gd name="T10" fmla="*/ 2147483647 w 144"/>
              <a:gd name="T11" fmla="*/ 2147483647 h 256"/>
              <a:gd name="T12" fmla="*/ 2147483647 w 144"/>
              <a:gd name="T13" fmla="*/ 2147483647 h 256"/>
              <a:gd name="T14" fmla="*/ 2147483647 w 144"/>
              <a:gd name="T15" fmla="*/ 2147483647 h 256"/>
              <a:gd name="T16" fmla="*/ 2147483647 w 144"/>
              <a:gd name="T17" fmla="*/ 2147483647 h 256"/>
              <a:gd name="T18" fmla="*/ 2147483647 w 144"/>
              <a:gd name="T19" fmla="*/ 2147483647 h 256"/>
              <a:gd name="T20" fmla="*/ 2147483647 w 144"/>
              <a:gd name="T21" fmla="*/ 2147483647 h 256"/>
              <a:gd name="T22" fmla="*/ 2147483647 w 144"/>
              <a:gd name="T23" fmla="*/ 2147483647 h 256"/>
              <a:gd name="T24" fmla="*/ 2147483647 w 144"/>
              <a:gd name="T25" fmla="*/ 0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256"/>
              <a:gd name="T41" fmla="*/ 144 w 144"/>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256">
                <a:moveTo>
                  <a:pt x="31" y="0"/>
                </a:moveTo>
                <a:lnTo>
                  <a:pt x="0" y="45"/>
                </a:lnTo>
                <a:lnTo>
                  <a:pt x="33" y="104"/>
                </a:lnTo>
                <a:lnTo>
                  <a:pt x="14" y="120"/>
                </a:lnTo>
                <a:lnTo>
                  <a:pt x="21" y="256"/>
                </a:lnTo>
                <a:lnTo>
                  <a:pt x="102" y="236"/>
                </a:lnTo>
                <a:lnTo>
                  <a:pt x="123" y="236"/>
                </a:lnTo>
                <a:lnTo>
                  <a:pt x="135" y="221"/>
                </a:lnTo>
                <a:lnTo>
                  <a:pt x="135" y="196"/>
                </a:lnTo>
                <a:lnTo>
                  <a:pt x="144" y="181"/>
                </a:lnTo>
                <a:lnTo>
                  <a:pt x="99" y="161"/>
                </a:lnTo>
                <a:lnTo>
                  <a:pt x="41" y="12"/>
                </a:lnTo>
                <a:lnTo>
                  <a:pt x="31" y="0"/>
                </a:lnTo>
                <a:close/>
              </a:path>
            </a:pathLst>
          </a:custGeom>
          <a:solidFill>
            <a:schemeClr val="accent1"/>
          </a:solidFill>
          <a:ln w="9525">
            <a:solidFill>
              <a:srgbClr val="000000"/>
            </a:solidFill>
            <a:round/>
            <a:headEnd/>
            <a:tailEnd/>
          </a:ln>
        </p:spPr>
        <p:txBody>
          <a:bodyPr/>
          <a:lstStyle/>
          <a:p>
            <a:endParaRPr lang="en-US"/>
          </a:p>
        </p:txBody>
      </p:sp>
      <p:sp>
        <p:nvSpPr>
          <p:cNvPr id="94268" name="Freeform 61"/>
          <p:cNvSpPr>
            <a:spLocks/>
          </p:cNvSpPr>
          <p:nvPr/>
        </p:nvSpPr>
        <p:spPr bwMode="auto">
          <a:xfrm>
            <a:off x="7910513" y="2270125"/>
            <a:ext cx="106362" cy="82550"/>
          </a:xfrm>
          <a:custGeom>
            <a:avLst/>
            <a:gdLst>
              <a:gd name="T0" fmla="*/ 0 w 69"/>
              <a:gd name="T1" fmla="*/ 2147483647 h 57"/>
              <a:gd name="T2" fmla="*/ 2147483647 w 69"/>
              <a:gd name="T3" fmla="*/ 0 h 57"/>
              <a:gd name="T4" fmla="*/ 2147483647 w 69"/>
              <a:gd name="T5" fmla="*/ 2147483647 h 57"/>
              <a:gd name="T6" fmla="*/ 2147483647 w 69"/>
              <a:gd name="T7" fmla="*/ 2147483647 h 57"/>
              <a:gd name="T8" fmla="*/ 2147483647 w 69"/>
              <a:gd name="T9" fmla="*/ 2147483647 h 57"/>
              <a:gd name="T10" fmla="*/ 2147483647 w 69"/>
              <a:gd name="T11" fmla="*/ 2147483647 h 57"/>
              <a:gd name="T12" fmla="*/ 0 w 69"/>
              <a:gd name="T13" fmla="*/ 2147483647 h 57"/>
              <a:gd name="T14" fmla="*/ 0 60000 65536"/>
              <a:gd name="T15" fmla="*/ 0 60000 65536"/>
              <a:gd name="T16" fmla="*/ 0 60000 65536"/>
              <a:gd name="T17" fmla="*/ 0 60000 65536"/>
              <a:gd name="T18" fmla="*/ 0 60000 65536"/>
              <a:gd name="T19" fmla="*/ 0 60000 65536"/>
              <a:gd name="T20" fmla="*/ 0 60000 65536"/>
              <a:gd name="T21" fmla="*/ 0 w 69"/>
              <a:gd name="T22" fmla="*/ 0 h 57"/>
              <a:gd name="T23" fmla="*/ 69 w 69"/>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57">
                <a:moveTo>
                  <a:pt x="0" y="10"/>
                </a:moveTo>
                <a:lnTo>
                  <a:pt x="29" y="0"/>
                </a:lnTo>
                <a:lnTo>
                  <a:pt x="69" y="29"/>
                </a:lnTo>
                <a:lnTo>
                  <a:pt x="61" y="37"/>
                </a:lnTo>
                <a:lnTo>
                  <a:pt x="41" y="37"/>
                </a:lnTo>
                <a:lnTo>
                  <a:pt x="32" y="57"/>
                </a:lnTo>
                <a:lnTo>
                  <a:pt x="0" y="10"/>
                </a:lnTo>
                <a:close/>
              </a:path>
            </a:pathLst>
          </a:custGeom>
          <a:solidFill>
            <a:schemeClr val="accent2"/>
          </a:solidFill>
          <a:ln w="9525">
            <a:solidFill>
              <a:srgbClr val="000000"/>
            </a:solidFill>
            <a:round/>
            <a:headEnd/>
            <a:tailEnd/>
          </a:ln>
        </p:spPr>
        <p:txBody>
          <a:bodyPr/>
          <a:lstStyle/>
          <a:p>
            <a:endParaRPr lang="en-US"/>
          </a:p>
        </p:txBody>
      </p:sp>
      <p:sp>
        <p:nvSpPr>
          <p:cNvPr id="94269" name="Freeform 62"/>
          <p:cNvSpPr>
            <a:spLocks/>
          </p:cNvSpPr>
          <p:nvPr/>
        </p:nvSpPr>
        <p:spPr bwMode="auto">
          <a:xfrm>
            <a:off x="7686675" y="2900363"/>
            <a:ext cx="55563" cy="92075"/>
          </a:xfrm>
          <a:custGeom>
            <a:avLst/>
            <a:gdLst>
              <a:gd name="T0" fmla="*/ 0 w 37"/>
              <a:gd name="T1" fmla="*/ 2147483647 h 63"/>
              <a:gd name="T2" fmla="*/ 2147483647 w 37"/>
              <a:gd name="T3" fmla="*/ 0 h 63"/>
              <a:gd name="T4" fmla="*/ 2147483647 w 37"/>
              <a:gd name="T5" fmla="*/ 2147483647 h 63"/>
              <a:gd name="T6" fmla="*/ 2147483647 w 37"/>
              <a:gd name="T7" fmla="*/ 2147483647 h 63"/>
              <a:gd name="T8" fmla="*/ 0 w 37"/>
              <a:gd name="T9" fmla="*/ 2147483647 h 63"/>
              <a:gd name="T10" fmla="*/ 0 60000 65536"/>
              <a:gd name="T11" fmla="*/ 0 60000 65536"/>
              <a:gd name="T12" fmla="*/ 0 60000 65536"/>
              <a:gd name="T13" fmla="*/ 0 60000 65536"/>
              <a:gd name="T14" fmla="*/ 0 60000 65536"/>
              <a:gd name="T15" fmla="*/ 0 w 37"/>
              <a:gd name="T16" fmla="*/ 0 h 63"/>
              <a:gd name="T17" fmla="*/ 37 w 37"/>
              <a:gd name="T18" fmla="*/ 63 h 63"/>
            </a:gdLst>
            <a:ahLst/>
            <a:cxnLst>
              <a:cxn ang="T10">
                <a:pos x="T0" y="T1"/>
              </a:cxn>
              <a:cxn ang="T11">
                <a:pos x="T2" y="T3"/>
              </a:cxn>
              <a:cxn ang="T12">
                <a:pos x="T4" y="T5"/>
              </a:cxn>
              <a:cxn ang="T13">
                <a:pos x="T6" y="T7"/>
              </a:cxn>
              <a:cxn ang="T14">
                <a:pos x="T8" y="T9"/>
              </a:cxn>
            </a:cxnLst>
            <a:rect l="T15" t="T16" r="T17" b="T18"/>
            <a:pathLst>
              <a:path w="37" h="63">
                <a:moveTo>
                  <a:pt x="0" y="5"/>
                </a:moveTo>
                <a:lnTo>
                  <a:pt x="37" y="0"/>
                </a:lnTo>
                <a:lnTo>
                  <a:pt x="16" y="63"/>
                </a:lnTo>
                <a:lnTo>
                  <a:pt x="2" y="62"/>
                </a:lnTo>
                <a:lnTo>
                  <a:pt x="0" y="5"/>
                </a:lnTo>
                <a:close/>
              </a:path>
            </a:pathLst>
          </a:custGeom>
          <a:solidFill>
            <a:schemeClr val="bg1"/>
          </a:solidFill>
          <a:ln w="9525">
            <a:solidFill>
              <a:srgbClr val="000000"/>
            </a:solidFill>
            <a:round/>
            <a:headEnd/>
            <a:tailEnd/>
          </a:ln>
        </p:spPr>
        <p:txBody>
          <a:bodyPr/>
          <a:lstStyle/>
          <a:p>
            <a:endParaRPr lang="en-US"/>
          </a:p>
        </p:txBody>
      </p:sp>
      <p:sp>
        <p:nvSpPr>
          <p:cNvPr id="94270" name="Rectangle 63"/>
          <p:cNvSpPr>
            <a:spLocks noGrp="1" noChangeArrowheads="1"/>
          </p:cNvSpPr>
          <p:nvPr/>
        </p:nvSpPr>
        <p:spPr bwMode="auto">
          <a:xfrm>
            <a:off x="735013" y="330200"/>
            <a:ext cx="8078787" cy="946150"/>
          </a:xfrm>
          <a:prstGeom prst="rect">
            <a:avLst/>
          </a:prstGeom>
          <a:noFill/>
          <a:ln w="9525">
            <a:noFill/>
            <a:miter lim="800000"/>
            <a:headEnd/>
            <a:tailEnd/>
          </a:ln>
        </p:spPr>
        <p:txBody>
          <a:bodyPr anchor="ctr"/>
          <a:lstStyle/>
          <a:p>
            <a:r>
              <a:rPr lang="en-US" sz="3200" b="1">
                <a:latin typeface="Garamond" pitchFamily="18" charset="0"/>
              </a:rPr>
              <a:t>Prevalence of Diabetes among U.S. Adults, BRFSS, 1997-98</a:t>
            </a:r>
            <a:endParaRPr lang="en-US" sz="3200">
              <a:latin typeface="Garamond" pitchFamily="18" charset="0"/>
            </a:endParaRPr>
          </a:p>
        </p:txBody>
      </p:sp>
      <p:grpSp>
        <p:nvGrpSpPr>
          <p:cNvPr id="94271" name="Group 64"/>
          <p:cNvGrpSpPr>
            <a:grpSpLocks/>
          </p:cNvGrpSpPr>
          <p:nvPr/>
        </p:nvGrpSpPr>
        <p:grpSpPr bwMode="auto">
          <a:xfrm>
            <a:off x="1993900" y="5629275"/>
            <a:ext cx="5600700" cy="914400"/>
            <a:chOff x="1475" y="3546"/>
            <a:chExt cx="3528" cy="576"/>
          </a:xfrm>
        </p:grpSpPr>
        <p:grpSp>
          <p:nvGrpSpPr>
            <p:cNvPr id="94273" name="Group 65"/>
            <p:cNvGrpSpPr>
              <a:grpSpLocks/>
            </p:cNvGrpSpPr>
            <p:nvPr/>
          </p:nvGrpSpPr>
          <p:grpSpPr bwMode="auto">
            <a:xfrm>
              <a:off x="1475" y="3546"/>
              <a:ext cx="3528" cy="231"/>
              <a:chOff x="1386" y="3747"/>
              <a:chExt cx="3528" cy="231"/>
            </a:xfrm>
          </p:grpSpPr>
          <p:sp>
            <p:nvSpPr>
              <p:cNvPr id="94275" name="Rectangle 66"/>
              <p:cNvSpPr>
                <a:spLocks noChangeArrowheads="1"/>
              </p:cNvSpPr>
              <p:nvPr/>
            </p:nvSpPr>
            <p:spPr bwMode="auto">
              <a:xfrm>
                <a:off x="1775" y="3771"/>
                <a:ext cx="190" cy="144"/>
              </a:xfrm>
              <a:prstGeom prst="rect">
                <a:avLst/>
              </a:prstGeom>
              <a:solidFill>
                <a:srgbClr val="FFFF66"/>
              </a:solidFill>
              <a:ln w="28575">
                <a:solidFill>
                  <a:schemeClr val="tx1"/>
                </a:solidFill>
                <a:miter lim="800000"/>
                <a:headEnd/>
                <a:tailEnd/>
              </a:ln>
            </p:spPr>
            <p:txBody>
              <a:bodyPr wrap="none" anchor="ctr"/>
              <a:lstStyle/>
              <a:p>
                <a:endParaRPr lang="en-US">
                  <a:latin typeface="Calibri" pitchFamily="34" charset="0"/>
                </a:endParaRPr>
              </a:p>
            </p:txBody>
          </p:sp>
          <p:sp>
            <p:nvSpPr>
              <p:cNvPr id="94276" name="Rectangle 67"/>
              <p:cNvSpPr>
                <a:spLocks noChangeArrowheads="1"/>
              </p:cNvSpPr>
              <p:nvPr/>
            </p:nvSpPr>
            <p:spPr bwMode="auto">
              <a:xfrm>
                <a:off x="2820" y="3771"/>
                <a:ext cx="190" cy="144"/>
              </a:xfrm>
              <a:prstGeom prst="rect">
                <a:avLst/>
              </a:prstGeom>
              <a:solidFill>
                <a:schemeClr val="accent1"/>
              </a:solidFill>
              <a:ln w="28575">
                <a:solidFill>
                  <a:schemeClr val="tx1"/>
                </a:solidFill>
                <a:miter lim="800000"/>
                <a:headEnd/>
                <a:tailEnd/>
              </a:ln>
            </p:spPr>
            <p:txBody>
              <a:bodyPr wrap="none" anchor="ctr"/>
              <a:lstStyle/>
              <a:p>
                <a:endParaRPr lang="en-US" sz="1400"/>
              </a:p>
            </p:txBody>
          </p:sp>
          <p:sp>
            <p:nvSpPr>
              <p:cNvPr id="94277" name="Rectangle 68"/>
              <p:cNvSpPr>
                <a:spLocks noChangeArrowheads="1"/>
              </p:cNvSpPr>
              <p:nvPr/>
            </p:nvSpPr>
            <p:spPr bwMode="auto">
              <a:xfrm>
                <a:off x="3788" y="3771"/>
                <a:ext cx="190" cy="144"/>
              </a:xfrm>
              <a:prstGeom prst="rect">
                <a:avLst/>
              </a:prstGeom>
              <a:solidFill>
                <a:schemeClr val="accent2"/>
              </a:solidFill>
              <a:ln w="28575">
                <a:solidFill>
                  <a:schemeClr val="tx1"/>
                </a:solidFill>
                <a:miter lim="800000"/>
                <a:headEnd/>
                <a:tailEnd/>
              </a:ln>
            </p:spPr>
            <p:txBody>
              <a:bodyPr wrap="none" anchor="ctr"/>
              <a:lstStyle/>
              <a:p>
                <a:r>
                  <a:rPr lang="en-US" sz="1400"/>
                  <a:t> </a:t>
                </a:r>
              </a:p>
            </p:txBody>
          </p:sp>
          <p:sp>
            <p:nvSpPr>
              <p:cNvPr id="94278" name="Text Box 69"/>
              <p:cNvSpPr txBox="1">
                <a:spLocks noChangeArrowheads="1"/>
              </p:cNvSpPr>
              <p:nvPr/>
            </p:nvSpPr>
            <p:spPr bwMode="auto">
              <a:xfrm>
                <a:off x="1386" y="3747"/>
                <a:ext cx="302" cy="231"/>
              </a:xfrm>
              <a:prstGeom prst="rect">
                <a:avLst/>
              </a:prstGeom>
              <a:noFill/>
              <a:ln w="9525">
                <a:noFill/>
                <a:miter lim="800000"/>
                <a:headEnd/>
                <a:tailEnd/>
              </a:ln>
            </p:spPr>
            <p:txBody>
              <a:bodyPr wrap="none">
                <a:spAutoFit/>
              </a:bodyPr>
              <a:lstStyle/>
              <a:p>
                <a:r>
                  <a:rPr lang="en-US">
                    <a:latin typeface="Garamond" pitchFamily="18" charset="0"/>
                  </a:rPr>
                  <a:t>4%</a:t>
                </a:r>
              </a:p>
            </p:txBody>
          </p:sp>
          <p:sp>
            <p:nvSpPr>
              <p:cNvPr id="94279" name="Text Box 70"/>
              <p:cNvSpPr txBox="1">
                <a:spLocks noChangeArrowheads="1"/>
              </p:cNvSpPr>
              <p:nvPr/>
            </p:nvSpPr>
            <p:spPr bwMode="auto">
              <a:xfrm>
                <a:off x="2314" y="3747"/>
                <a:ext cx="414" cy="231"/>
              </a:xfrm>
              <a:prstGeom prst="rect">
                <a:avLst/>
              </a:prstGeom>
              <a:noFill/>
              <a:ln w="9525">
                <a:noFill/>
                <a:miter lim="800000"/>
                <a:headEnd/>
                <a:tailEnd/>
              </a:ln>
            </p:spPr>
            <p:txBody>
              <a:bodyPr wrap="none">
                <a:spAutoFit/>
              </a:bodyPr>
              <a:lstStyle/>
              <a:p>
                <a:r>
                  <a:rPr lang="en-US">
                    <a:latin typeface="Garamond" pitchFamily="18" charset="0"/>
                  </a:rPr>
                  <a:t>4-6%</a:t>
                </a:r>
              </a:p>
            </p:txBody>
          </p:sp>
          <p:sp>
            <p:nvSpPr>
              <p:cNvPr id="94280" name="Text Box 71"/>
              <p:cNvSpPr txBox="1">
                <a:spLocks noChangeArrowheads="1"/>
              </p:cNvSpPr>
              <p:nvPr/>
            </p:nvSpPr>
            <p:spPr bwMode="auto">
              <a:xfrm>
                <a:off x="3390" y="3747"/>
                <a:ext cx="302" cy="231"/>
              </a:xfrm>
              <a:prstGeom prst="rect">
                <a:avLst/>
              </a:prstGeom>
              <a:noFill/>
              <a:ln w="9525">
                <a:noFill/>
                <a:miter lim="800000"/>
                <a:headEnd/>
                <a:tailEnd/>
              </a:ln>
            </p:spPr>
            <p:txBody>
              <a:bodyPr wrap="none">
                <a:spAutoFit/>
              </a:bodyPr>
              <a:lstStyle/>
              <a:p>
                <a:r>
                  <a:rPr lang="en-US">
                    <a:latin typeface="Garamond" pitchFamily="18" charset="0"/>
                  </a:rPr>
                  <a:t>6%</a:t>
                </a:r>
              </a:p>
            </p:txBody>
          </p:sp>
          <p:sp>
            <p:nvSpPr>
              <p:cNvPr id="94281" name="Rectangle 72"/>
              <p:cNvSpPr>
                <a:spLocks noChangeArrowheads="1"/>
              </p:cNvSpPr>
              <p:nvPr/>
            </p:nvSpPr>
            <p:spPr bwMode="auto">
              <a:xfrm>
                <a:off x="4724" y="3771"/>
                <a:ext cx="190" cy="144"/>
              </a:xfrm>
              <a:prstGeom prst="rect">
                <a:avLst/>
              </a:prstGeom>
              <a:solidFill>
                <a:schemeClr val="bg1"/>
              </a:solidFill>
              <a:ln w="28575">
                <a:solidFill>
                  <a:schemeClr val="tx1"/>
                </a:solidFill>
                <a:miter lim="800000"/>
                <a:headEnd/>
                <a:tailEnd/>
              </a:ln>
            </p:spPr>
            <p:txBody>
              <a:bodyPr wrap="none" anchor="ctr"/>
              <a:lstStyle/>
              <a:p>
                <a:r>
                  <a:rPr lang="en-US" sz="2400">
                    <a:solidFill>
                      <a:srgbClr val="00FF00"/>
                    </a:solidFill>
                    <a:latin typeface="Calibri" pitchFamily="34" charset="0"/>
                  </a:rPr>
                  <a:t> </a:t>
                </a:r>
              </a:p>
            </p:txBody>
          </p:sp>
          <p:sp>
            <p:nvSpPr>
              <p:cNvPr id="94282" name="Text Box 73"/>
              <p:cNvSpPr txBox="1">
                <a:spLocks noChangeArrowheads="1"/>
              </p:cNvSpPr>
              <p:nvPr/>
            </p:nvSpPr>
            <p:spPr bwMode="auto">
              <a:xfrm>
                <a:off x="4316" y="3747"/>
                <a:ext cx="320" cy="231"/>
              </a:xfrm>
              <a:prstGeom prst="rect">
                <a:avLst/>
              </a:prstGeom>
              <a:noFill/>
              <a:ln w="9525">
                <a:noFill/>
                <a:miter lim="800000"/>
                <a:headEnd/>
                <a:tailEnd/>
              </a:ln>
            </p:spPr>
            <p:txBody>
              <a:bodyPr wrap="none">
                <a:spAutoFit/>
              </a:bodyPr>
              <a:lstStyle/>
              <a:p>
                <a:r>
                  <a:rPr lang="en-US">
                    <a:latin typeface="Garamond" pitchFamily="18" charset="0"/>
                  </a:rPr>
                  <a:t>n/a</a:t>
                </a:r>
              </a:p>
            </p:txBody>
          </p:sp>
        </p:grpSp>
        <p:sp>
          <p:nvSpPr>
            <p:cNvPr id="94274" name="Text Box 74"/>
            <p:cNvSpPr txBox="1">
              <a:spLocks noChangeArrowheads="1"/>
            </p:cNvSpPr>
            <p:nvPr/>
          </p:nvSpPr>
          <p:spPr bwMode="auto">
            <a:xfrm>
              <a:off x="2003" y="3930"/>
              <a:ext cx="2461" cy="192"/>
            </a:xfrm>
            <a:prstGeom prst="rect">
              <a:avLst/>
            </a:prstGeom>
            <a:noFill/>
            <a:ln w="9525">
              <a:noFill/>
              <a:miter lim="800000"/>
              <a:headEnd/>
              <a:tailEnd/>
            </a:ln>
          </p:spPr>
          <p:txBody>
            <a:bodyPr wrap="none">
              <a:spAutoFit/>
            </a:bodyPr>
            <a:lstStyle/>
            <a:p>
              <a:r>
                <a:rPr lang="en-US" sz="1400">
                  <a:latin typeface="Garamond" pitchFamily="18" charset="0"/>
                </a:rPr>
                <a:t>Source: Mokdad et al., Diabetes Care 2000;23:1278-83</a:t>
              </a:r>
            </a:p>
          </p:txBody>
        </p:sp>
      </p:grpSp>
      <p:pic>
        <p:nvPicPr>
          <p:cNvPr id="94272" name="Picture 75" descr="C:\WINDOWS\Profiles\ngs1\Desktop\cdc blue-09-27-00.JPG"/>
          <p:cNvPicPr>
            <a:picLocks noChangeAspect="1" noChangeArrowheads="1"/>
          </p:cNvPicPr>
          <p:nvPr/>
        </p:nvPicPr>
        <p:blipFill>
          <a:blip r:embed="rId2" cstate="print"/>
          <a:srcRect/>
          <a:stretch>
            <a:fillRect/>
          </a:stretch>
        </p:blipFill>
        <p:spPr bwMode="auto">
          <a:xfrm>
            <a:off x="8042275" y="5719763"/>
            <a:ext cx="1104900"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990600" y="0"/>
            <a:ext cx="7162800" cy="1752600"/>
          </a:xfrm>
        </p:spPr>
        <p:txBody>
          <a:bodyPr/>
          <a:lstStyle/>
          <a:p>
            <a:pPr eaLnBrk="1" hangingPunct="1"/>
            <a:r>
              <a:rPr lang="en-US" smtClean="0"/>
              <a:t>Diabetes Prevalence 2007</a:t>
            </a:r>
          </a:p>
        </p:txBody>
      </p:sp>
      <p:sp>
        <p:nvSpPr>
          <p:cNvPr id="95234" name="Rectangle 3"/>
          <p:cNvSpPr>
            <a:spLocks noGrp="1" noChangeArrowheads="1"/>
          </p:cNvSpPr>
          <p:nvPr>
            <p:ph type="body" idx="1"/>
          </p:nvPr>
        </p:nvSpPr>
        <p:spPr/>
        <p:txBody>
          <a:bodyPr/>
          <a:lstStyle/>
          <a:p>
            <a:pPr eaLnBrk="1" hangingPunct="1"/>
            <a:endParaRPr lang="en-US" smtClean="0"/>
          </a:p>
        </p:txBody>
      </p:sp>
      <p:pic>
        <p:nvPicPr>
          <p:cNvPr id="95235" name="Picture 4"/>
          <p:cNvPicPr>
            <a:picLocks noChangeAspect="1" noChangeArrowheads="1"/>
          </p:cNvPicPr>
          <p:nvPr/>
        </p:nvPicPr>
        <p:blipFill>
          <a:blip r:embed="rId3" cstate="print"/>
          <a:srcRect/>
          <a:stretch>
            <a:fillRect/>
          </a:stretch>
        </p:blipFill>
        <p:spPr bwMode="auto">
          <a:xfrm>
            <a:off x="228600" y="1295400"/>
            <a:ext cx="8610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990600" y="-381000"/>
            <a:ext cx="7162800" cy="1752600"/>
          </a:xfrm>
        </p:spPr>
        <p:txBody>
          <a:bodyPr/>
          <a:lstStyle/>
          <a:p>
            <a:pPr eaLnBrk="1" hangingPunct="1"/>
            <a:r>
              <a:rPr lang="en-US" smtClean="0">
                <a:solidFill>
                  <a:srgbClr val="FFC000"/>
                </a:solidFill>
              </a:rPr>
              <a:t>CDC Estimates</a:t>
            </a:r>
          </a:p>
        </p:txBody>
      </p:sp>
      <p:sp>
        <p:nvSpPr>
          <p:cNvPr id="97282" name="Rectangle 3"/>
          <p:cNvSpPr>
            <a:spLocks noGrp="1" noChangeArrowheads="1"/>
          </p:cNvSpPr>
          <p:nvPr>
            <p:ph type="body" idx="1"/>
          </p:nvPr>
        </p:nvSpPr>
        <p:spPr>
          <a:xfrm>
            <a:off x="228600" y="1066800"/>
            <a:ext cx="8610600" cy="5562600"/>
          </a:xfrm>
        </p:spPr>
        <p:txBody>
          <a:bodyPr/>
          <a:lstStyle/>
          <a:p>
            <a:pPr eaLnBrk="1" hangingPunct="1">
              <a:lnSpc>
                <a:spcPct val="70000"/>
              </a:lnSpc>
              <a:buFontTx/>
              <a:buChar char="•"/>
            </a:pPr>
            <a:r>
              <a:rPr lang="en-US" smtClean="0"/>
              <a:t>Of  children born in the year 2000 one-third to one-half will develop T2D in their lifetime</a:t>
            </a:r>
          </a:p>
          <a:p>
            <a:pPr eaLnBrk="1" hangingPunct="1">
              <a:lnSpc>
                <a:spcPct val="70000"/>
              </a:lnSpc>
              <a:buFontTx/>
              <a:buNone/>
            </a:pPr>
            <a:endParaRPr lang="en-US" smtClean="0"/>
          </a:p>
          <a:p>
            <a:pPr lvl="1" eaLnBrk="1" hangingPunct="1">
              <a:lnSpc>
                <a:spcPct val="70000"/>
              </a:lnSpc>
            </a:pPr>
            <a:r>
              <a:rPr lang="en-US" smtClean="0"/>
              <a:t>10% of those who get diabetes will get it </a:t>
            </a:r>
          </a:p>
          <a:p>
            <a:pPr lvl="1" eaLnBrk="1" hangingPunct="1">
              <a:lnSpc>
                <a:spcPct val="70000"/>
              </a:lnSpc>
              <a:buFont typeface="Arial" charset="0"/>
              <a:buNone/>
            </a:pPr>
            <a:r>
              <a:rPr lang="en-US" smtClean="0"/>
              <a:t>	before the age of 30 and lose 14 years of life</a:t>
            </a:r>
          </a:p>
          <a:p>
            <a:pPr lvl="1" eaLnBrk="1" hangingPunct="1">
              <a:lnSpc>
                <a:spcPct val="70000"/>
              </a:lnSpc>
            </a:pPr>
            <a:r>
              <a:rPr lang="en-US" smtClean="0"/>
              <a:t>38.5% Females </a:t>
            </a:r>
          </a:p>
          <a:p>
            <a:pPr lvl="1" eaLnBrk="1" hangingPunct="1">
              <a:lnSpc>
                <a:spcPct val="70000"/>
              </a:lnSpc>
            </a:pPr>
            <a:r>
              <a:rPr lang="en-US" smtClean="0"/>
              <a:t>32.8% Males</a:t>
            </a:r>
          </a:p>
          <a:p>
            <a:pPr lvl="1" eaLnBrk="1" hangingPunct="1">
              <a:lnSpc>
                <a:spcPct val="70000"/>
              </a:lnSpc>
            </a:pPr>
            <a:r>
              <a:rPr lang="en-US" smtClean="0"/>
              <a:t>The lifetime risk for diabetes is higher among</a:t>
            </a:r>
            <a:r>
              <a:rPr lang="en-US" baseline="30000" smtClean="0"/>
              <a:t> </a:t>
            </a:r>
            <a:r>
              <a:rPr lang="en-US" smtClean="0"/>
              <a:t>minority groups		</a:t>
            </a:r>
          </a:p>
          <a:p>
            <a:pPr lvl="1" eaLnBrk="1" hangingPunct="1">
              <a:lnSpc>
                <a:spcPct val="70000"/>
              </a:lnSpc>
            </a:pPr>
            <a:r>
              <a:rPr lang="en-US" smtClean="0"/>
              <a:t>The highest estimated lifetime risk for diabetes is among</a:t>
            </a:r>
            <a:r>
              <a:rPr lang="en-US" baseline="30000" smtClean="0"/>
              <a:t> </a:t>
            </a:r>
            <a:r>
              <a:rPr lang="en-US" smtClean="0"/>
              <a:t>Hispanics (females, 52.5%  and males, 45.4% )</a:t>
            </a:r>
          </a:p>
          <a:p>
            <a:pPr lvl="1" eaLnBrk="1" hangingPunct="1">
              <a:lnSpc>
                <a:spcPct val="70000"/>
              </a:lnSpc>
              <a:buFont typeface="Arial" charset="0"/>
              <a:buNone/>
            </a:pPr>
            <a:endParaRPr lang="en-US" smtClean="0"/>
          </a:p>
          <a:p>
            <a:pPr lvl="1" eaLnBrk="1" hangingPunct="1">
              <a:lnSpc>
                <a:spcPct val="70000"/>
              </a:lnSpc>
              <a:buFont typeface="Arial" charset="0"/>
              <a:buNone/>
            </a:pPr>
            <a:r>
              <a:rPr lang="en-US" sz="1400" smtClean="0"/>
              <a:t>								Narayan et al. JAMA 2003</a:t>
            </a:r>
          </a:p>
          <a:p>
            <a:pPr lvl="1" eaLnBrk="1" hangingPunct="1">
              <a:lnSpc>
                <a:spcPct val="70000"/>
              </a:lnSpc>
            </a:pPr>
            <a:endParaRPr lang="en-US" sz="12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381000"/>
            <a:ext cx="8229600" cy="1143000"/>
          </a:xfrm>
        </p:spPr>
        <p:txBody>
          <a:bodyPr rtlCol="0">
            <a:normAutofit fontScale="90000"/>
          </a:bodyPr>
          <a:lstStyle/>
          <a:p>
            <a:pPr eaLnBrk="1" fontAlgn="auto" hangingPunct="1">
              <a:spcAft>
                <a:spcPts val="0"/>
              </a:spcAft>
              <a:defRPr/>
            </a:pPr>
            <a:r>
              <a:rPr lang="en-US" dirty="0" smtClean="0">
                <a:solidFill>
                  <a:srgbClr val="FFC000"/>
                </a:solidFill>
              </a:rPr>
              <a:t>Benefits of Weight Reduction</a:t>
            </a:r>
            <a:br>
              <a:rPr lang="en-US" dirty="0" smtClean="0">
                <a:solidFill>
                  <a:srgbClr val="FFC000"/>
                </a:solidFill>
              </a:rPr>
            </a:br>
            <a:r>
              <a:rPr lang="en-US" dirty="0" smtClean="0">
                <a:solidFill>
                  <a:srgbClr val="FFC000"/>
                </a:solidFill>
              </a:rPr>
              <a:t>Luckily a Little Goes a Long Way</a:t>
            </a:r>
          </a:p>
        </p:txBody>
      </p:sp>
      <p:sp>
        <p:nvSpPr>
          <p:cNvPr id="99330" name="Rectangle 3"/>
          <p:cNvSpPr>
            <a:spLocks noGrp="1" noChangeArrowheads="1"/>
          </p:cNvSpPr>
          <p:nvPr>
            <p:ph type="body" idx="1"/>
          </p:nvPr>
        </p:nvSpPr>
        <p:spPr>
          <a:xfrm>
            <a:off x="381000" y="1905000"/>
            <a:ext cx="8382000" cy="6172200"/>
          </a:xfrm>
        </p:spPr>
        <p:txBody>
          <a:bodyPr/>
          <a:lstStyle/>
          <a:p>
            <a:pPr eaLnBrk="1" hangingPunct="1">
              <a:lnSpc>
                <a:spcPct val="70000"/>
              </a:lnSpc>
            </a:pPr>
            <a:r>
              <a:rPr lang="en-US" sz="2800" smtClean="0"/>
              <a:t>Modest amount of weight loss (5-10%), through dietary changes and increased physical activity, reduces the chance of developing diabetes in overweight pre-diabetic adults by 60%</a:t>
            </a:r>
          </a:p>
          <a:p>
            <a:r>
              <a:rPr lang="en-US" sz="2800" smtClean="0"/>
              <a:t>Taking metformin also reduces the risk, although less dramatically</a:t>
            </a:r>
          </a:p>
          <a:p>
            <a:r>
              <a:rPr lang="en-US" sz="2800" smtClean="0"/>
              <a:t>Other health benefits of modest weight loss</a:t>
            </a:r>
          </a:p>
          <a:p>
            <a:pPr lvl="1" eaLnBrk="1" hangingPunct="1">
              <a:lnSpc>
                <a:spcPct val="60000"/>
              </a:lnSpc>
            </a:pPr>
            <a:r>
              <a:rPr lang="en-US" smtClean="0"/>
              <a:t>Reduction in risk factors for CV disease (decreased</a:t>
            </a:r>
          </a:p>
          <a:p>
            <a:pPr lvl="1" eaLnBrk="1" hangingPunct="1">
              <a:lnSpc>
                <a:spcPct val="60000"/>
              </a:lnSpc>
              <a:buFont typeface="Arial" charset="0"/>
              <a:buNone/>
            </a:pPr>
            <a:r>
              <a:rPr lang="en-US" smtClean="0"/>
              <a:t>     CRP, fibrinogen)</a:t>
            </a:r>
          </a:p>
          <a:p>
            <a:pPr lvl="1" eaLnBrk="1" hangingPunct="1">
              <a:lnSpc>
                <a:spcPct val="60000"/>
              </a:lnSpc>
            </a:pPr>
            <a:r>
              <a:rPr lang="en-US" smtClean="0"/>
              <a:t>Improvement in serum lipids</a:t>
            </a:r>
          </a:p>
          <a:p>
            <a:pPr lvl="1" eaLnBrk="1" hangingPunct="1">
              <a:lnSpc>
                <a:spcPct val="60000"/>
              </a:lnSpc>
            </a:pPr>
            <a:r>
              <a:rPr lang="en-US" smtClean="0"/>
              <a:t>Improved blood pressure</a:t>
            </a:r>
          </a:p>
          <a:p>
            <a:pPr lvl="1" eaLnBrk="1" hangingPunct="1">
              <a:lnSpc>
                <a:spcPct val="60000"/>
              </a:lnSpc>
              <a:buFont typeface="Arial" charset="0"/>
              <a:buNone/>
            </a:pPr>
            <a:endParaRPr lang="en-US" smtClean="0"/>
          </a:p>
          <a:p>
            <a:pPr lvl="1">
              <a:buFont typeface="Arial" charset="0"/>
              <a:buNone/>
            </a:pPr>
            <a:r>
              <a:rPr lang="en-US" sz="1400" smtClean="0"/>
              <a:t>						NIH: Diabetes Prevention Program 2002</a:t>
            </a:r>
          </a:p>
          <a:p>
            <a:pPr>
              <a:buFont typeface="Arial" charset="0"/>
              <a:buNone/>
            </a:pPr>
            <a:endParaRPr lang="en-US" smtClean="0"/>
          </a:p>
          <a:p>
            <a:pPr lvl="1" eaLnBrk="1" hangingPunct="1">
              <a:lnSpc>
                <a:spcPct val="60000"/>
              </a:lnSpc>
            </a:pPr>
            <a:endParaRPr lang="en-US"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990600" y="0"/>
            <a:ext cx="7162800" cy="1143000"/>
          </a:xfrm>
        </p:spPr>
        <p:txBody>
          <a:bodyPr/>
          <a:lstStyle/>
          <a:p>
            <a:pPr eaLnBrk="1" hangingPunct="1"/>
            <a:r>
              <a:rPr lang="en-US" smtClean="0">
                <a:solidFill>
                  <a:srgbClr val="FFC000"/>
                </a:solidFill>
              </a:rPr>
              <a:t>Cardiovascular</a:t>
            </a:r>
          </a:p>
        </p:txBody>
      </p:sp>
      <p:sp>
        <p:nvSpPr>
          <p:cNvPr id="101378" name="Content Placeholder 2"/>
          <p:cNvSpPr>
            <a:spLocks noGrp="1"/>
          </p:cNvSpPr>
          <p:nvPr>
            <p:ph idx="1"/>
          </p:nvPr>
        </p:nvSpPr>
        <p:spPr>
          <a:xfrm>
            <a:off x="990600" y="990600"/>
            <a:ext cx="7162800" cy="4114800"/>
          </a:xfrm>
        </p:spPr>
        <p:txBody>
          <a:bodyPr/>
          <a:lstStyle/>
          <a:p>
            <a:pPr eaLnBrk="1" hangingPunct="1">
              <a:lnSpc>
                <a:spcPct val="80000"/>
              </a:lnSpc>
              <a:buFontTx/>
              <a:buNone/>
            </a:pPr>
            <a:endParaRPr lang="en-US" sz="800" smtClean="0"/>
          </a:p>
          <a:p>
            <a:pPr eaLnBrk="1" hangingPunct="1">
              <a:lnSpc>
                <a:spcPct val="80000"/>
              </a:lnSpc>
            </a:pPr>
            <a:r>
              <a:rPr lang="en-US" smtClean="0"/>
              <a:t>Stroke</a:t>
            </a:r>
          </a:p>
          <a:p>
            <a:pPr eaLnBrk="1" hangingPunct="1">
              <a:lnSpc>
                <a:spcPct val="80000"/>
              </a:lnSpc>
            </a:pPr>
            <a:r>
              <a:rPr lang="en-US" smtClean="0"/>
              <a:t>Increased BP</a:t>
            </a:r>
          </a:p>
          <a:p>
            <a:pPr lvl="1" eaLnBrk="1" hangingPunct="1">
              <a:lnSpc>
                <a:spcPct val="80000"/>
              </a:lnSpc>
            </a:pPr>
            <a:r>
              <a:rPr lang="en-US" smtClean="0"/>
              <a:t>Common in obese adolescents</a:t>
            </a:r>
          </a:p>
          <a:p>
            <a:pPr eaLnBrk="1" hangingPunct="1">
              <a:lnSpc>
                <a:spcPct val="80000"/>
              </a:lnSpc>
            </a:pPr>
            <a:r>
              <a:rPr lang="en-US" smtClean="0"/>
              <a:t>LVH</a:t>
            </a:r>
          </a:p>
          <a:p>
            <a:pPr eaLnBrk="1" hangingPunct="1">
              <a:lnSpc>
                <a:spcPct val="80000"/>
              </a:lnSpc>
            </a:pPr>
            <a:r>
              <a:rPr lang="en-US" smtClean="0"/>
              <a:t>Hyperlipidemia</a:t>
            </a:r>
          </a:p>
          <a:p>
            <a:pPr lvl="1" eaLnBrk="1" hangingPunct="1">
              <a:lnSpc>
                <a:spcPct val="80000"/>
              </a:lnSpc>
            </a:pPr>
            <a:r>
              <a:rPr lang="en-US" smtClean="0"/>
              <a:t>Common in obese adolescents</a:t>
            </a:r>
          </a:p>
          <a:p>
            <a:pPr lvl="1" eaLnBrk="1" hangingPunct="1">
              <a:lnSpc>
                <a:spcPct val="80000"/>
              </a:lnSpc>
            </a:pPr>
            <a:r>
              <a:rPr lang="en-US" smtClean="0"/>
              <a:t>Atherosclerotic lesions present by late adolescence</a:t>
            </a:r>
          </a:p>
          <a:p>
            <a:pPr lvl="1" eaLnBrk="1" hangingPunct="1">
              <a:lnSpc>
                <a:spcPct val="80000"/>
              </a:lnSpc>
            </a:pPr>
            <a:r>
              <a:rPr lang="en-US" smtClean="0"/>
              <a:t>Statins considered in children &gt;10 yrs old with LDL &gt;190</a:t>
            </a:r>
          </a:p>
          <a:p>
            <a:pPr lvl="1" eaLnBrk="1" hangingPunct="1">
              <a:lnSpc>
                <a:spcPct val="80000"/>
              </a:lnSpc>
            </a:pPr>
            <a:r>
              <a:rPr lang="en-US" smtClean="0"/>
              <a:t>Physical activity, fiber and omega 3 fatty acids improve lipoprotien profiles</a:t>
            </a:r>
          </a:p>
          <a:p>
            <a:pPr lvl="1" eaLnBrk="1" hangingPunct="1">
              <a:lnSpc>
                <a:spcPct val="80000"/>
              </a:lnSpc>
              <a:buFont typeface="Arial" charset="0"/>
              <a:buNone/>
            </a:pPr>
            <a:endParaRPr lang="en-US" sz="500" smtClean="0"/>
          </a:p>
          <a:p>
            <a:pPr lvl="1" eaLnBrk="1" hangingPunct="1">
              <a:lnSpc>
                <a:spcPct val="80000"/>
              </a:lnSpc>
              <a:buFont typeface="Arial" charset="0"/>
              <a:buNone/>
            </a:pPr>
            <a:endParaRPr lang="en-US" sz="500" smtClean="0"/>
          </a:p>
          <a:p>
            <a:pPr lvl="1" eaLnBrk="1" hangingPunct="1">
              <a:lnSpc>
                <a:spcPct val="80000"/>
              </a:lnSpc>
              <a:buFont typeface="Arial" charset="0"/>
              <a:buNone/>
            </a:pPr>
            <a:endParaRPr lang="en-US" sz="500" smtClean="0"/>
          </a:p>
          <a:p>
            <a:pPr lvl="1" eaLnBrk="1" hangingPunct="1">
              <a:lnSpc>
                <a:spcPct val="80000"/>
              </a:lnSpc>
              <a:buFont typeface="Arial" charset="0"/>
              <a:buNone/>
            </a:pPr>
            <a:endParaRPr lang="en-US" sz="500" smtClean="0"/>
          </a:p>
          <a:p>
            <a:pPr lvl="1" eaLnBrk="1" hangingPunct="1">
              <a:lnSpc>
                <a:spcPct val="80000"/>
              </a:lnSpc>
              <a:buFont typeface="Arial" charset="0"/>
              <a:buNone/>
            </a:pPr>
            <a:endParaRPr lang="en-US" sz="500" smtClean="0"/>
          </a:p>
          <a:p>
            <a:pPr lvl="1" eaLnBrk="1" hangingPunct="1">
              <a:lnSpc>
                <a:spcPct val="80000"/>
              </a:lnSpc>
              <a:buFont typeface="Arial" charset="0"/>
              <a:buNone/>
            </a:pPr>
            <a:endParaRPr lang="en-US" sz="1400" smtClean="0"/>
          </a:p>
          <a:p>
            <a:pPr lvl="1" eaLnBrk="1" hangingPunct="1">
              <a:lnSpc>
                <a:spcPct val="80000"/>
              </a:lnSpc>
              <a:buFont typeface="Arial" charset="0"/>
              <a:buNone/>
            </a:pPr>
            <a:r>
              <a:rPr lang="en-US" sz="1400" smtClean="0"/>
              <a:t>Peeples AMSTAR 2008</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990600" y="-304800"/>
            <a:ext cx="7162800" cy="1143000"/>
          </a:xfrm>
        </p:spPr>
        <p:txBody>
          <a:bodyPr/>
          <a:lstStyle/>
          <a:p>
            <a:pPr eaLnBrk="1" hangingPunct="1"/>
            <a:r>
              <a:rPr lang="en-US" smtClean="0">
                <a:solidFill>
                  <a:srgbClr val="FFC000"/>
                </a:solidFill>
              </a:rPr>
              <a:t>Gastrointestinal</a:t>
            </a:r>
            <a:r>
              <a:rPr lang="en-US" smtClean="0"/>
              <a:t> </a:t>
            </a:r>
          </a:p>
        </p:txBody>
      </p:sp>
      <p:sp>
        <p:nvSpPr>
          <p:cNvPr id="103426" name="Content Placeholder 2"/>
          <p:cNvSpPr>
            <a:spLocks noGrp="1"/>
          </p:cNvSpPr>
          <p:nvPr>
            <p:ph idx="1"/>
          </p:nvPr>
        </p:nvSpPr>
        <p:spPr>
          <a:xfrm>
            <a:off x="609600" y="533400"/>
            <a:ext cx="7467600" cy="1905000"/>
          </a:xfrm>
        </p:spPr>
        <p:txBody>
          <a:bodyPr/>
          <a:lstStyle/>
          <a:p>
            <a:pPr eaLnBrk="1" hangingPunct="1"/>
            <a:r>
              <a:rPr lang="en-US" sz="2800" smtClean="0"/>
              <a:t>Non-alcoholic fatty liver </a:t>
            </a:r>
          </a:p>
          <a:p>
            <a:pPr lvl="1" eaLnBrk="1" hangingPunct="1"/>
            <a:r>
              <a:rPr lang="en-US" sz="2400" smtClean="0"/>
              <a:t>Manifests as increased transaminases</a:t>
            </a:r>
          </a:p>
          <a:p>
            <a:pPr lvl="1" eaLnBrk="1" hangingPunct="1"/>
            <a:r>
              <a:rPr lang="en-US" sz="2400" smtClean="0"/>
              <a:t>Vague recurrent abdominal pain </a:t>
            </a:r>
          </a:p>
          <a:p>
            <a:pPr lvl="1" eaLnBrk="1" hangingPunct="1"/>
            <a:r>
              <a:rPr lang="en-US" sz="2400" smtClean="0"/>
              <a:t>Ranges from steatosis-fatty liver to NASH which may advance to fibrosis and cirrhosis</a:t>
            </a:r>
          </a:p>
          <a:p>
            <a:pPr lvl="1" eaLnBrk="1" hangingPunct="1"/>
            <a:r>
              <a:rPr lang="en-US" sz="2400" smtClean="0"/>
              <a:t>Ultrasound confirms steatosis, need liver biopsy to distinguish between simple fatty liver, NASH or NASH with fibrosis</a:t>
            </a:r>
          </a:p>
          <a:p>
            <a:pPr lvl="1" eaLnBrk="1" hangingPunct="1"/>
            <a:endParaRPr lang="en-US" sz="2400" smtClean="0"/>
          </a:p>
        </p:txBody>
      </p:sp>
      <p:pic>
        <p:nvPicPr>
          <p:cNvPr id="103427" name="Picture 5" descr="figure1"/>
          <p:cNvPicPr>
            <a:picLocks noChangeAspect="1" noChangeArrowheads="1"/>
          </p:cNvPicPr>
          <p:nvPr/>
        </p:nvPicPr>
        <p:blipFill>
          <a:blip r:embed="rId3" cstate="print"/>
          <a:srcRect/>
          <a:stretch>
            <a:fillRect/>
          </a:stretch>
        </p:blipFill>
        <p:spPr bwMode="auto">
          <a:xfrm>
            <a:off x="1600200" y="3846513"/>
            <a:ext cx="5562600" cy="2859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idx="4294967295"/>
          </p:nvPr>
        </p:nvSpPr>
        <p:spPr>
          <a:xfrm>
            <a:off x="990600" y="-76200"/>
            <a:ext cx="7162800" cy="1143000"/>
          </a:xfrm>
        </p:spPr>
        <p:txBody>
          <a:bodyPr/>
          <a:lstStyle/>
          <a:p>
            <a:pPr eaLnBrk="1" hangingPunct="1"/>
            <a:r>
              <a:rPr lang="en-US" smtClean="0">
                <a:solidFill>
                  <a:srgbClr val="FFC000"/>
                </a:solidFill>
              </a:rPr>
              <a:t>Gastrointestinal</a:t>
            </a:r>
            <a:r>
              <a:rPr lang="en-US" smtClean="0"/>
              <a:t> </a:t>
            </a:r>
          </a:p>
        </p:txBody>
      </p:sp>
      <p:sp>
        <p:nvSpPr>
          <p:cNvPr id="105474" name="Content Placeholder 2"/>
          <p:cNvSpPr>
            <a:spLocks noGrp="1"/>
          </p:cNvSpPr>
          <p:nvPr>
            <p:ph idx="4294967295"/>
          </p:nvPr>
        </p:nvSpPr>
        <p:spPr>
          <a:xfrm>
            <a:off x="533400" y="1066800"/>
            <a:ext cx="8153400" cy="4876800"/>
          </a:xfrm>
        </p:spPr>
        <p:txBody>
          <a:bodyPr/>
          <a:lstStyle/>
          <a:p>
            <a:pPr eaLnBrk="1" hangingPunct="1"/>
            <a:r>
              <a:rPr lang="en-US" sz="2800" smtClean="0"/>
              <a:t>Non-alcoholic fatty liver, continued</a:t>
            </a:r>
          </a:p>
          <a:p>
            <a:pPr lvl="1" eaLnBrk="1" hangingPunct="1"/>
            <a:r>
              <a:rPr lang="en-US" sz="2400" smtClean="0"/>
              <a:t>Prevalence of</a:t>
            </a:r>
          </a:p>
          <a:p>
            <a:pPr lvl="2" eaLnBrk="1" hangingPunct="1"/>
            <a:r>
              <a:rPr lang="en-US" sz="2000" smtClean="0"/>
              <a:t>10-30% in obese children/teens</a:t>
            </a:r>
          </a:p>
          <a:p>
            <a:pPr lvl="2" eaLnBrk="1" hangingPunct="1"/>
            <a:r>
              <a:rPr lang="en-US" sz="2000" smtClean="0"/>
              <a:t>40-70% of the morbidly obese</a:t>
            </a:r>
          </a:p>
          <a:p>
            <a:pPr lvl="1" eaLnBrk="1" hangingPunct="1"/>
            <a:r>
              <a:rPr lang="en-US" sz="2400" smtClean="0"/>
              <a:t>Commonly seen in association with obesity, IR, DM, HTN, increased triglycerides</a:t>
            </a:r>
          </a:p>
          <a:p>
            <a:pPr lvl="1" eaLnBrk="1" hangingPunct="1"/>
            <a:r>
              <a:rPr lang="en-US" sz="2400" smtClean="0"/>
              <a:t>Insulin resistance seems to play a key role leading to altered glucose and lipid metabolism, ultimately ending in hepatic steatosis which can then progress to NASH </a:t>
            </a:r>
          </a:p>
          <a:p>
            <a:pPr eaLnBrk="1" hangingPunct="1"/>
            <a:r>
              <a:rPr lang="en-US" sz="2800" smtClean="0"/>
              <a:t>Gallstones</a:t>
            </a:r>
          </a:p>
          <a:p>
            <a:pPr lvl="1" eaLnBrk="1" hangingPunct="1"/>
            <a:r>
              <a:rPr lang="en-US" sz="2400" smtClean="0"/>
              <a:t>50% cholecystitis is associated with obesity</a:t>
            </a:r>
          </a:p>
          <a:p>
            <a:pPr eaLnBrk="1" hangingPunct="1"/>
            <a:r>
              <a:rPr lang="en-US" sz="2800" smtClean="0"/>
              <a:t>Constipation</a:t>
            </a:r>
          </a:p>
          <a:p>
            <a:pPr eaLnBrk="1" hangingPunct="1"/>
            <a:r>
              <a:rPr lang="en-US" sz="2800" smtClean="0"/>
              <a:t>Gastro-esophogeal reflux</a:t>
            </a:r>
          </a:p>
          <a:p>
            <a:pPr eaLnBrk="1" hangingPunct="1"/>
            <a:endParaRPr lang="en-US" sz="2800" smtClean="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050"/>
          <p:cNvSpPr>
            <a:spLocks noGrp="1" noChangeArrowheads="1"/>
          </p:cNvSpPr>
          <p:nvPr>
            <p:ph type="title"/>
          </p:nvPr>
        </p:nvSpPr>
        <p:spPr>
          <a:xfrm>
            <a:off x="990600" y="76200"/>
            <a:ext cx="7162800" cy="1143000"/>
          </a:xfrm>
        </p:spPr>
        <p:txBody>
          <a:bodyPr/>
          <a:lstStyle/>
          <a:p>
            <a:pPr eaLnBrk="1" hangingPunct="1"/>
            <a:r>
              <a:rPr lang="en-US" sz="4800" smtClean="0">
                <a:solidFill>
                  <a:srgbClr val="FFC000"/>
                </a:solidFill>
              </a:rPr>
              <a:t>Psychosocial Complications</a:t>
            </a:r>
          </a:p>
        </p:txBody>
      </p:sp>
      <p:sp>
        <p:nvSpPr>
          <p:cNvPr id="107522" name="Rectangle 2051"/>
          <p:cNvSpPr>
            <a:spLocks noGrp="1" noChangeArrowheads="1"/>
          </p:cNvSpPr>
          <p:nvPr>
            <p:ph type="body" idx="1"/>
          </p:nvPr>
        </p:nvSpPr>
        <p:spPr>
          <a:xfrm>
            <a:off x="685800" y="990600"/>
            <a:ext cx="7620000" cy="6781800"/>
          </a:xfrm>
        </p:spPr>
        <p:txBody>
          <a:bodyPr/>
          <a:lstStyle/>
          <a:p>
            <a:pPr eaLnBrk="1" hangingPunct="1">
              <a:lnSpc>
                <a:spcPct val="80000"/>
              </a:lnSpc>
              <a:buFontTx/>
              <a:buNone/>
            </a:pPr>
            <a:endParaRPr lang="en-US" sz="3000" smtClean="0"/>
          </a:p>
          <a:p>
            <a:pPr eaLnBrk="1" hangingPunct="1">
              <a:lnSpc>
                <a:spcPct val="80000"/>
              </a:lnSpc>
            </a:pPr>
            <a:r>
              <a:rPr lang="en-US" sz="3000" smtClean="0"/>
              <a:t>Low self-esteem, anxiety, depression, suicide, eating disorders, poor body image, self-destructive behavior, risk-taking, teasing by peers</a:t>
            </a:r>
          </a:p>
          <a:p>
            <a:pPr eaLnBrk="1" hangingPunct="1">
              <a:lnSpc>
                <a:spcPct val="80000"/>
              </a:lnSpc>
              <a:buFont typeface="Arial" charset="0"/>
              <a:buNone/>
            </a:pPr>
            <a:endParaRPr lang="en-US" sz="3000" smtClean="0"/>
          </a:p>
          <a:p>
            <a:pPr eaLnBrk="1" hangingPunct="1">
              <a:lnSpc>
                <a:spcPct val="80000"/>
              </a:lnSpc>
            </a:pPr>
            <a:r>
              <a:rPr lang="en-US" sz="3000" smtClean="0"/>
              <a:t>Overall lower quality of life in obese children, equal to those diagnosed with cancer</a:t>
            </a:r>
          </a:p>
          <a:p>
            <a:pPr eaLnBrk="1" hangingPunct="1">
              <a:lnSpc>
                <a:spcPct val="80000"/>
              </a:lnSpc>
              <a:buFont typeface="Arial" charset="0"/>
              <a:buNone/>
            </a:pPr>
            <a:endParaRPr lang="en-US" sz="3000" smtClean="0"/>
          </a:p>
          <a:p>
            <a:pPr eaLnBrk="1" hangingPunct="1">
              <a:lnSpc>
                <a:spcPct val="80000"/>
              </a:lnSpc>
            </a:pPr>
            <a:r>
              <a:rPr lang="en-US" sz="3000" smtClean="0"/>
              <a:t>Women with BMI &gt; 30 complete fewer years of school, are less likely to marry, have lower household incomes and higher rates of household poverty </a:t>
            </a:r>
          </a:p>
          <a:p>
            <a:pPr eaLnBrk="1" hangingPunct="1">
              <a:lnSpc>
                <a:spcPct val="80000"/>
              </a:lnSpc>
              <a:buFontTx/>
              <a:buNone/>
            </a:pPr>
            <a:endParaRPr lang="en-US" sz="1400" smtClean="0"/>
          </a:p>
          <a:p>
            <a:pPr eaLnBrk="1" hangingPunct="1">
              <a:lnSpc>
                <a:spcPct val="80000"/>
              </a:lnSpc>
              <a:buFontTx/>
              <a:buNone/>
            </a:pPr>
            <a:r>
              <a:rPr lang="en-US" sz="1400" smtClean="0"/>
              <a:t>						Peebles et al, AMSTAR 2008</a:t>
            </a:r>
          </a:p>
          <a:p>
            <a:pPr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76200"/>
            <a:ext cx="8229600" cy="1143000"/>
          </a:xfrm>
        </p:spPr>
        <p:txBody>
          <a:bodyPr/>
          <a:lstStyle/>
          <a:p>
            <a:r>
              <a:rPr lang="en-US" smtClean="0">
                <a:solidFill>
                  <a:srgbClr val="FFC000"/>
                </a:solidFill>
              </a:rPr>
              <a:t>Visceral Fat</a:t>
            </a:r>
          </a:p>
        </p:txBody>
      </p:sp>
      <p:sp>
        <p:nvSpPr>
          <p:cNvPr id="25602" name="Content Placeholder 2"/>
          <p:cNvSpPr>
            <a:spLocks noGrp="1"/>
          </p:cNvSpPr>
          <p:nvPr>
            <p:ph idx="1"/>
          </p:nvPr>
        </p:nvSpPr>
        <p:spPr>
          <a:xfrm>
            <a:off x="0" y="1066800"/>
            <a:ext cx="8229600" cy="5181600"/>
          </a:xfrm>
        </p:spPr>
        <p:txBody>
          <a:bodyPr/>
          <a:lstStyle/>
          <a:p>
            <a:r>
              <a:rPr lang="en-US" smtClean="0"/>
              <a:t>Visceral fat</a:t>
            </a:r>
          </a:p>
          <a:p>
            <a:pPr lvl="1"/>
            <a:r>
              <a:rPr lang="en-US" sz="2400" smtClean="0"/>
              <a:t>Associated with a statistically </a:t>
            </a:r>
          </a:p>
          <a:p>
            <a:pPr lvl="1">
              <a:buFont typeface="Arial" charset="0"/>
              <a:buNone/>
            </a:pPr>
            <a:r>
              <a:rPr lang="en-US" sz="2400" smtClean="0"/>
              <a:t>	higher risk of heart disease, </a:t>
            </a:r>
          </a:p>
          <a:p>
            <a:pPr lvl="1">
              <a:buFont typeface="Arial" charset="0"/>
              <a:buNone/>
            </a:pPr>
            <a:r>
              <a:rPr lang="en-US" sz="2400" smtClean="0"/>
              <a:t>	hypertension, insulin</a:t>
            </a:r>
          </a:p>
          <a:p>
            <a:pPr lvl="1">
              <a:buFont typeface="Arial" charset="0"/>
              <a:buNone/>
            </a:pPr>
            <a:r>
              <a:rPr lang="en-US" sz="2400" smtClean="0"/>
              <a:t>	resistance, diabetes and </a:t>
            </a:r>
          </a:p>
          <a:p>
            <a:pPr lvl="1">
              <a:buFont typeface="Arial" charset="0"/>
              <a:buNone/>
            </a:pPr>
            <a:r>
              <a:rPr lang="en-US" sz="2400" smtClean="0"/>
              <a:t>	the metabolic syndrome</a:t>
            </a:r>
          </a:p>
          <a:p>
            <a:pPr lvl="1"/>
            <a:r>
              <a:rPr lang="en-US" sz="2400" smtClean="0"/>
              <a:t>Physical inactivity leads to</a:t>
            </a:r>
          </a:p>
          <a:p>
            <a:pPr lvl="1">
              <a:buFont typeface="Arial" charset="0"/>
              <a:buNone/>
            </a:pPr>
            <a:r>
              <a:rPr lang="en-US" sz="2400" smtClean="0"/>
              <a:t>	 a significant increase in </a:t>
            </a:r>
          </a:p>
          <a:p>
            <a:pPr lvl="1">
              <a:buFont typeface="Arial" charset="0"/>
              <a:buNone/>
            </a:pPr>
            <a:r>
              <a:rPr lang="en-US" sz="2400" smtClean="0"/>
              <a:t>	visceral fat independent of</a:t>
            </a:r>
          </a:p>
          <a:p>
            <a:pPr lvl="1">
              <a:buFont typeface="Arial" charset="0"/>
              <a:buNone/>
            </a:pPr>
            <a:r>
              <a:rPr lang="en-US" sz="2400" smtClean="0"/>
              <a:t>	 weight gain</a:t>
            </a:r>
          </a:p>
          <a:p>
            <a:pPr lvl="1"/>
            <a:r>
              <a:rPr lang="en-US" sz="2400" smtClean="0"/>
              <a:t>Low-intensity exercise prevents visceral fat accumulation, but high-intensity exercise is needed to reduce it</a:t>
            </a:r>
          </a:p>
          <a:p>
            <a:pPr lvl="1">
              <a:buFont typeface="Arial" charset="0"/>
              <a:buNone/>
            </a:pPr>
            <a:endParaRPr lang="en-US" sz="2400" smtClean="0"/>
          </a:p>
        </p:txBody>
      </p:sp>
      <p:pic>
        <p:nvPicPr>
          <p:cNvPr id="25603" name="Picture 5" descr="metabolicsyndrome"/>
          <p:cNvPicPr>
            <a:picLocks noChangeAspect="1" noChangeArrowheads="1"/>
          </p:cNvPicPr>
          <p:nvPr/>
        </p:nvPicPr>
        <p:blipFill>
          <a:blip r:embed="rId3" cstate="print"/>
          <a:srcRect/>
          <a:stretch>
            <a:fillRect/>
          </a:stretch>
        </p:blipFill>
        <p:spPr bwMode="auto">
          <a:xfrm>
            <a:off x="4724400" y="1219200"/>
            <a:ext cx="4419600" cy="43434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69" name="Rectangle 1026"/>
          <p:cNvSpPr>
            <a:spLocks noGrp="1" noChangeArrowheads="1"/>
          </p:cNvSpPr>
          <p:nvPr>
            <p:ph type="title" idx="4294967295"/>
          </p:nvPr>
        </p:nvSpPr>
        <p:spPr>
          <a:xfrm>
            <a:off x="533400" y="228600"/>
            <a:ext cx="8153400" cy="914400"/>
          </a:xfrm>
        </p:spPr>
        <p:txBody>
          <a:bodyPr/>
          <a:lstStyle/>
          <a:p>
            <a:pPr eaLnBrk="1" hangingPunct="1"/>
            <a:r>
              <a:rPr lang="en-US" smtClean="0">
                <a:solidFill>
                  <a:srgbClr val="FFC000"/>
                </a:solidFill>
              </a:rPr>
              <a:t>Medical Complications of Obesity</a:t>
            </a:r>
            <a:r>
              <a:rPr lang="en-US" smtClean="0"/>
              <a:t>.</a:t>
            </a:r>
          </a:p>
        </p:txBody>
      </p:sp>
      <p:pic>
        <p:nvPicPr>
          <p:cNvPr id="109570" name="Picture 5" descr="bat10421_fm-1"/>
          <p:cNvPicPr>
            <a:picLocks noChangeAspect="1" noChangeArrowheads="1"/>
          </p:cNvPicPr>
          <p:nvPr/>
        </p:nvPicPr>
        <p:blipFill>
          <a:blip r:embed="rId3" cstate="print"/>
          <a:srcRect/>
          <a:stretch>
            <a:fillRect/>
          </a:stretch>
        </p:blipFill>
        <p:spPr bwMode="auto">
          <a:xfrm>
            <a:off x="1447800" y="1143000"/>
            <a:ext cx="6324600" cy="5465763"/>
          </a:xfrm>
          <a:prstGeom prst="rect">
            <a:avLst/>
          </a:prstGeom>
          <a:noFill/>
          <a:ln w="9525">
            <a:noFill/>
            <a:miter lim="800000"/>
            <a:headEnd/>
            <a:tailEnd/>
          </a:ln>
        </p:spPr>
      </p:pic>
      <p:sp>
        <p:nvSpPr>
          <p:cNvPr id="109571" name="Rectangle 6"/>
          <p:cNvSpPr>
            <a:spLocks noChangeArrowheads="1"/>
          </p:cNvSpPr>
          <p:nvPr/>
        </p:nvSpPr>
        <p:spPr bwMode="auto">
          <a:xfrm>
            <a:off x="1905000" y="2514600"/>
            <a:ext cx="1981200" cy="990600"/>
          </a:xfrm>
          <a:prstGeom prst="rect">
            <a:avLst/>
          </a:prstGeom>
          <a:noFill/>
          <a:ln w="9525">
            <a:solidFill>
              <a:srgbClr val="0000FF"/>
            </a:solidFill>
            <a:miter lim="800000"/>
            <a:headEnd/>
            <a:tailEnd/>
          </a:ln>
        </p:spPr>
        <p:txBody>
          <a:bodyPr wrap="none" anchor="ctr"/>
          <a:lstStyle/>
          <a:p>
            <a:endParaRPr lang="en-US"/>
          </a:p>
        </p:txBody>
      </p:sp>
      <p:sp>
        <p:nvSpPr>
          <p:cNvPr id="109572" name="Rectangle 7"/>
          <p:cNvSpPr>
            <a:spLocks noChangeArrowheads="1"/>
          </p:cNvSpPr>
          <p:nvPr/>
        </p:nvSpPr>
        <p:spPr bwMode="auto">
          <a:xfrm>
            <a:off x="1371600" y="5257800"/>
            <a:ext cx="2514600" cy="1371600"/>
          </a:xfrm>
          <a:prstGeom prst="rect">
            <a:avLst/>
          </a:prstGeom>
          <a:noFill/>
          <a:ln w="9525">
            <a:solidFill>
              <a:srgbClr val="0000FF"/>
            </a:solidFill>
            <a:miter lim="800000"/>
            <a:headEnd/>
            <a:tailEnd/>
          </a:ln>
        </p:spPr>
        <p:txBody>
          <a:bodyPr wrap="none" anchor="ctr"/>
          <a:lstStyle/>
          <a:p>
            <a:endParaRPr lang="en-US"/>
          </a:p>
        </p:txBody>
      </p:sp>
      <p:sp>
        <p:nvSpPr>
          <p:cNvPr id="109573" name="Rectangle 8"/>
          <p:cNvSpPr>
            <a:spLocks noChangeArrowheads="1"/>
          </p:cNvSpPr>
          <p:nvPr/>
        </p:nvSpPr>
        <p:spPr bwMode="auto">
          <a:xfrm>
            <a:off x="5943600" y="1676400"/>
            <a:ext cx="1981200" cy="990600"/>
          </a:xfrm>
          <a:prstGeom prst="rect">
            <a:avLst/>
          </a:prstGeom>
          <a:noFill/>
          <a:ln w="9525">
            <a:solidFill>
              <a:srgbClr val="0000FF"/>
            </a:solidFill>
            <a:miter lim="800000"/>
            <a:headEnd/>
            <a:tailEnd/>
          </a:ln>
        </p:spPr>
        <p:txBody>
          <a:bodyPr wrap="none" anchor="ctr"/>
          <a:lstStyle/>
          <a:p>
            <a:endParaRPr lang="en-US"/>
          </a:p>
        </p:txBody>
      </p:sp>
      <p:sp>
        <p:nvSpPr>
          <p:cNvPr id="109574" name="Rectangle 9"/>
          <p:cNvSpPr>
            <a:spLocks noChangeArrowheads="1"/>
          </p:cNvSpPr>
          <p:nvPr/>
        </p:nvSpPr>
        <p:spPr bwMode="auto">
          <a:xfrm>
            <a:off x="5867400" y="5257800"/>
            <a:ext cx="1981200" cy="990600"/>
          </a:xfrm>
          <a:prstGeom prst="rect">
            <a:avLst/>
          </a:prstGeom>
          <a:noFill/>
          <a:ln w="9525">
            <a:solidFill>
              <a:srgbClr val="0000FF"/>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pPr eaLnBrk="1" hangingPunct="1"/>
            <a:r>
              <a:rPr lang="en-US" smtClean="0">
                <a:solidFill>
                  <a:srgbClr val="FFC000"/>
                </a:solidFill>
              </a:rPr>
              <a:t>Cancer Risk</a:t>
            </a:r>
          </a:p>
        </p:txBody>
      </p:sp>
      <p:sp>
        <p:nvSpPr>
          <p:cNvPr id="111618" name="Content Placeholder 2"/>
          <p:cNvSpPr>
            <a:spLocks noGrp="1"/>
          </p:cNvSpPr>
          <p:nvPr>
            <p:ph idx="1"/>
          </p:nvPr>
        </p:nvSpPr>
        <p:spPr/>
        <p:txBody>
          <a:bodyPr/>
          <a:lstStyle/>
          <a:p>
            <a:pPr eaLnBrk="1" hangingPunct="1"/>
            <a:r>
              <a:rPr lang="en-US" smtClean="0"/>
              <a:t>Increased risk of </a:t>
            </a:r>
          </a:p>
          <a:p>
            <a:pPr lvl="1" eaLnBrk="1" hangingPunct="1"/>
            <a:r>
              <a:rPr lang="en-US" smtClean="0"/>
              <a:t>Endometrial</a:t>
            </a:r>
          </a:p>
          <a:p>
            <a:pPr lvl="1" eaLnBrk="1" hangingPunct="1"/>
            <a:r>
              <a:rPr lang="en-US" smtClean="0"/>
              <a:t>Ovarian</a:t>
            </a:r>
          </a:p>
          <a:p>
            <a:pPr lvl="1" eaLnBrk="1" hangingPunct="1"/>
            <a:r>
              <a:rPr lang="en-US" smtClean="0"/>
              <a:t>Post- menopausal breast</a:t>
            </a:r>
          </a:p>
          <a:p>
            <a:pPr lvl="1" eaLnBrk="1" hangingPunct="1"/>
            <a:r>
              <a:rPr lang="en-US" smtClean="0"/>
              <a:t>Renal</a:t>
            </a:r>
          </a:p>
          <a:p>
            <a:pPr lvl="1" eaLnBrk="1" hangingPunct="1"/>
            <a:r>
              <a:rPr lang="en-US" smtClean="0"/>
              <a:t>Esophageal</a:t>
            </a:r>
          </a:p>
          <a:p>
            <a:pPr lvl="1" eaLnBrk="1" hangingPunct="1"/>
            <a:r>
              <a:rPr lang="en-US" smtClean="0"/>
              <a:t>Gallbladder </a:t>
            </a:r>
          </a:p>
          <a:p>
            <a:pPr lvl="1" eaLnBrk="1" hangingPunct="1"/>
            <a:r>
              <a:rPr lang="en-US" smtClean="0"/>
              <a:t>Colon cancer </a:t>
            </a:r>
          </a:p>
          <a:p>
            <a:pPr lvl="1" eaLnBrk="1" hangingPunct="1">
              <a:buFont typeface="Arial" charset="0"/>
              <a:buNone/>
            </a:pPr>
            <a:r>
              <a:rPr lang="en-US" sz="1200" smtClean="0"/>
              <a:t>							National Cancer Institute</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2590800"/>
            <a:ext cx="8229600" cy="1143000"/>
          </a:xfrm>
        </p:spPr>
        <p:txBody>
          <a:bodyPr/>
          <a:lstStyle/>
          <a:p>
            <a:pPr eaLnBrk="1" hangingPunct="1"/>
            <a:r>
              <a:rPr lang="en-US" sz="5400" b="1" smtClean="0">
                <a:solidFill>
                  <a:srgbClr val="FFC000"/>
                </a:solidFill>
              </a:rPr>
              <a:t>What Can We Do?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152400"/>
            <a:ext cx="8229600" cy="1143000"/>
          </a:xfrm>
        </p:spPr>
        <p:txBody>
          <a:bodyPr/>
          <a:lstStyle/>
          <a:p>
            <a:pPr eaLnBrk="1" hangingPunct="1"/>
            <a:r>
              <a:rPr lang="en-US" sz="4000" smtClean="0">
                <a:solidFill>
                  <a:srgbClr val="FFC000"/>
                </a:solidFill>
              </a:rPr>
              <a:t>Medical Doctors: </a:t>
            </a:r>
            <a:br>
              <a:rPr lang="en-US" sz="4000" smtClean="0">
                <a:solidFill>
                  <a:srgbClr val="FFC000"/>
                </a:solidFill>
              </a:rPr>
            </a:br>
            <a:r>
              <a:rPr lang="en-US" sz="3600" smtClean="0">
                <a:solidFill>
                  <a:srgbClr val="FFC000"/>
                </a:solidFill>
              </a:rPr>
              <a:t>Key Role in Recognition</a:t>
            </a:r>
          </a:p>
        </p:txBody>
      </p:sp>
      <p:sp>
        <p:nvSpPr>
          <p:cNvPr id="114690" name="Rectangle 3"/>
          <p:cNvSpPr>
            <a:spLocks noGrp="1"/>
          </p:cNvSpPr>
          <p:nvPr>
            <p:ph type="body" idx="1"/>
          </p:nvPr>
        </p:nvSpPr>
        <p:spPr>
          <a:xfrm>
            <a:off x="533400" y="1447800"/>
            <a:ext cx="8229600" cy="5211763"/>
          </a:xfrm>
        </p:spPr>
        <p:txBody>
          <a:bodyPr/>
          <a:lstStyle/>
          <a:p>
            <a:pPr eaLnBrk="1" hangingPunct="1">
              <a:lnSpc>
                <a:spcPct val="90000"/>
              </a:lnSpc>
              <a:spcBef>
                <a:spcPct val="0"/>
              </a:spcBef>
            </a:pPr>
            <a:r>
              <a:rPr lang="en-US" sz="2800" smtClean="0"/>
              <a:t>Majority of clinicians recognize the importance of pediatric obesity </a:t>
            </a:r>
          </a:p>
          <a:p>
            <a:pPr lvl="1" eaLnBrk="1" hangingPunct="1">
              <a:lnSpc>
                <a:spcPct val="90000"/>
              </a:lnSpc>
              <a:spcBef>
                <a:spcPct val="0"/>
              </a:spcBef>
            </a:pPr>
            <a:r>
              <a:rPr lang="en-US" sz="2000" smtClean="0"/>
              <a:t>2/3 recognize treatment is needed</a:t>
            </a:r>
          </a:p>
          <a:p>
            <a:pPr lvl="1" eaLnBrk="1" hangingPunct="1">
              <a:lnSpc>
                <a:spcPct val="90000"/>
              </a:lnSpc>
              <a:spcBef>
                <a:spcPct val="0"/>
              </a:spcBef>
              <a:buFont typeface="Arial" charset="0"/>
              <a:buNone/>
            </a:pPr>
            <a:r>
              <a:rPr lang="en-US" sz="1400" smtClean="0"/>
              <a:t>						Federal Maternal &amp; Child Health Bureau</a:t>
            </a:r>
          </a:p>
          <a:p>
            <a:pPr lvl="1" eaLnBrk="1" hangingPunct="1">
              <a:lnSpc>
                <a:spcPct val="90000"/>
              </a:lnSpc>
              <a:spcBef>
                <a:spcPct val="0"/>
              </a:spcBef>
              <a:buFont typeface="Arial" charset="0"/>
              <a:buNone/>
            </a:pPr>
            <a:endParaRPr lang="en-US" sz="1400" smtClean="0"/>
          </a:p>
          <a:p>
            <a:pPr lvl="1" eaLnBrk="1" hangingPunct="1">
              <a:lnSpc>
                <a:spcPct val="90000"/>
              </a:lnSpc>
              <a:spcBef>
                <a:spcPct val="0"/>
              </a:spcBef>
            </a:pPr>
            <a:endParaRPr lang="en-US" sz="2000" smtClean="0"/>
          </a:p>
          <a:p>
            <a:pPr eaLnBrk="1" hangingPunct="1">
              <a:lnSpc>
                <a:spcPct val="90000"/>
              </a:lnSpc>
              <a:spcBef>
                <a:spcPct val="0"/>
              </a:spcBef>
            </a:pPr>
            <a:r>
              <a:rPr lang="en-US" sz="2800" smtClean="0"/>
              <a:t>&gt;50% of providers were concerned but did not know how to approach the problem and felt unprepared and ineffective at addressing it 			</a:t>
            </a:r>
          </a:p>
          <a:p>
            <a:pPr eaLnBrk="1" hangingPunct="1">
              <a:lnSpc>
                <a:spcPct val="90000"/>
              </a:lnSpc>
              <a:spcBef>
                <a:spcPct val="0"/>
              </a:spcBef>
              <a:buFont typeface="Arial" charset="0"/>
              <a:buNone/>
            </a:pPr>
            <a:r>
              <a:rPr lang="en-US" sz="1400" smtClean="0"/>
              <a:t>							Caprio, 2006, Future of Children</a:t>
            </a:r>
          </a:p>
          <a:p>
            <a:pPr eaLnBrk="1" hangingPunct="1">
              <a:lnSpc>
                <a:spcPct val="90000"/>
              </a:lnSpc>
              <a:spcBef>
                <a:spcPct val="0"/>
              </a:spcBef>
            </a:pPr>
            <a:endParaRPr lang="en-US" sz="1400" smtClean="0"/>
          </a:p>
          <a:p>
            <a:pPr eaLnBrk="1" hangingPunct="1">
              <a:lnSpc>
                <a:spcPct val="90000"/>
              </a:lnSpc>
              <a:spcBef>
                <a:spcPct val="0"/>
              </a:spcBef>
            </a:pPr>
            <a:r>
              <a:rPr lang="en-US" sz="2800" smtClean="0"/>
              <a:t>Majority identified barriers to the treatment  </a:t>
            </a:r>
          </a:p>
          <a:p>
            <a:pPr lvl="1" eaLnBrk="1" hangingPunct="1">
              <a:lnSpc>
                <a:spcPct val="90000"/>
              </a:lnSpc>
              <a:spcBef>
                <a:spcPct val="0"/>
              </a:spcBef>
            </a:pPr>
            <a:r>
              <a:rPr lang="en-US" sz="2000" smtClean="0"/>
              <a:t>Lack of patient/parent motivation: 62%-86%</a:t>
            </a:r>
          </a:p>
          <a:p>
            <a:pPr lvl="1" eaLnBrk="1" hangingPunct="1">
              <a:lnSpc>
                <a:spcPct val="90000"/>
              </a:lnSpc>
              <a:spcBef>
                <a:spcPct val="0"/>
              </a:spcBef>
            </a:pPr>
            <a:r>
              <a:rPr lang="en-US" sz="2000" smtClean="0"/>
              <a:t>Lack of time: 31-58%</a:t>
            </a:r>
          </a:p>
          <a:p>
            <a:pPr lvl="1" eaLnBrk="1" hangingPunct="1">
              <a:lnSpc>
                <a:spcPct val="90000"/>
              </a:lnSpc>
              <a:spcBef>
                <a:spcPct val="0"/>
              </a:spcBef>
            </a:pPr>
            <a:r>
              <a:rPr lang="en-US" sz="2000" smtClean="0"/>
              <a:t>Lack of reimbursement: 46-68%</a:t>
            </a:r>
          </a:p>
          <a:p>
            <a:pPr lvl="1" eaLnBrk="1" hangingPunct="1">
              <a:lnSpc>
                <a:spcPct val="90000"/>
              </a:lnSpc>
              <a:spcBef>
                <a:spcPct val="0"/>
              </a:spcBef>
            </a:pPr>
            <a:r>
              <a:rPr lang="en-US" sz="2000" smtClean="0"/>
              <a:t>Felt unprofessionally prepared: ~½  MD</a:t>
            </a:r>
          </a:p>
          <a:p>
            <a:pPr lvl="1" eaLnBrk="1" hangingPunct="1">
              <a:lnSpc>
                <a:spcPct val="90000"/>
              </a:lnSpc>
              <a:spcBef>
                <a:spcPct val="0"/>
              </a:spcBef>
              <a:buFont typeface="Arial" charset="0"/>
              <a:buNone/>
            </a:pPr>
            <a:r>
              <a:rPr lang="en-US" sz="1400" smtClean="0"/>
              <a:t>								Pediatrics. 2002</a:t>
            </a:r>
          </a:p>
          <a:p>
            <a:pPr eaLnBrk="1" hangingPunct="1">
              <a:lnSpc>
                <a:spcPct val="70000"/>
              </a:lnSpc>
              <a:spcBef>
                <a:spcPct val="0"/>
              </a:spcBef>
            </a:pPr>
            <a:endParaRPr lang="en-US" sz="1400" smtClean="0"/>
          </a:p>
          <a:p>
            <a:pPr eaLnBrk="1" hangingPunct="1">
              <a:lnSpc>
                <a:spcPct val="70000"/>
              </a:lnSpc>
              <a:spcBef>
                <a:spcPct val="0"/>
              </a:spcBef>
            </a:pPr>
            <a:endParaRPr lang="en-US" sz="1600" smtClean="0"/>
          </a:p>
          <a:p>
            <a:pPr eaLnBrk="1" hangingPunct="1">
              <a:lnSpc>
                <a:spcPct val="70000"/>
              </a:lnSpc>
              <a:spcBef>
                <a:spcPct val="0"/>
              </a:spcBef>
            </a:pPr>
            <a:endParaRPr lang="en-US" sz="16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990600" y="0"/>
            <a:ext cx="7162800" cy="1143000"/>
          </a:xfrm>
        </p:spPr>
        <p:txBody>
          <a:bodyPr/>
          <a:lstStyle/>
          <a:p>
            <a:pPr eaLnBrk="1" hangingPunct="1"/>
            <a:r>
              <a:rPr lang="en-US" smtClean="0">
                <a:solidFill>
                  <a:srgbClr val="FFC000"/>
                </a:solidFill>
              </a:rPr>
              <a:t>Treatment Strategies</a:t>
            </a:r>
          </a:p>
        </p:txBody>
      </p:sp>
      <p:sp>
        <p:nvSpPr>
          <p:cNvPr id="116738" name="Content Placeholder 2"/>
          <p:cNvSpPr>
            <a:spLocks noGrp="1"/>
          </p:cNvSpPr>
          <p:nvPr>
            <p:ph idx="1"/>
          </p:nvPr>
        </p:nvSpPr>
        <p:spPr>
          <a:xfrm>
            <a:off x="304800" y="1066800"/>
            <a:ext cx="8458200" cy="4838700"/>
          </a:xfrm>
        </p:spPr>
        <p:txBody>
          <a:bodyPr/>
          <a:lstStyle/>
          <a:p>
            <a:pPr eaLnBrk="1" hangingPunct="1"/>
            <a:r>
              <a:rPr lang="en-US" sz="2800" smtClean="0"/>
              <a:t>Overall best to focus on prevention and weight maintenance, particularly if still growing</a:t>
            </a:r>
          </a:p>
          <a:p>
            <a:pPr eaLnBrk="1" hangingPunct="1"/>
            <a:r>
              <a:rPr lang="en-US" sz="2800" smtClean="0"/>
              <a:t>Individual</a:t>
            </a:r>
          </a:p>
          <a:p>
            <a:pPr lvl="1" eaLnBrk="1" hangingPunct="1"/>
            <a:r>
              <a:rPr lang="en-US" sz="2400" smtClean="0"/>
              <a:t>Improve nutrition</a:t>
            </a:r>
          </a:p>
          <a:p>
            <a:pPr lvl="1" eaLnBrk="1" hangingPunct="1"/>
            <a:r>
              <a:rPr lang="en-US" sz="2400" smtClean="0"/>
              <a:t>Increase exercise</a:t>
            </a:r>
          </a:p>
          <a:p>
            <a:pPr eaLnBrk="1" hangingPunct="1"/>
            <a:r>
              <a:rPr lang="en-US" sz="2800" smtClean="0"/>
              <a:t>Family</a:t>
            </a:r>
          </a:p>
          <a:p>
            <a:pPr lvl="1" eaLnBrk="1" hangingPunct="1"/>
            <a:r>
              <a:rPr lang="en-US" sz="2400" smtClean="0"/>
              <a:t>Get involved</a:t>
            </a:r>
          </a:p>
          <a:p>
            <a:pPr eaLnBrk="1" hangingPunct="1">
              <a:lnSpc>
                <a:spcPct val="80000"/>
              </a:lnSpc>
            </a:pPr>
            <a:r>
              <a:rPr lang="en-US" sz="2800" smtClean="0"/>
              <a:t>School</a:t>
            </a:r>
          </a:p>
          <a:p>
            <a:pPr lvl="1" eaLnBrk="1" hangingPunct="1">
              <a:lnSpc>
                <a:spcPct val="80000"/>
              </a:lnSpc>
            </a:pPr>
            <a:r>
              <a:rPr lang="en-US" sz="2400" smtClean="0"/>
              <a:t>Increased PE mandated</a:t>
            </a:r>
          </a:p>
          <a:p>
            <a:pPr lvl="1" eaLnBrk="1" hangingPunct="1">
              <a:lnSpc>
                <a:spcPct val="80000"/>
              </a:lnSpc>
            </a:pPr>
            <a:r>
              <a:rPr lang="en-US" sz="2400" smtClean="0"/>
              <a:t>Remove vending machines and improve nutritional standards</a:t>
            </a:r>
          </a:p>
          <a:p>
            <a:pPr eaLnBrk="1" hangingPunct="1">
              <a:lnSpc>
                <a:spcPct val="80000"/>
              </a:lnSpc>
            </a:pPr>
            <a:r>
              <a:rPr lang="en-US" sz="2800" smtClean="0"/>
              <a:t>Community</a:t>
            </a:r>
          </a:p>
          <a:p>
            <a:pPr lvl="1" eaLnBrk="1" hangingPunct="1">
              <a:lnSpc>
                <a:spcPct val="80000"/>
              </a:lnSpc>
            </a:pPr>
            <a:r>
              <a:rPr lang="en-US" sz="2400" smtClean="0"/>
              <a:t>Safe recreational facilities</a:t>
            </a:r>
            <a:endParaRPr lang="en-US" sz="1800" smtClean="0"/>
          </a:p>
          <a:p>
            <a:pPr lvl="1" eaLnBrk="1" hangingPunct="1">
              <a:lnSpc>
                <a:spcPct val="80000"/>
              </a:lnSpc>
            </a:pPr>
            <a:endParaRPr lang="en-US" smtClean="0"/>
          </a:p>
          <a:p>
            <a:pPr lvl="1" eaLnBrk="1" hangingPunct="1"/>
            <a:endParaRPr lang="en-US"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990600" y="152400"/>
            <a:ext cx="7162800" cy="1143000"/>
          </a:xfrm>
        </p:spPr>
        <p:txBody>
          <a:bodyPr/>
          <a:lstStyle/>
          <a:p>
            <a:pPr eaLnBrk="1" hangingPunct="1"/>
            <a:r>
              <a:rPr lang="en-US" smtClean="0">
                <a:solidFill>
                  <a:srgbClr val="FFC000"/>
                </a:solidFill>
              </a:rPr>
              <a:t>Treatment Strategies</a:t>
            </a:r>
            <a:r>
              <a:rPr lang="en-US" smtClean="0"/>
              <a:t>.</a:t>
            </a:r>
          </a:p>
        </p:txBody>
      </p:sp>
      <p:sp>
        <p:nvSpPr>
          <p:cNvPr id="118786" name="Content Placeholder 2"/>
          <p:cNvSpPr>
            <a:spLocks noGrp="1"/>
          </p:cNvSpPr>
          <p:nvPr>
            <p:ph idx="1"/>
          </p:nvPr>
        </p:nvSpPr>
        <p:spPr>
          <a:xfrm>
            <a:off x="304800" y="990600"/>
            <a:ext cx="8686800" cy="5867400"/>
          </a:xfrm>
        </p:spPr>
        <p:txBody>
          <a:bodyPr/>
          <a:lstStyle/>
          <a:p>
            <a:pPr lvl="1" eaLnBrk="1" hangingPunct="1">
              <a:lnSpc>
                <a:spcPct val="60000"/>
              </a:lnSpc>
              <a:buFont typeface="Arial" charset="0"/>
              <a:buNone/>
            </a:pPr>
            <a:endParaRPr lang="en-US" sz="2400" smtClean="0"/>
          </a:p>
          <a:p>
            <a:pPr eaLnBrk="1" hangingPunct="1">
              <a:lnSpc>
                <a:spcPct val="60000"/>
              </a:lnSpc>
            </a:pPr>
            <a:r>
              <a:rPr lang="en-US" sz="2400" b="1" smtClean="0"/>
              <a:t>Media</a:t>
            </a:r>
          </a:p>
          <a:p>
            <a:pPr lvl="1" eaLnBrk="1" hangingPunct="1">
              <a:lnSpc>
                <a:spcPct val="60000"/>
              </a:lnSpc>
            </a:pPr>
            <a:r>
              <a:rPr lang="en-US" sz="2400" smtClean="0"/>
              <a:t>Can help disseminate health messages and display healthy</a:t>
            </a:r>
          </a:p>
          <a:p>
            <a:pPr lvl="1" eaLnBrk="1" hangingPunct="1">
              <a:lnSpc>
                <a:spcPct val="60000"/>
              </a:lnSpc>
              <a:buFont typeface="Arial" charset="0"/>
              <a:buNone/>
            </a:pPr>
            <a:r>
              <a:rPr lang="en-US" sz="2400" smtClean="0"/>
              <a:t>	 behaviors</a:t>
            </a:r>
          </a:p>
          <a:p>
            <a:pPr lvl="1" eaLnBrk="1" hangingPunct="1">
              <a:lnSpc>
                <a:spcPct val="60000"/>
              </a:lnSpc>
            </a:pPr>
            <a:r>
              <a:rPr lang="en-US" sz="2400" smtClean="0"/>
              <a:t>Ban unhealthy food advertising directly </a:t>
            </a:r>
          </a:p>
          <a:p>
            <a:pPr lvl="1" eaLnBrk="1" hangingPunct="1">
              <a:lnSpc>
                <a:spcPct val="60000"/>
              </a:lnSpc>
            </a:pPr>
            <a:endParaRPr lang="en-US" sz="2400" smtClean="0"/>
          </a:p>
          <a:p>
            <a:pPr eaLnBrk="1" hangingPunct="1">
              <a:lnSpc>
                <a:spcPct val="80000"/>
              </a:lnSpc>
            </a:pPr>
            <a:r>
              <a:rPr lang="en-US" sz="2400" b="1" smtClean="0"/>
              <a:t>Calorie Counts on Menus</a:t>
            </a:r>
          </a:p>
          <a:p>
            <a:pPr lvl="1" eaLnBrk="1" hangingPunct="1">
              <a:lnSpc>
                <a:spcPct val="80000"/>
              </a:lnSpc>
            </a:pPr>
            <a:r>
              <a:rPr lang="en-US" sz="2400" smtClean="0"/>
              <a:t>Diners eat less when see calorie counts</a:t>
            </a:r>
          </a:p>
          <a:p>
            <a:pPr lvl="1" eaLnBrk="1" hangingPunct="1">
              <a:lnSpc>
                <a:spcPct val="80000"/>
              </a:lnSpc>
            </a:pPr>
            <a:r>
              <a:rPr lang="en-US" sz="2400" smtClean="0"/>
              <a:t>Labeled menus may affect parents’ food choices for their children 		</a:t>
            </a:r>
            <a:r>
              <a:rPr lang="en-US" sz="1400" smtClean="0"/>
              <a:t>American Journal of Public Health 2010, Tandon et al, Pediatrics 2010</a:t>
            </a:r>
          </a:p>
          <a:p>
            <a:pPr lvl="1" eaLnBrk="1" hangingPunct="1">
              <a:lnSpc>
                <a:spcPct val="80000"/>
              </a:lnSpc>
              <a:buFont typeface="Arial" charset="0"/>
              <a:buNone/>
            </a:pPr>
            <a:endParaRPr lang="en-US" sz="1400" smtClean="0"/>
          </a:p>
          <a:p>
            <a:pPr eaLnBrk="1" hangingPunct="1">
              <a:lnSpc>
                <a:spcPct val="60000"/>
              </a:lnSpc>
            </a:pPr>
            <a:r>
              <a:rPr lang="en-US" sz="2400" b="1" smtClean="0"/>
              <a:t>MD </a:t>
            </a:r>
          </a:p>
          <a:p>
            <a:pPr lvl="1" eaLnBrk="1" hangingPunct="1">
              <a:lnSpc>
                <a:spcPct val="60000"/>
              </a:lnSpc>
            </a:pPr>
            <a:r>
              <a:rPr lang="en-US" sz="2400" smtClean="0"/>
              <a:t>Plot BMI (about 50% pediatricians  routinely plot BMI) </a:t>
            </a:r>
          </a:p>
          <a:p>
            <a:pPr lvl="1" eaLnBrk="1" hangingPunct="1">
              <a:lnSpc>
                <a:spcPct val="60000"/>
              </a:lnSpc>
              <a:buFont typeface="Arial" charset="0"/>
              <a:buNone/>
            </a:pPr>
            <a:r>
              <a:rPr lang="en-US" sz="1300" smtClean="0"/>
              <a:t>							</a:t>
            </a:r>
            <a:r>
              <a:rPr lang="en-US" sz="1400" smtClean="0"/>
              <a:t>Klein, Pediatics 2010</a:t>
            </a:r>
          </a:p>
          <a:p>
            <a:pPr lvl="1" eaLnBrk="1" hangingPunct="1">
              <a:lnSpc>
                <a:spcPct val="60000"/>
              </a:lnSpc>
            </a:pPr>
            <a:r>
              <a:rPr lang="en-US" sz="2400" smtClean="0"/>
              <a:t>Obesity prevention messages</a:t>
            </a:r>
          </a:p>
          <a:p>
            <a:pPr lvl="1" eaLnBrk="1" hangingPunct="1">
              <a:lnSpc>
                <a:spcPct val="60000"/>
              </a:lnSpc>
            </a:pPr>
            <a:r>
              <a:rPr lang="en-US" sz="2400" smtClean="0"/>
              <a:t>Assess dietary patterns</a:t>
            </a:r>
          </a:p>
          <a:p>
            <a:pPr lvl="1" eaLnBrk="1" hangingPunct="1">
              <a:lnSpc>
                <a:spcPct val="60000"/>
              </a:lnSpc>
            </a:pPr>
            <a:r>
              <a:rPr lang="en-US" sz="2400" smtClean="0"/>
              <a:t>Assess readiness to change</a:t>
            </a:r>
          </a:p>
          <a:p>
            <a:pPr lvl="1" eaLnBrk="1" hangingPunct="1">
              <a:lnSpc>
                <a:spcPct val="80000"/>
              </a:lnSpc>
              <a:buFont typeface="Arial" charset="0"/>
              <a:buNone/>
            </a:pPr>
            <a:endParaRPr lang="en-US" sz="1400"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p:cNvSpPr>
          <p:nvPr>
            <p:ph type="title"/>
          </p:nvPr>
        </p:nvSpPr>
        <p:spPr>
          <a:xfrm>
            <a:off x="152400" y="274638"/>
            <a:ext cx="8839200" cy="1143000"/>
          </a:xfrm>
        </p:spPr>
        <p:txBody>
          <a:bodyPr/>
          <a:lstStyle/>
          <a:p>
            <a:pPr eaLnBrk="1" hangingPunct="1"/>
            <a:r>
              <a:rPr lang="en-US" sz="4000" smtClean="0">
                <a:solidFill>
                  <a:srgbClr val="FFC000"/>
                </a:solidFill>
              </a:rPr>
              <a:t>Recommendations for Obesity Screening</a:t>
            </a:r>
          </a:p>
        </p:txBody>
      </p:sp>
      <p:sp>
        <p:nvSpPr>
          <p:cNvPr id="120834" name="Rectangle 3"/>
          <p:cNvSpPr>
            <a:spLocks noGrp="1"/>
          </p:cNvSpPr>
          <p:nvPr>
            <p:ph type="body" idx="1"/>
          </p:nvPr>
        </p:nvSpPr>
        <p:spPr>
          <a:xfrm>
            <a:off x="457200" y="1752600"/>
            <a:ext cx="8229600" cy="4525963"/>
          </a:xfrm>
        </p:spPr>
        <p:txBody>
          <a:bodyPr/>
          <a:lstStyle/>
          <a:p>
            <a:pPr eaLnBrk="1" hangingPunct="1">
              <a:spcBef>
                <a:spcPct val="0"/>
              </a:spcBef>
            </a:pPr>
            <a:r>
              <a:rPr lang="en-US" smtClean="0"/>
              <a:t>BMI &gt;85-94% </a:t>
            </a:r>
          </a:p>
          <a:p>
            <a:pPr lvl="1" eaLnBrk="1" hangingPunct="1">
              <a:spcBef>
                <a:spcPct val="0"/>
              </a:spcBef>
            </a:pPr>
            <a:r>
              <a:rPr lang="en-US" smtClean="0"/>
              <a:t>Fasting lipids</a:t>
            </a:r>
          </a:p>
          <a:p>
            <a:pPr eaLnBrk="1" hangingPunct="1">
              <a:spcBef>
                <a:spcPct val="0"/>
              </a:spcBef>
            </a:pPr>
            <a:r>
              <a:rPr lang="en-US" smtClean="0"/>
              <a:t>BMI &gt;85-94%ile w/ 2 risk factors (</a:t>
            </a:r>
            <a:r>
              <a:rPr lang="en-US" sz="2800" smtClean="0"/>
              <a:t>For example</a:t>
            </a:r>
            <a:r>
              <a:rPr lang="en-US" smtClean="0"/>
              <a:t>, </a:t>
            </a:r>
            <a:r>
              <a:rPr lang="en-US" sz="2800" smtClean="0"/>
              <a:t>elevated BP, elevated lipids, FH obesity related diseases, smoking)</a:t>
            </a:r>
          </a:p>
          <a:p>
            <a:pPr lvl="1" eaLnBrk="1" hangingPunct="1">
              <a:spcBef>
                <a:spcPct val="0"/>
              </a:spcBef>
            </a:pPr>
            <a:r>
              <a:rPr lang="en-US" smtClean="0"/>
              <a:t>Fasting lipids, glucose and AST/ALT </a:t>
            </a:r>
          </a:p>
          <a:p>
            <a:pPr eaLnBrk="1" hangingPunct="1">
              <a:spcBef>
                <a:spcPct val="0"/>
              </a:spcBef>
            </a:pPr>
            <a:r>
              <a:rPr lang="en-US" smtClean="0"/>
              <a:t>BMI &gt;95%ile </a:t>
            </a:r>
          </a:p>
          <a:p>
            <a:pPr lvl="1" eaLnBrk="1" hangingPunct="1">
              <a:spcBef>
                <a:spcPct val="0"/>
              </a:spcBef>
            </a:pPr>
            <a:r>
              <a:rPr lang="en-US" smtClean="0"/>
              <a:t>Fasting lipids, glucose and AST/ALT</a:t>
            </a:r>
          </a:p>
          <a:p>
            <a:pPr eaLnBrk="1" hangingPunct="1">
              <a:spcBef>
                <a:spcPct val="0"/>
              </a:spcBef>
              <a:buFont typeface="Arial" charset="0"/>
              <a:buNone/>
            </a:pPr>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0" y="152400"/>
            <a:ext cx="8991600" cy="1371600"/>
          </a:xfrm>
        </p:spPr>
        <p:txBody>
          <a:bodyPr/>
          <a:lstStyle/>
          <a:p>
            <a:pPr eaLnBrk="1" hangingPunct="1"/>
            <a:r>
              <a:rPr lang="en-US" sz="4000" smtClean="0">
                <a:solidFill>
                  <a:srgbClr val="FFC000"/>
                </a:solidFill>
              </a:rPr>
              <a:t>Who to Screen for Diabetes Screening </a:t>
            </a:r>
            <a:r>
              <a:rPr lang="en-US" sz="2500" smtClean="0">
                <a:solidFill>
                  <a:srgbClr val="FFC000"/>
                </a:solidFill>
              </a:rPr>
              <a:t>(ADA)</a:t>
            </a:r>
          </a:p>
        </p:txBody>
      </p:sp>
      <p:sp>
        <p:nvSpPr>
          <p:cNvPr id="121858" name="Rectangle 3"/>
          <p:cNvSpPr>
            <a:spLocks noGrp="1" noChangeArrowheads="1"/>
          </p:cNvSpPr>
          <p:nvPr>
            <p:ph type="body" idx="1"/>
          </p:nvPr>
        </p:nvSpPr>
        <p:spPr>
          <a:xfrm>
            <a:off x="381000" y="1524000"/>
            <a:ext cx="8305800" cy="5257800"/>
          </a:xfrm>
        </p:spPr>
        <p:txBody>
          <a:bodyPr/>
          <a:lstStyle/>
          <a:p>
            <a:pPr eaLnBrk="1" hangingPunct="1">
              <a:buFontTx/>
              <a:buChar char="•"/>
            </a:pPr>
            <a:r>
              <a:rPr lang="en-US" smtClean="0"/>
              <a:t>Major criteria: Obesity </a:t>
            </a:r>
          </a:p>
          <a:p>
            <a:pPr eaLnBrk="1" hangingPunct="1">
              <a:buFontTx/>
              <a:buChar char="•"/>
            </a:pPr>
            <a:r>
              <a:rPr lang="en-US" smtClean="0"/>
              <a:t>With two additional minor criteria:</a:t>
            </a:r>
          </a:p>
          <a:p>
            <a:pPr lvl="1" eaLnBrk="1" hangingPunct="1">
              <a:buFontTx/>
              <a:buChar char="•"/>
            </a:pPr>
            <a:r>
              <a:rPr lang="en-US" sz="2600" smtClean="0"/>
              <a:t>Family history of T2D</a:t>
            </a:r>
          </a:p>
          <a:p>
            <a:pPr lvl="1" eaLnBrk="1" hangingPunct="1">
              <a:buFontTx/>
              <a:buChar char="•"/>
            </a:pPr>
            <a:r>
              <a:rPr lang="en-US" sz="2600" smtClean="0"/>
              <a:t>Belong to high risk/ethnic group</a:t>
            </a:r>
            <a:r>
              <a:rPr lang="en-US" sz="2000" smtClean="0"/>
              <a:t> (</a:t>
            </a:r>
            <a:r>
              <a:rPr lang="en-US" sz="2400" smtClean="0"/>
              <a:t>native american, african american, hispanic, asian) </a:t>
            </a:r>
          </a:p>
          <a:p>
            <a:pPr eaLnBrk="1" hangingPunct="1">
              <a:buFontTx/>
              <a:buChar char="•"/>
            </a:pPr>
            <a:r>
              <a:rPr lang="en-US" smtClean="0"/>
              <a:t>Signs of insulin resistance</a:t>
            </a:r>
          </a:p>
          <a:p>
            <a:pPr lvl="1" eaLnBrk="1" hangingPunct="1">
              <a:buFontTx/>
              <a:buChar char="•"/>
            </a:pPr>
            <a:r>
              <a:rPr lang="en-US" sz="2400" smtClean="0"/>
              <a:t>AN, keratosis pilaris, skin tags</a:t>
            </a:r>
          </a:p>
          <a:p>
            <a:pPr eaLnBrk="1" hangingPunct="1">
              <a:buFontTx/>
              <a:buChar char="•"/>
            </a:pPr>
            <a:r>
              <a:rPr lang="en-US" smtClean="0"/>
              <a:t>Conditions associated with insulin resistance</a:t>
            </a:r>
          </a:p>
          <a:p>
            <a:pPr lvl="1" eaLnBrk="1" hangingPunct="1">
              <a:buFontTx/>
              <a:buChar char="•"/>
            </a:pPr>
            <a:r>
              <a:rPr lang="en-US" sz="2400" smtClean="0"/>
              <a:t>Metabolic syndrome, HTN, dyslipidemia, PCOS</a:t>
            </a:r>
          </a:p>
          <a:p>
            <a:pPr eaLnBrk="1" hangingPunct="1">
              <a:buFontTx/>
              <a:buNone/>
            </a:pPr>
            <a:endParaRPr lang="en-US" sz="3000" smtClean="0"/>
          </a:p>
          <a:p>
            <a:pPr eaLnBrk="1" hangingPunct="1">
              <a:buFontTx/>
              <a:buNone/>
            </a:pPr>
            <a:endParaRPr lang="en-US" sz="30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152400" y="228600"/>
            <a:ext cx="8839200" cy="1143000"/>
          </a:xfrm>
        </p:spPr>
        <p:txBody>
          <a:bodyPr/>
          <a:lstStyle/>
          <a:p>
            <a:pPr eaLnBrk="1" hangingPunct="1"/>
            <a:r>
              <a:rPr lang="en-US" sz="4000" smtClean="0">
                <a:solidFill>
                  <a:srgbClr val="FFC000"/>
                </a:solidFill>
              </a:rPr>
              <a:t>Recommendations for Diabetes Screening</a:t>
            </a:r>
          </a:p>
        </p:txBody>
      </p:sp>
      <p:sp>
        <p:nvSpPr>
          <p:cNvPr id="123906" name="Content Placeholder 2"/>
          <p:cNvSpPr>
            <a:spLocks noGrp="1"/>
          </p:cNvSpPr>
          <p:nvPr>
            <p:ph idx="1"/>
          </p:nvPr>
        </p:nvSpPr>
        <p:spPr>
          <a:xfrm>
            <a:off x="381000" y="1371600"/>
            <a:ext cx="8229600" cy="5029200"/>
          </a:xfrm>
        </p:spPr>
        <p:txBody>
          <a:bodyPr/>
          <a:lstStyle/>
          <a:p>
            <a:pPr eaLnBrk="1" hangingPunct="1">
              <a:lnSpc>
                <a:spcPct val="80000"/>
              </a:lnSpc>
            </a:pPr>
            <a:r>
              <a:rPr lang="en-US" sz="2700" smtClean="0"/>
              <a:t>Fasting glucose  (&lt;100 normal, &gt;126 DM)</a:t>
            </a:r>
          </a:p>
          <a:p>
            <a:pPr lvl="1" eaLnBrk="1" hangingPunct="1">
              <a:lnSpc>
                <a:spcPct val="80000"/>
              </a:lnSpc>
            </a:pPr>
            <a:r>
              <a:rPr lang="en-US" sz="2300" smtClean="0"/>
              <a:t>But misses IGT in up to 70%*, which would be detected with a OGTT with a 2 hour postprandial measurement</a:t>
            </a:r>
          </a:p>
          <a:p>
            <a:pPr lvl="1" eaLnBrk="1" hangingPunct="1">
              <a:lnSpc>
                <a:spcPct val="80000"/>
              </a:lnSpc>
            </a:pPr>
            <a:r>
              <a:rPr lang="en-US" sz="2300" smtClean="0"/>
              <a:t>So ADA suggests doing both (FG and OGTT) in patients with multiple risk factors </a:t>
            </a:r>
            <a:r>
              <a:rPr lang="en-US" sz="1300" smtClean="0"/>
              <a:t>			</a:t>
            </a:r>
            <a:r>
              <a:rPr lang="en-US" sz="1200" smtClean="0"/>
              <a:t>Libman, et al. 2008, JCEM </a:t>
            </a:r>
          </a:p>
          <a:p>
            <a:pPr eaLnBrk="1" hangingPunct="1">
              <a:lnSpc>
                <a:spcPct val="80000"/>
              </a:lnSpc>
              <a:buFont typeface="Arial" charset="0"/>
              <a:buNone/>
            </a:pPr>
            <a:endParaRPr lang="en-US" sz="1400" smtClean="0"/>
          </a:p>
          <a:p>
            <a:pPr eaLnBrk="1" hangingPunct="1">
              <a:lnSpc>
                <a:spcPct val="80000"/>
              </a:lnSpc>
            </a:pPr>
            <a:r>
              <a:rPr lang="en-US" sz="2700" smtClean="0"/>
              <a:t>Initiate at age 10 or at onset of puberty because this is the time of increased prevalence</a:t>
            </a:r>
          </a:p>
          <a:p>
            <a:pPr eaLnBrk="1" hangingPunct="1">
              <a:lnSpc>
                <a:spcPct val="80000"/>
              </a:lnSpc>
            </a:pPr>
            <a:endParaRPr lang="en-US" sz="2700" smtClean="0"/>
          </a:p>
          <a:p>
            <a:pPr eaLnBrk="1" hangingPunct="1">
              <a:lnSpc>
                <a:spcPct val="80000"/>
              </a:lnSpc>
            </a:pPr>
            <a:r>
              <a:rPr lang="en-US" sz="2700" smtClean="0"/>
              <a:t>Re-screen every two years if results are normal and yearly if results are consistent with pre-diabetes</a:t>
            </a:r>
          </a:p>
          <a:p>
            <a:pPr eaLnBrk="1" hangingPunct="1">
              <a:lnSpc>
                <a:spcPct val="80000"/>
              </a:lnSpc>
            </a:pPr>
            <a:endParaRPr lang="en-US" sz="2700" smtClean="0"/>
          </a:p>
          <a:p>
            <a:pPr eaLnBrk="1" hangingPunct="1">
              <a:lnSpc>
                <a:spcPct val="80000"/>
              </a:lnSpc>
            </a:pPr>
            <a:r>
              <a:rPr lang="en-US" sz="2700" smtClean="0"/>
              <a:t>Additional tests: HgbA1c, urinary microalbumin</a:t>
            </a:r>
          </a:p>
          <a:p>
            <a:pPr lvl="1" eaLnBrk="1" hangingPunct="1">
              <a:lnSpc>
                <a:spcPct val="80000"/>
              </a:lnSpc>
            </a:pPr>
            <a:r>
              <a:rPr lang="en-US" sz="2300" smtClean="0"/>
              <a:t>HgbA1c&gt; 6.5% DM, Pre-Diabetes 5.7%-6.4%</a:t>
            </a:r>
          </a:p>
          <a:p>
            <a:pPr eaLnBrk="1" hangingPunct="1">
              <a:lnSpc>
                <a:spcPct val="80000"/>
              </a:lnSpc>
            </a:pPr>
            <a:endParaRPr lang="en-US" sz="2700" smtClean="0"/>
          </a:p>
          <a:p>
            <a:pPr eaLnBrk="1" hangingPunct="1">
              <a:lnSpc>
                <a:spcPct val="80000"/>
              </a:lnSpc>
              <a:buFontTx/>
              <a:buNone/>
            </a:pPr>
            <a:r>
              <a:rPr lang="en-US" sz="1500" smtClean="0"/>
              <a:t>	</a:t>
            </a:r>
          </a:p>
          <a:p>
            <a:pPr eaLnBrk="1" hangingPunct="1">
              <a:lnSpc>
                <a:spcPct val="80000"/>
              </a:lnSpc>
            </a:pPr>
            <a:endParaRPr lang="en-US" sz="27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3"/>
          <p:cNvSpPr>
            <a:spLocks noGrp="1"/>
          </p:cNvSpPr>
          <p:nvPr>
            <p:ph type="body" idx="1"/>
          </p:nvPr>
        </p:nvSpPr>
        <p:spPr/>
        <p:txBody>
          <a:bodyPr/>
          <a:lstStyle/>
          <a:p>
            <a:r>
              <a:rPr lang="en-US" smtClean="0"/>
              <a:t>Dietary </a:t>
            </a:r>
          </a:p>
          <a:p>
            <a:pPr>
              <a:buFont typeface="Arial" charset="0"/>
              <a:buNone/>
            </a:pPr>
            <a:r>
              <a:rPr lang="en-US" smtClean="0"/>
              <a:t>	Modifications</a:t>
            </a:r>
          </a:p>
          <a:p>
            <a:r>
              <a:rPr lang="en-US" smtClean="0"/>
              <a:t>Exercise</a:t>
            </a:r>
          </a:p>
          <a:p>
            <a:r>
              <a:rPr lang="en-US" smtClean="0"/>
              <a:t>Behavioral</a:t>
            </a:r>
          </a:p>
          <a:p>
            <a:r>
              <a:rPr lang="en-US" smtClean="0"/>
              <a:t>Medical</a:t>
            </a:r>
          </a:p>
          <a:p>
            <a:r>
              <a:rPr lang="en-US" smtClean="0"/>
              <a:t>Surgical</a:t>
            </a:r>
          </a:p>
          <a:p>
            <a:endParaRPr lang="en-US" smtClean="0"/>
          </a:p>
        </p:txBody>
      </p:sp>
      <p:sp>
        <p:nvSpPr>
          <p:cNvPr id="125954" name="Title 1"/>
          <p:cNvSpPr>
            <a:spLocks noGrp="1"/>
          </p:cNvSpPr>
          <p:nvPr>
            <p:ph type="title"/>
          </p:nvPr>
        </p:nvSpPr>
        <p:spPr/>
        <p:txBody>
          <a:bodyPr/>
          <a:lstStyle/>
          <a:p>
            <a:pPr eaLnBrk="1" hangingPunct="1"/>
            <a:r>
              <a:rPr lang="en-US" smtClean="0">
                <a:solidFill>
                  <a:srgbClr val="FFC000"/>
                </a:solidFill>
              </a:rPr>
              <a:t>Obesity Interventions</a:t>
            </a:r>
          </a:p>
        </p:txBody>
      </p:sp>
      <p:pic>
        <p:nvPicPr>
          <p:cNvPr id="125955" name="Picture 7" descr="070921_fatkids_tease"/>
          <p:cNvPicPr>
            <a:picLocks noChangeAspect="1" noChangeArrowheads="1"/>
          </p:cNvPicPr>
          <p:nvPr/>
        </p:nvPicPr>
        <p:blipFill>
          <a:blip r:embed="rId2" cstate="print"/>
          <a:srcRect/>
          <a:stretch>
            <a:fillRect/>
          </a:stretch>
        </p:blipFill>
        <p:spPr bwMode="auto">
          <a:xfrm>
            <a:off x="3657600" y="1524000"/>
            <a:ext cx="5181600" cy="467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90600" y="304800"/>
            <a:ext cx="7162800" cy="1143000"/>
          </a:xfrm>
        </p:spPr>
        <p:txBody>
          <a:bodyPr>
            <a:normAutofit fontScale="90000"/>
          </a:bodyPr>
          <a:lstStyle/>
          <a:p>
            <a:pPr eaLnBrk="1" hangingPunct="1">
              <a:defRPr/>
            </a:pPr>
            <a:r>
              <a:rPr lang="en-US" smtClean="0">
                <a:solidFill>
                  <a:srgbClr val="FFC000"/>
                </a:solidFill>
              </a:rPr>
              <a:t>Less than Half of U.S. Adults </a:t>
            </a:r>
            <a:br>
              <a:rPr lang="en-US" smtClean="0">
                <a:solidFill>
                  <a:srgbClr val="FFC000"/>
                </a:solidFill>
              </a:rPr>
            </a:br>
            <a:r>
              <a:rPr lang="en-US" smtClean="0">
                <a:solidFill>
                  <a:srgbClr val="FFC000"/>
                </a:solidFill>
              </a:rPr>
              <a:t>are a Healthy Weight</a:t>
            </a:r>
          </a:p>
        </p:txBody>
      </p:sp>
      <p:sp>
        <p:nvSpPr>
          <p:cNvPr id="27650" name="Content Placeholder 2"/>
          <p:cNvSpPr>
            <a:spLocks noGrp="1"/>
          </p:cNvSpPr>
          <p:nvPr>
            <p:ph idx="1"/>
          </p:nvPr>
        </p:nvSpPr>
        <p:spPr>
          <a:xfrm>
            <a:off x="4419600" y="1981200"/>
            <a:ext cx="8153400" cy="4343400"/>
          </a:xfrm>
        </p:spPr>
        <p:txBody>
          <a:bodyPr/>
          <a:lstStyle/>
          <a:p>
            <a:pPr eaLnBrk="1" hangingPunct="1">
              <a:lnSpc>
                <a:spcPct val="80000"/>
              </a:lnSpc>
              <a:buFontTx/>
              <a:buNone/>
            </a:pPr>
            <a:r>
              <a:rPr lang="en-US" sz="2400" smtClean="0"/>
              <a:t>  68% of adults over the age of</a:t>
            </a:r>
          </a:p>
          <a:p>
            <a:pPr eaLnBrk="1" hangingPunct="1">
              <a:lnSpc>
                <a:spcPct val="80000"/>
              </a:lnSpc>
              <a:buFontTx/>
              <a:buNone/>
            </a:pPr>
            <a:r>
              <a:rPr lang="en-US" sz="2400" smtClean="0"/>
              <a:t>  20 are overweight</a:t>
            </a:r>
          </a:p>
          <a:p>
            <a:pPr eaLnBrk="1" hangingPunct="1">
              <a:lnSpc>
                <a:spcPct val="80000"/>
              </a:lnSpc>
              <a:buFontTx/>
              <a:buNone/>
            </a:pPr>
            <a:r>
              <a:rPr lang="en-US" sz="2400" smtClean="0"/>
              <a:t>  or obese</a:t>
            </a:r>
          </a:p>
          <a:p>
            <a:pPr eaLnBrk="1" hangingPunct="1">
              <a:lnSpc>
                <a:spcPct val="80000"/>
              </a:lnSpc>
              <a:buFontTx/>
              <a:buNone/>
            </a:pPr>
            <a:endParaRPr lang="en-US" sz="2400" smtClean="0"/>
          </a:p>
          <a:p>
            <a:pPr eaLnBrk="1" hangingPunct="1">
              <a:lnSpc>
                <a:spcPct val="80000"/>
              </a:lnSpc>
              <a:buFontTx/>
              <a:buNone/>
            </a:pPr>
            <a:r>
              <a:rPr lang="en-US" sz="2400" smtClean="0"/>
              <a:t>  32.2% of men are obese</a:t>
            </a:r>
          </a:p>
          <a:p>
            <a:pPr eaLnBrk="1" hangingPunct="1">
              <a:lnSpc>
                <a:spcPct val="80000"/>
              </a:lnSpc>
              <a:buFontTx/>
              <a:buNone/>
            </a:pPr>
            <a:endParaRPr lang="en-US" sz="2400" smtClean="0"/>
          </a:p>
          <a:p>
            <a:pPr eaLnBrk="1" hangingPunct="1">
              <a:lnSpc>
                <a:spcPct val="80000"/>
              </a:lnSpc>
              <a:buFontTx/>
              <a:buNone/>
            </a:pPr>
            <a:r>
              <a:rPr lang="en-US" sz="2400" smtClean="0"/>
              <a:t>  35.5% of women are obese</a:t>
            </a:r>
          </a:p>
          <a:p>
            <a:pPr eaLnBrk="1" hangingPunct="1">
              <a:lnSpc>
                <a:spcPct val="80000"/>
              </a:lnSpc>
              <a:buFontTx/>
              <a:buNone/>
            </a:pPr>
            <a:endParaRPr lang="en-US" sz="2400" smtClean="0"/>
          </a:p>
          <a:p>
            <a:pPr eaLnBrk="1" hangingPunct="1">
              <a:lnSpc>
                <a:spcPct val="80000"/>
              </a:lnSpc>
              <a:buFontTx/>
              <a:buNone/>
            </a:pPr>
            <a:r>
              <a:rPr lang="en-US" altLang="ja-JP" sz="2400" smtClean="0">
                <a:cs typeface="ＭＳ Ｐゴシック"/>
              </a:rPr>
              <a:t> The prevalence of adult obesity</a:t>
            </a:r>
          </a:p>
          <a:p>
            <a:pPr eaLnBrk="1" hangingPunct="1">
              <a:lnSpc>
                <a:spcPct val="80000"/>
              </a:lnSpc>
              <a:buFontTx/>
              <a:buNone/>
            </a:pPr>
            <a:r>
              <a:rPr lang="en-US" altLang="ja-JP" sz="2400" smtClean="0">
                <a:cs typeface="ＭＳ Ｐゴシック"/>
              </a:rPr>
              <a:t> has doubled since 1980</a:t>
            </a:r>
          </a:p>
          <a:p>
            <a:pPr eaLnBrk="1" hangingPunct="1">
              <a:lnSpc>
                <a:spcPct val="80000"/>
              </a:lnSpc>
              <a:buFontTx/>
              <a:buNone/>
            </a:pPr>
            <a:endParaRPr lang="en-US" sz="2200" smtClean="0"/>
          </a:p>
          <a:p>
            <a:pPr eaLnBrk="1" hangingPunct="1">
              <a:lnSpc>
                <a:spcPct val="80000"/>
              </a:lnSpc>
              <a:buFontTx/>
              <a:buNone/>
            </a:pPr>
            <a:r>
              <a:rPr lang="en-US" sz="1900" smtClean="0"/>
              <a:t> 				</a:t>
            </a:r>
            <a:r>
              <a:rPr lang="en-US" sz="1400" smtClean="0"/>
              <a:t>Flegal et al, JAMA 2010</a:t>
            </a:r>
          </a:p>
          <a:p>
            <a:pPr eaLnBrk="1" hangingPunct="1">
              <a:lnSpc>
                <a:spcPct val="80000"/>
              </a:lnSpc>
              <a:buFontTx/>
              <a:buNone/>
            </a:pPr>
            <a:endParaRPr lang="en-US" sz="2200" smtClean="0"/>
          </a:p>
          <a:p>
            <a:pPr eaLnBrk="1" hangingPunct="1">
              <a:lnSpc>
                <a:spcPct val="80000"/>
              </a:lnSpc>
              <a:buFontTx/>
              <a:buNone/>
            </a:pPr>
            <a:endParaRPr lang="en-US" sz="2200" smtClean="0"/>
          </a:p>
          <a:p>
            <a:pPr eaLnBrk="1" hangingPunct="1">
              <a:lnSpc>
                <a:spcPct val="80000"/>
              </a:lnSpc>
              <a:buFontTx/>
              <a:buNone/>
            </a:pPr>
            <a:endParaRPr lang="en-US" sz="2200" smtClean="0"/>
          </a:p>
          <a:p>
            <a:pPr eaLnBrk="1" hangingPunct="1">
              <a:lnSpc>
                <a:spcPct val="80000"/>
              </a:lnSpc>
              <a:buFontTx/>
              <a:buNone/>
            </a:pPr>
            <a:endParaRPr lang="en-US" sz="2200" smtClean="0"/>
          </a:p>
          <a:p>
            <a:pPr eaLnBrk="1" hangingPunct="1">
              <a:lnSpc>
                <a:spcPct val="80000"/>
              </a:lnSpc>
              <a:buFontTx/>
              <a:buNone/>
            </a:pPr>
            <a:endParaRPr lang="en-US" sz="2200" smtClean="0"/>
          </a:p>
          <a:p>
            <a:pPr eaLnBrk="1" hangingPunct="1">
              <a:lnSpc>
                <a:spcPct val="80000"/>
              </a:lnSpc>
              <a:spcBef>
                <a:spcPct val="50000"/>
              </a:spcBef>
              <a:buFontTx/>
              <a:buNone/>
            </a:pPr>
            <a:endParaRPr lang="en-US" sz="2200" smtClean="0"/>
          </a:p>
          <a:p>
            <a:pPr eaLnBrk="1" hangingPunct="1">
              <a:lnSpc>
                <a:spcPct val="80000"/>
              </a:lnSpc>
            </a:pPr>
            <a:endParaRPr lang="en-US" sz="1900" smtClean="0"/>
          </a:p>
          <a:p>
            <a:pPr eaLnBrk="1" hangingPunct="1">
              <a:lnSpc>
                <a:spcPct val="80000"/>
              </a:lnSpc>
            </a:pPr>
            <a:endParaRPr lang="en-US" sz="3000" smtClean="0"/>
          </a:p>
        </p:txBody>
      </p:sp>
      <p:pic>
        <p:nvPicPr>
          <p:cNvPr id="27651" name="Picture 2"/>
          <p:cNvPicPr>
            <a:picLocks noChangeAspect="1" noChangeArrowheads="1"/>
          </p:cNvPicPr>
          <p:nvPr/>
        </p:nvPicPr>
        <p:blipFill>
          <a:blip r:embed="rId2" cstate="print"/>
          <a:srcRect/>
          <a:stretch>
            <a:fillRect/>
          </a:stretch>
        </p:blipFill>
        <p:spPr bwMode="auto">
          <a:xfrm>
            <a:off x="304800" y="2133600"/>
            <a:ext cx="3957638" cy="3937000"/>
          </a:xfrm>
          <a:prstGeom prst="rect">
            <a:avLst/>
          </a:prstGeom>
          <a:noFill/>
          <a:ln w="28575" algn="ctr">
            <a:solidFill>
              <a:srgbClr val="FF9933"/>
            </a:solid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304800" y="228600"/>
            <a:ext cx="8610600" cy="990600"/>
          </a:xfrm>
        </p:spPr>
        <p:txBody>
          <a:bodyPr/>
          <a:lstStyle/>
          <a:p>
            <a:pPr eaLnBrk="1" hangingPunct="1"/>
            <a:r>
              <a:rPr lang="en-US" sz="4000" smtClean="0">
                <a:solidFill>
                  <a:srgbClr val="FFC000"/>
                </a:solidFill>
              </a:rPr>
              <a:t>Dietary Recommendations</a:t>
            </a:r>
            <a:r>
              <a:rPr lang="en-US" sz="4000" smtClean="0"/>
              <a:t>.</a:t>
            </a:r>
          </a:p>
        </p:txBody>
      </p:sp>
      <p:sp>
        <p:nvSpPr>
          <p:cNvPr id="126978" name="Rectangle 3"/>
          <p:cNvSpPr>
            <a:spLocks noGrp="1" noChangeArrowheads="1"/>
          </p:cNvSpPr>
          <p:nvPr>
            <p:ph type="body" idx="1"/>
          </p:nvPr>
        </p:nvSpPr>
        <p:spPr>
          <a:xfrm>
            <a:off x="609600" y="1295400"/>
            <a:ext cx="7669213" cy="5292725"/>
          </a:xfrm>
        </p:spPr>
        <p:txBody>
          <a:bodyPr/>
          <a:lstStyle/>
          <a:p>
            <a:pPr eaLnBrk="1" hangingPunct="1">
              <a:lnSpc>
                <a:spcPct val="80000"/>
              </a:lnSpc>
            </a:pPr>
            <a:r>
              <a:rPr lang="en-US" sz="2800" smtClean="0"/>
              <a:t>General</a:t>
            </a:r>
            <a:endParaRPr lang="en-US" sz="2200" smtClean="0"/>
          </a:p>
          <a:p>
            <a:pPr lvl="1" indent="-342900" eaLnBrk="1" hangingPunct="1">
              <a:lnSpc>
                <a:spcPct val="80000"/>
              </a:lnSpc>
            </a:pPr>
            <a:r>
              <a:rPr lang="en-US" sz="2400" smtClean="0"/>
              <a:t>Just need to consume fewer calories</a:t>
            </a:r>
          </a:p>
          <a:p>
            <a:pPr lvl="1" indent="-342900" eaLnBrk="1" hangingPunct="1">
              <a:lnSpc>
                <a:spcPct val="80000"/>
              </a:lnSpc>
              <a:buFont typeface="Arial" charset="0"/>
              <a:buNone/>
            </a:pPr>
            <a:endParaRPr lang="en-US" sz="2000" smtClean="0"/>
          </a:p>
          <a:p>
            <a:pPr eaLnBrk="1" hangingPunct="1">
              <a:lnSpc>
                <a:spcPct val="80000"/>
              </a:lnSpc>
            </a:pPr>
            <a:r>
              <a:rPr lang="en-US" sz="2800" smtClean="0"/>
              <a:t>Specific Diets: All Work!</a:t>
            </a:r>
          </a:p>
          <a:p>
            <a:pPr lvl="1" indent="-342900" eaLnBrk="1" hangingPunct="1">
              <a:lnSpc>
                <a:spcPct val="80000"/>
              </a:lnSpc>
            </a:pPr>
            <a:r>
              <a:rPr lang="en-US" sz="2400" smtClean="0"/>
              <a:t>Low Glycemic Diets</a:t>
            </a:r>
          </a:p>
          <a:p>
            <a:pPr lvl="1" indent="-342900" eaLnBrk="1" hangingPunct="1">
              <a:lnSpc>
                <a:spcPct val="80000"/>
              </a:lnSpc>
            </a:pPr>
            <a:r>
              <a:rPr lang="en-US" sz="2400" smtClean="0"/>
              <a:t>Protein slows digestion and increases satiety</a:t>
            </a:r>
          </a:p>
          <a:p>
            <a:pPr lvl="1" indent="-342900" eaLnBrk="1" hangingPunct="1">
              <a:lnSpc>
                <a:spcPct val="80000"/>
              </a:lnSpc>
            </a:pPr>
            <a:r>
              <a:rPr lang="en-US" sz="2400" smtClean="0"/>
              <a:t>Milk/dairy products may exert positive effect on body weight perhaps by binding fat in the gut  by calcium</a:t>
            </a:r>
          </a:p>
          <a:p>
            <a:pPr lvl="2" indent="-342900" eaLnBrk="1" hangingPunct="1">
              <a:lnSpc>
                <a:spcPct val="80000"/>
              </a:lnSpc>
              <a:buFont typeface="Arial" charset="0"/>
              <a:buNone/>
            </a:pPr>
            <a:r>
              <a:rPr lang="en-US" sz="1400" smtClean="0"/>
              <a:t>					Tabacchi et al,  Nutrition Research 2007</a:t>
            </a:r>
          </a:p>
          <a:p>
            <a:pPr lvl="1" indent="-342900" eaLnBrk="1" hangingPunct="1">
              <a:lnSpc>
                <a:spcPct val="80000"/>
              </a:lnSpc>
              <a:buFont typeface="Arial" charset="0"/>
              <a:buNone/>
            </a:pPr>
            <a:endParaRPr lang="en-US" sz="2000" smtClean="0"/>
          </a:p>
          <a:p>
            <a:pPr eaLnBrk="1" hangingPunct="1">
              <a:lnSpc>
                <a:spcPct val="80000"/>
              </a:lnSpc>
            </a:pPr>
            <a:r>
              <a:rPr lang="en-US" sz="2800" smtClean="0"/>
              <a:t>Avoid Fad Diets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a:xfrm>
            <a:off x="457200" y="76200"/>
            <a:ext cx="8229600" cy="1143000"/>
          </a:xfrm>
        </p:spPr>
        <p:txBody>
          <a:bodyPr/>
          <a:lstStyle/>
          <a:p>
            <a:pPr eaLnBrk="1" hangingPunct="1"/>
            <a:r>
              <a:rPr lang="en-US" smtClean="0">
                <a:solidFill>
                  <a:srgbClr val="FFC000"/>
                </a:solidFill>
              </a:rPr>
              <a:t>Dietary Recommendations</a:t>
            </a:r>
          </a:p>
        </p:txBody>
      </p:sp>
      <p:sp>
        <p:nvSpPr>
          <p:cNvPr id="129026" name="Content Placeholder 3"/>
          <p:cNvSpPr>
            <a:spLocks noGrp="1"/>
          </p:cNvSpPr>
          <p:nvPr>
            <p:ph idx="1"/>
          </p:nvPr>
        </p:nvSpPr>
        <p:spPr>
          <a:xfrm>
            <a:off x="457200" y="1447800"/>
            <a:ext cx="4419600" cy="5410200"/>
          </a:xfrm>
        </p:spPr>
        <p:txBody>
          <a:bodyPr/>
          <a:lstStyle/>
          <a:p>
            <a:pPr eaLnBrk="1" hangingPunct="1"/>
            <a:r>
              <a:rPr lang="en-US" smtClean="0"/>
              <a:t>Infant Feeding</a:t>
            </a:r>
          </a:p>
          <a:p>
            <a:pPr lvl="1" eaLnBrk="1" hangingPunct="1"/>
            <a:r>
              <a:rPr lang="en-US" smtClean="0"/>
              <a:t>Breast feeding is protective against childhood obesity</a:t>
            </a:r>
          </a:p>
          <a:p>
            <a:pPr lvl="1" eaLnBrk="1" hangingPunct="1"/>
            <a:r>
              <a:rPr lang="en-US" smtClean="0"/>
              <a:t>Longer duration of breast feeding </a:t>
            </a:r>
          </a:p>
          <a:p>
            <a:pPr lvl="1" eaLnBrk="1" hangingPunct="1"/>
            <a:r>
              <a:rPr lang="en-US" smtClean="0"/>
              <a:t>Delay introduction of solid foods</a:t>
            </a:r>
          </a:p>
          <a:p>
            <a:pPr lvl="1" eaLnBrk="1" hangingPunct="1">
              <a:buFont typeface="Arial" charset="0"/>
              <a:buNone/>
            </a:pPr>
            <a:r>
              <a:rPr lang="en-US" sz="1400" smtClean="0"/>
              <a:t>		Tabacchi et al , Nutrition Research 2007</a:t>
            </a:r>
          </a:p>
        </p:txBody>
      </p:sp>
      <p:pic>
        <p:nvPicPr>
          <p:cNvPr id="129027" name="Picture 5" descr="breastfeeding2"/>
          <p:cNvPicPr>
            <a:picLocks noChangeAspect="1" noChangeArrowheads="1"/>
          </p:cNvPicPr>
          <p:nvPr/>
        </p:nvPicPr>
        <p:blipFill>
          <a:blip r:embed="rId3" cstate="print"/>
          <a:srcRect/>
          <a:stretch>
            <a:fillRect/>
          </a:stretch>
        </p:blipFill>
        <p:spPr bwMode="auto">
          <a:xfrm>
            <a:off x="4953000" y="1676400"/>
            <a:ext cx="3733800" cy="3733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990600" y="0"/>
            <a:ext cx="7162800" cy="1143000"/>
          </a:xfrm>
        </p:spPr>
        <p:txBody>
          <a:bodyPr/>
          <a:lstStyle/>
          <a:p>
            <a:pPr eaLnBrk="1" hangingPunct="1"/>
            <a:r>
              <a:rPr lang="en-US" smtClean="0">
                <a:solidFill>
                  <a:srgbClr val="FFC000"/>
                </a:solidFill>
              </a:rPr>
              <a:t>Dietary Recommendations</a:t>
            </a:r>
          </a:p>
        </p:txBody>
      </p:sp>
      <p:sp>
        <p:nvSpPr>
          <p:cNvPr id="131074" name="Content Placeholder 2"/>
          <p:cNvSpPr>
            <a:spLocks noGrp="1"/>
          </p:cNvSpPr>
          <p:nvPr>
            <p:ph idx="1"/>
          </p:nvPr>
        </p:nvSpPr>
        <p:spPr>
          <a:xfrm>
            <a:off x="457200" y="1143000"/>
            <a:ext cx="8153400" cy="5334000"/>
          </a:xfrm>
        </p:spPr>
        <p:txBody>
          <a:bodyPr/>
          <a:lstStyle/>
          <a:p>
            <a:pPr eaLnBrk="1" hangingPunct="1">
              <a:lnSpc>
                <a:spcPct val="80000"/>
              </a:lnSpc>
            </a:pPr>
            <a:r>
              <a:rPr lang="en-US" sz="3000" smtClean="0"/>
              <a:t>Current evidence:</a:t>
            </a:r>
          </a:p>
          <a:p>
            <a:pPr lvl="1" eaLnBrk="1" hangingPunct="1">
              <a:lnSpc>
                <a:spcPct val="80000"/>
              </a:lnSpc>
            </a:pPr>
            <a:r>
              <a:rPr lang="en-US" sz="2600" smtClean="0"/>
              <a:t>Increased fast food and sweetened beverage consumption is associated with increased BMI</a:t>
            </a:r>
          </a:p>
          <a:p>
            <a:pPr lvl="1" eaLnBrk="1" hangingPunct="1">
              <a:lnSpc>
                <a:spcPct val="80000"/>
              </a:lnSpc>
            </a:pPr>
            <a:r>
              <a:rPr lang="en-US" sz="2600" smtClean="0"/>
              <a:t>Weak association between 100% fruit juice consumption and excessive weight gain</a:t>
            </a:r>
            <a:r>
              <a:rPr lang="en-US" sz="3200" smtClean="0"/>
              <a:t> </a:t>
            </a:r>
          </a:p>
          <a:p>
            <a:pPr eaLnBrk="1" hangingPunct="1">
              <a:lnSpc>
                <a:spcPct val="80000"/>
              </a:lnSpc>
              <a:buFont typeface="Arial" charset="0"/>
              <a:buNone/>
            </a:pPr>
            <a:r>
              <a:rPr lang="en-US" sz="1400" smtClean="0"/>
              <a:t>						Krebs et al, Pediatrics 2007</a:t>
            </a:r>
            <a:endParaRPr lang="en-US" sz="3000" smtClean="0"/>
          </a:p>
          <a:p>
            <a:pPr eaLnBrk="1" hangingPunct="1">
              <a:lnSpc>
                <a:spcPct val="80000"/>
              </a:lnSpc>
              <a:buFont typeface="Arial" charset="0"/>
              <a:buNone/>
            </a:pPr>
            <a:endParaRPr lang="en-US" sz="2800" smtClean="0"/>
          </a:p>
          <a:p>
            <a:pPr eaLnBrk="1" hangingPunct="1">
              <a:lnSpc>
                <a:spcPct val="80000"/>
              </a:lnSpc>
            </a:pPr>
            <a:r>
              <a:rPr lang="en-US" sz="2800" smtClean="0"/>
              <a:t>The AAP concluded that 100% fruit juice had no beneficial effect over whole fruit for infants &gt; 6 months of age </a:t>
            </a:r>
          </a:p>
          <a:p>
            <a:pPr lvl="1" eaLnBrk="1" hangingPunct="1">
              <a:lnSpc>
                <a:spcPct val="80000"/>
              </a:lnSpc>
            </a:pPr>
            <a:r>
              <a:rPr lang="en-US" sz="2400" smtClean="0"/>
              <a:t>Limit juice to 4-6 ounces age 1-6 and 8-12 ounces for older children</a:t>
            </a:r>
            <a:endParaRPr lang="en-US" sz="1300" smtClean="0"/>
          </a:p>
          <a:p>
            <a:pPr eaLnBrk="1" hangingPunct="1">
              <a:lnSpc>
                <a:spcPct val="80000"/>
              </a:lnSpc>
              <a:buFontTx/>
              <a:buNone/>
            </a:pPr>
            <a:endParaRPr lang="en-US" sz="1500" smtClean="0"/>
          </a:p>
          <a:p>
            <a:pPr eaLnBrk="1" hangingPunct="1">
              <a:lnSpc>
                <a:spcPct val="80000"/>
              </a:lnSpc>
              <a:buFontTx/>
              <a:buNone/>
            </a:pPr>
            <a:endParaRPr lang="en-US" sz="1500" smtClean="0"/>
          </a:p>
          <a:p>
            <a:pPr eaLnBrk="1" hangingPunct="1">
              <a:lnSpc>
                <a:spcPct val="80000"/>
              </a:lnSpc>
              <a:buFontTx/>
              <a:buNone/>
            </a:pPr>
            <a:endParaRPr lang="en-US" sz="1500" smtClean="0"/>
          </a:p>
          <a:p>
            <a:pPr eaLnBrk="1" hangingPunct="1">
              <a:lnSpc>
                <a:spcPct val="80000"/>
              </a:lnSpc>
              <a:buFontTx/>
              <a:buNone/>
            </a:pPr>
            <a:endParaRPr lang="en-US" sz="1500" smtClean="0"/>
          </a:p>
          <a:p>
            <a:pPr eaLnBrk="1" hangingPunct="1">
              <a:lnSpc>
                <a:spcPct val="80000"/>
              </a:lnSpc>
              <a:buFontTx/>
              <a:buNone/>
            </a:pPr>
            <a:endParaRPr lang="en-US" sz="1400" smtClean="0"/>
          </a:p>
          <a:p>
            <a:pPr eaLnBrk="1" hangingPunct="1">
              <a:lnSpc>
                <a:spcPct val="80000"/>
              </a:lnSpc>
              <a:buFontTx/>
              <a:buNone/>
            </a:pPr>
            <a:endParaRPr lang="en-US" sz="1400" smtClean="0"/>
          </a:p>
          <a:p>
            <a:pPr eaLnBrk="1" hangingPunct="1">
              <a:lnSpc>
                <a:spcPct val="80000"/>
              </a:lnSpc>
            </a:pPr>
            <a:endParaRPr lang="en-US" sz="140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990600" y="152400"/>
            <a:ext cx="7162800" cy="1143000"/>
          </a:xfrm>
        </p:spPr>
        <p:txBody>
          <a:bodyPr/>
          <a:lstStyle/>
          <a:p>
            <a:pPr eaLnBrk="1" hangingPunct="1"/>
            <a:r>
              <a:rPr lang="en-US" smtClean="0">
                <a:solidFill>
                  <a:srgbClr val="FFC000"/>
                </a:solidFill>
              </a:rPr>
              <a:t>Dietary Recommendations</a:t>
            </a:r>
          </a:p>
        </p:txBody>
      </p:sp>
      <p:sp>
        <p:nvSpPr>
          <p:cNvPr id="133122" name="Content Placeholder 2"/>
          <p:cNvSpPr>
            <a:spLocks noGrp="1"/>
          </p:cNvSpPr>
          <p:nvPr>
            <p:ph idx="1"/>
          </p:nvPr>
        </p:nvSpPr>
        <p:spPr>
          <a:xfrm>
            <a:off x="914400" y="1143000"/>
            <a:ext cx="7162800" cy="5410200"/>
          </a:xfrm>
        </p:spPr>
        <p:txBody>
          <a:bodyPr/>
          <a:lstStyle/>
          <a:p>
            <a:pPr eaLnBrk="1" hangingPunct="1">
              <a:lnSpc>
                <a:spcPct val="80000"/>
              </a:lnSpc>
            </a:pPr>
            <a:r>
              <a:rPr lang="en-US" sz="3000" smtClean="0"/>
              <a:t>Limit Portion Size</a:t>
            </a:r>
          </a:p>
          <a:p>
            <a:pPr eaLnBrk="1" hangingPunct="1">
              <a:lnSpc>
                <a:spcPct val="80000"/>
              </a:lnSpc>
            </a:pPr>
            <a:r>
              <a:rPr lang="en-US" sz="3000" smtClean="0"/>
              <a:t>Avoid saturated fats and trans fats</a:t>
            </a:r>
          </a:p>
          <a:p>
            <a:pPr lvl="1" eaLnBrk="1" hangingPunct="1">
              <a:lnSpc>
                <a:spcPct val="80000"/>
              </a:lnSpc>
            </a:pPr>
            <a:r>
              <a:rPr lang="en-US" sz="2400" smtClean="0"/>
              <a:t>associated with increased risk of CV disease and T2D</a:t>
            </a:r>
            <a:endParaRPr lang="en-US" sz="2600" smtClean="0"/>
          </a:p>
          <a:p>
            <a:pPr eaLnBrk="1" hangingPunct="1">
              <a:lnSpc>
                <a:spcPct val="80000"/>
              </a:lnSpc>
            </a:pPr>
            <a:r>
              <a:rPr lang="en-US" sz="3000" smtClean="0"/>
              <a:t>Fruits and Veggies</a:t>
            </a:r>
          </a:p>
          <a:p>
            <a:pPr lvl="1" eaLnBrk="1" hangingPunct="1">
              <a:lnSpc>
                <a:spcPct val="80000"/>
              </a:lnSpc>
            </a:pPr>
            <a:r>
              <a:rPr lang="en-US" sz="2400" smtClean="0"/>
              <a:t>High in fiber and water content and may promote satiety</a:t>
            </a:r>
          </a:p>
          <a:p>
            <a:pPr eaLnBrk="1" hangingPunct="1">
              <a:lnSpc>
                <a:spcPct val="80000"/>
              </a:lnSpc>
            </a:pPr>
            <a:r>
              <a:rPr lang="en-US" sz="3000" smtClean="0"/>
              <a:t>Family Meals</a:t>
            </a:r>
          </a:p>
          <a:p>
            <a:pPr lvl="1" eaLnBrk="1" hangingPunct="1">
              <a:lnSpc>
                <a:spcPct val="80000"/>
              </a:lnSpc>
            </a:pPr>
            <a:r>
              <a:rPr lang="en-US" sz="2400" smtClean="0"/>
              <a:t>Associated with a higher quality diet and lower obesity prevalence</a:t>
            </a:r>
          </a:p>
          <a:p>
            <a:pPr eaLnBrk="1" hangingPunct="1">
              <a:lnSpc>
                <a:spcPct val="80000"/>
              </a:lnSpc>
            </a:pPr>
            <a:r>
              <a:rPr lang="en-US" sz="3000" smtClean="0"/>
              <a:t>Eating breakfast</a:t>
            </a:r>
          </a:p>
          <a:p>
            <a:pPr lvl="1" eaLnBrk="1" hangingPunct="1">
              <a:lnSpc>
                <a:spcPct val="80000"/>
              </a:lnSpc>
            </a:pPr>
            <a:r>
              <a:rPr lang="en-US" sz="2400" smtClean="0"/>
              <a:t>There is a positive association between skipping breakfast and an increased BMI in children</a:t>
            </a:r>
          </a:p>
          <a:p>
            <a:pPr lvl="1" eaLnBrk="1" hangingPunct="1">
              <a:lnSpc>
                <a:spcPct val="80000"/>
              </a:lnSpc>
              <a:buFont typeface="Arial" charset="0"/>
              <a:buNone/>
            </a:pPr>
            <a:endParaRPr lang="en-US" sz="1400" smtClean="0"/>
          </a:p>
          <a:p>
            <a:pPr lvl="1" eaLnBrk="1" hangingPunct="1">
              <a:lnSpc>
                <a:spcPct val="80000"/>
              </a:lnSpc>
              <a:buFont typeface="Arial" charset="0"/>
              <a:buNone/>
            </a:pPr>
            <a:r>
              <a:rPr lang="en-US" sz="1400" smtClean="0"/>
              <a:t>						Barlow et al Pediatrics 2007</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990600" y="0"/>
            <a:ext cx="7162800" cy="1447800"/>
          </a:xfrm>
        </p:spPr>
        <p:txBody>
          <a:bodyPr/>
          <a:lstStyle/>
          <a:p>
            <a:pPr eaLnBrk="1" hangingPunct="1"/>
            <a:r>
              <a:rPr lang="en-US" smtClean="0">
                <a:solidFill>
                  <a:srgbClr val="FFC000"/>
                </a:solidFill>
              </a:rPr>
              <a:t>Exercise</a:t>
            </a:r>
          </a:p>
        </p:txBody>
      </p:sp>
      <p:sp>
        <p:nvSpPr>
          <p:cNvPr id="134146" name="Rectangle 3"/>
          <p:cNvSpPr>
            <a:spLocks noGrp="1" noChangeArrowheads="1"/>
          </p:cNvSpPr>
          <p:nvPr>
            <p:ph type="body" idx="1"/>
          </p:nvPr>
        </p:nvSpPr>
        <p:spPr/>
        <p:txBody>
          <a:bodyPr/>
          <a:lstStyle/>
          <a:p>
            <a:pPr eaLnBrk="1" hangingPunct="1">
              <a:lnSpc>
                <a:spcPct val="70000"/>
              </a:lnSpc>
            </a:pPr>
            <a:r>
              <a:rPr lang="en-US" sz="2400" smtClean="0"/>
              <a:t>Exercise: Family Affair</a:t>
            </a:r>
          </a:p>
          <a:p>
            <a:pPr lvl="1" eaLnBrk="1" hangingPunct="1">
              <a:lnSpc>
                <a:spcPct val="70000"/>
              </a:lnSpc>
            </a:pPr>
            <a:r>
              <a:rPr lang="en-US" sz="2400" smtClean="0"/>
              <a:t>Recommendations</a:t>
            </a:r>
          </a:p>
          <a:p>
            <a:pPr lvl="1" eaLnBrk="1" hangingPunct="1">
              <a:lnSpc>
                <a:spcPct val="70000"/>
              </a:lnSpc>
            </a:pPr>
            <a:r>
              <a:rPr lang="en-US" sz="2400" smtClean="0"/>
              <a:t>60-90 minutes/day, ideally</a:t>
            </a:r>
          </a:p>
          <a:p>
            <a:pPr lvl="1" eaLnBrk="1" hangingPunct="1">
              <a:lnSpc>
                <a:spcPct val="70000"/>
              </a:lnSpc>
              <a:buFont typeface="Arial" charset="0"/>
              <a:buNone/>
            </a:pPr>
            <a:r>
              <a:rPr lang="en-US" sz="2400" smtClean="0"/>
              <a:t>     in schools</a:t>
            </a:r>
          </a:p>
          <a:p>
            <a:pPr lvl="1" eaLnBrk="1" hangingPunct="1">
              <a:lnSpc>
                <a:spcPct val="70000"/>
              </a:lnSpc>
            </a:pPr>
            <a:endParaRPr lang="en-US" sz="2400" smtClean="0"/>
          </a:p>
          <a:p>
            <a:pPr eaLnBrk="1" hangingPunct="1">
              <a:lnSpc>
                <a:spcPct val="70000"/>
              </a:lnSpc>
            </a:pPr>
            <a:r>
              <a:rPr lang="en-US" sz="2400" smtClean="0"/>
              <a:t>Decrease Inactivity</a:t>
            </a:r>
          </a:p>
          <a:p>
            <a:pPr lvl="1" eaLnBrk="1" hangingPunct="1">
              <a:lnSpc>
                <a:spcPct val="70000"/>
              </a:lnSpc>
            </a:pPr>
            <a:r>
              <a:rPr lang="en-US" sz="2400" smtClean="0"/>
              <a:t>Turn off TV, video and</a:t>
            </a:r>
          </a:p>
          <a:p>
            <a:pPr lvl="1" eaLnBrk="1" hangingPunct="1">
              <a:lnSpc>
                <a:spcPct val="70000"/>
              </a:lnSpc>
              <a:buFont typeface="Arial" charset="0"/>
              <a:buNone/>
            </a:pPr>
            <a:r>
              <a:rPr lang="en-US" sz="2400" smtClean="0"/>
              <a:t>	computer games, &lt; 2 hrs</a:t>
            </a:r>
          </a:p>
          <a:p>
            <a:pPr lvl="1" eaLnBrk="1" hangingPunct="1">
              <a:lnSpc>
                <a:spcPct val="70000"/>
              </a:lnSpc>
              <a:buFont typeface="Arial" charset="0"/>
              <a:buNone/>
            </a:pPr>
            <a:r>
              <a:rPr lang="en-US" sz="2400" smtClean="0"/>
              <a:t>	per day combined</a:t>
            </a:r>
          </a:p>
          <a:p>
            <a:pPr lvl="1" eaLnBrk="1" hangingPunct="1">
              <a:lnSpc>
                <a:spcPct val="70000"/>
              </a:lnSpc>
            </a:pPr>
            <a:r>
              <a:rPr lang="en-US" sz="2400" smtClean="0"/>
              <a:t>Family walks</a:t>
            </a:r>
          </a:p>
          <a:p>
            <a:pPr lvl="1" eaLnBrk="1" hangingPunct="1">
              <a:lnSpc>
                <a:spcPct val="70000"/>
              </a:lnSpc>
            </a:pPr>
            <a:r>
              <a:rPr lang="en-US" sz="2400" smtClean="0"/>
              <a:t>Interactive TV programs and</a:t>
            </a:r>
          </a:p>
          <a:p>
            <a:pPr lvl="1" eaLnBrk="1" hangingPunct="1">
              <a:lnSpc>
                <a:spcPct val="70000"/>
              </a:lnSpc>
              <a:buFont typeface="Arial" charset="0"/>
              <a:buNone/>
            </a:pPr>
            <a:r>
              <a:rPr lang="en-US" sz="2400" smtClean="0"/>
              <a:t>	video games: dance </a:t>
            </a:r>
          </a:p>
          <a:p>
            <a:pPr lvl="1" eaLnBrk="1" hangingPunct="1">
              <a:lnSpc>
                <a:spcPct val="70000"/>
              </a:lnSpc>
              <a:buFont typeface="Arial" charset="0"/>
              <a:buNone/>
            </a:pPr>
            <a:r>
              <a:rPr lang="en-US" sz="2400" smtClean="0"/>
              <a:t>    dance revolution,</a:t>
            </a:r>
          </a:p>
          <a:p>
            <a:pPr lvl="1" eaLnBrk="1" hangingPunct="1">
              <a:lnSpc>
                <a:spcPct val="70000"/>
              </a:lnSpc>
              <a:buFont typeface="Arial" charset="0"/>
              <a:buNone/>
            </a:pPr>
            <a:r>
              <a:rPr lang="en-US" sz="2400" smtClean="0"/>
              <a:t>    Wii, Wii Fitness</a:t>
            </a:r>
          </a:p>
        </p:txBody>
      </p:sp>
      <p:pic>
        <p:nvPicPr>
          <p:cNvPr id="134147" name="Picture 4" descr="boy and dad in park"/>
          <p:cNvPicPr>
            <a:picLocks noChangeAspect="1" noChangeArrowheads="1"/>
          </p:cNvPicPr>
          <p:nvPr/>
        </p:nvPicPr>
        <p:blipFill>
          <a:blip r:embed="rId3" cstate="print"/>
          <a:srcRect l="5223" t="3448" r="7726"/>
          <a:stretch>
            <a:fillRect/>
          </a:stretch>
        </p:blipFill>
        <p:spPr bwMode="auto">
          <a:xfrm>
            <a:off x="4800600" y="1905000"/>
            <a:ext cx="381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685800" y="-76200"/>
            <a:ext cx="7772400" cy="1143000"/>
          </a:xfrm>
        </p:spPr>
        <p:txBody>
          <a:bodyPr/>
          <a:lstStyle/>
          <a:p>
            <a:pPr eaLnBrk="1" hangingPunct="1"/>
            <a:r>
              <a:rPr lang="en-US" sz="5400" smtClean="0">
                <a:solidFill>
                  <a:srgbClr val="FFC000"/>
                </a:solidFill>
              </a:rPr>
              <a:t>Why Exercise?</a:t>
            </a:r>
            <a:r>
              <a:rPr lang="en-US" sz="5400" smtClean="0"/>
              <a:t>.</a:t>
            </a:r>
          </a:p>
        </p:txBody>
      </p:sp>
      <p:sp>
        <p:nvSpPr>
          <p:cNvPr id="136194" name="Rectangle 3"/>
          <p:cNvSpPr>
            <a:spLocks noGrp="1" noChangeArrowheads="1"/>
          </p:cNvSpPr>
          <p:nvPr>
            <p:ph type="body" idx="1"/>
          </p:nvPr>
        </p:nvSpPr>
        <p:spPr>
          <a:xfrm>
            <a:off x="457200" y="1066800"/>
            <a:ext cx="8229600" cy="5334000"/>
          </a:xfrm>
        </p:spPr>
        <p:txBody>
          <a:bodyPr/>
          <a:lstStyle/>
          <a:p>
            <a:pPr eaLnBrk="1" hangingPunct="1">
              <a:lnSpc>
                <a:spcPct val="90000"/>
              </a:lnSpc>
            </a:pPr>
            <a:r>
              <a:rPr lang="en-US" sz="2600" smtClean="0"/>
              <a:t>"</a:t>
            </a:r>
            <a:r>
              <a:rPr lang="en-US" sz="2800" i="1" smtClean="0">
                <a:hlinkClick r:id="rId3"/>
              </a:rPr>
              <a:t>Americans need to understand that overweight and obesity are literally killing us</a:t>
            </a:r>
            <a:r>
              <a:rPr lang="en-US" sz="2800" i="1" smtClean="0"/>
              <a:t>.“</a:t>
            </a:r>
            <a:r>
              <a:rPr lang="en-US" sz="2800" smtClean="0"/>
              <a:t> Tommy Thompson former Secretary of Health and Human Services</a:t>
            </a:r>
          </a:p>
          <a:p>
            <a:pPr eaLnBrk="1" hangingPunct="1">
              <a:lnSpc>
                <a:spcPct val="90000"/>
              </a:lnSpc>
            </a:pPr>
            <a:endParaRPr lang="en-US" sz="2800" smtClean="0"/>
          </a:p>
          <a:p>
            <a:pPr eaLnBrk="1" hangingPunct="1">
              <a:lnSpc>
                <a:spcPct val="90000"/>
              </a:lnSpc>
            </a:pPr>
            <a:r>
              <a:rPr lang="en-US" sz="2800" smtClean="0"/>
              <a:t>Major impact on health</a:t>
            </a:r>
          </a:p>
          <a:p>
            <a:pPr lvl="1" eaLnBrk="1" hangingPunct="1">
              <a:lnSpc>
                <a:spcPct val="90000"/>
              </a:lnSpc>
            </a:pPr>
            <a:r>
              <a:rPr lang="en-US" smtClean="0"/>
              <a:t>Decreases visceral fat</a:t>
            </a:r>
          </a:p>
          <a:p>
            <a:pPr lvl="1" eaLnBrk="1" hangingPunct="1">
              <a:lnSpc>
                <a:spcPct val="90000"/>
              </a:lnSpc>
            </a:pPr>
            <a:r>
              <a:rPr lang="en-US" smtClean="0"/>
              <a:t>Reduces risk of chronic diseases</a:t>
            </a:r>
          </a:p>
          <a:p>
            <a:pPr lvl="1" eaLnBrk="1" hangingPunct="1">
              <a:lnSpc>
                <a:spcPct val="90000"/>
              </a:lnSpc>
            </a:pPr>
            <a:r>
              <a:rPr lang="en-US" smtClean="0"/>
              <a:t>Delays physical changes of aging</a:t>
            </a:r>
          </a:p>
          <a:p>
            <a:pPr lvl="1" eaLnBrk="1" hangingPunct="1">
              <a:lnSpc>
                <a:spcPct val="90000"/>
              </a:lnSpc>
            </a:pPr>
            <a:r>
              <a:rPr lang="en-US" smtClean="0"/>
              <a:t>Critical for weight maintenance  after weight loss</a:t>
            </a:r>
          </a:p>
          <a:p>
            <a:pPr lvl="1" eaLnBrk="1" hangingPunct="1">
              <a:lnSpc>
                <a:spcPct val="90000"/>
              </a:lnSpc>
            </a:pPr>
            <a:r>
              <a:rPr lang="en-US" smtClean="0"/>
              <a:t>There is some evidence that &gt;250 minutes/week of moderate-intensity physical activity will prevent weight re-gain 				</a:t>
            </a:r>
            <a:r>
              <a:rPr lang="en-US" sz="1400" smtClean="0"/>
              <a:t>ACSM</a:t>
            </a:r>
          </a:p>
          <a:p>
            <a:pPr lvl="1" eaLnBrk="1" hangingPunct="1">
              <a:lnSpc>
                <a:spcPct val="90000"/>
              </a:lnSpc>
              <a:buFont typeface="Arial" charset="0"/>
              <a:buNone/>
            </a:pPr>
            <a:endParaRPr lang="en-US" smtClean="0"/>
          </a:p>
          <a:p>
            <a:pPr eaLnBrk="1" hangingPunct="1">
              <a:lnSpc>
                <a:spcPct val="90000"/>
              </a:lnSpc>
            </a:pPr>
            <a:endParaRPr lang="en-US" sz="2600" smtClean="0"/>
          </a:p>
          <a:p>
            <a:pPr eaLnBrk="1" hangingPunct="1">
              <a:lnSpc>
                <a:spcPct val="90000"/>
              </a:lnSpc>
            </a:pPr>
            <a:endParaRPr lang="en-US" sz="26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685800" y="228600"/>
            <a:ext cx="7772400" cy="1143000"/>
          </a:xfrm>
        </p:spPr>
        <p:txBody>
          <a:bodyPr/>
          <a:lstStyle/>
          <a:p>
            <a:pPr eaLnBrk="1" hangingPunct="1"/>
            <a:r>
              <a:rPr lang="en-US" sz="5400" smtClean="0">
                <a:solidFill>
                  <a:srgbClr val="FFC000"/>
                </a:solidFill>
              </a:rPr>
              <a:t>Benefits of Exercise</a:t>
            </a:r>
            <a:r>
              <a:rPr lang="en-US" sz="5400" smtClean="0"/>
              <a:t>.</a:t>
            </a:r>
          </a:p>
        </p:txBody>
      </p:sp>
      <p:sp>
        <p:nvSpPr>
          <p:cNvPr id="138242" name="Rectangle 3"/>
          <p:cNvSpPr>
            <a:spLocks noGrp="1" noChangeArrowheads="1"/>
          </p:cNvSpPr>
          <p:nvPr>
            <p:ph type="body" idx="1"/>
          </p:nvPr>
        </p:nvSpPr>
        <p:spPr>
          <a:xfrm>
            <a:off x="762000" y="1371600"/>
            <a:ext cx="3810000" cy="5029200"/>
          </a:xfrm>
        </p:spPr>
        <p:txBody>
          <a:bodyPr/>
          <a:lstStyle/>
          <a:p>
            <a:pPr eaLnBrk="1" hangingPunct="1">
              <a:lnSpc>
                <a:spcPct val="80000"/>
              </a:lnSpc>
            </a:pPr>
            <a:r>
              <a:rPr lang="en-US" sz="2400" smtClean="0"/>
              <a:t>Overall Well-being</a:t>
            </a:r>
          </a:p>
          <a:p>
            <a:pPr eaLnBrk="1" hangingPunct="1">
              <a:lnSpc>
                <a:spcPct val="80000"/>
              </a:lnSpc>
            </a:pPr>
            <a:r>
              <a:rPr lang="en-US" sz="2400" smtClean="0"/>
              <a:t>Cardiovascular</a:t>
            </a:r>
          </a:p>
          <a:p>
            <a:pPr eaLnBrk="1" hangingPunct="1">
              <a:lnSpc>
                <a:spcPct val="80000"/>
              </a:lnSpc>
            </a:pPr>
            <a:r>
              <a:rPr lang="en-US" sz="2400" smtClean="0"/>
              <a:t>Neurologic</a:t>
            </a:r>
          </a:p>
          <a:p>
            <a:pPr eaLnBrk="1" hangingPunct="1">
              <a:lnSpc>
                <a:spcPct val="80000"/>
              </a:lnSpc>
            </a:pPr>
            <a:r>
              <a:rPr lang="en-US" sz="2400" smtClean="0"/>
              <a:t>Psychological</a:t>
            </a:r>
          </a:p>
          <a:p>
            <a:pPr eaLnBrk="1" hangingPunct="1">
              <a:lnSpc>
                <a:spcPct val="80000"/>
              </a:lnSpc>
            </a:pPr>
            <a:r>
              <a:rPr lang="en-US" sz="2400" smtClean="0"/>
              <a:t>Immunologic</a:t>
            </a:r>
          </a:p>
          <a:p>
            <a:pPr eaLnBrk="1" hangingPunct="1">
              <a:lnSpc>
                <a:spcPct val="80000"/>
              </a:lnSpc>
            </a:pPr>
            <a:r>
              <a:rPr lang="en-US" sz="2400" smtClean="0"/>
              <a:t>Endocrine</a:t>
            </a:r>
          </a:p>
          <a:p>
            <a:pPr eaLnBrk="1" hangingPunct="1">
              <a:lnSpc>
                <a:spcPct val="80000"/>
              </a:lnSpc>
            </a:pPr>
            <a:r>
              <a:rPr lang="en-US" sz="2400" smtClean="0"/>
              <a:t>Orthopedic</a:t>
            </a:r>
          </a:p>
          <a:p>
            <a:pPr eaLnBrk="1" hangingPunct="1">
              <a:lnSpc>
                <a:spcPct val="80000"/>
              </a:lnSpc>
            </a:pPr>
            <a:r>
              <a:rPr lang="en-US" sz="2400" smtClean="0"/>
              <a:t>Decreases Cancer Risk </a:t>
            </a:r>
          </a:p>
          <a:p>
            <a:pPr eaLnBrk="1" hangingPunct="1">
              <a:lnSpc>
                <a:spcPct val="80000"/>
              </a:lnSpc>
            </a:pPr>
            <a:r>
              <a:rPr lang="en-US" sz="2400" smtClean="0"/>
              <a:t>Vigorous exercise programs in young children have multiple health benefits without effecting BMI	</a:t>
            </a:r>
            <a:r>
              <a:rPr lang="en-US" sz="1800" smtClean="0"/>
              <a:t> </a:t>
            </a:r>
            <a:r>
              <a:rPr lang="en-US" sz="1000" smtClean="0"/>
              <a:t>Bernard Gutin</a:t>
            </a:r>
            <a:r>
              <a:rPr lang="en-US" sz="1800" smtClean="0"/>
              <a:t> </a:t>
            </a:r>
            <a:endParaRPr lang="en-US" sz="16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eaLnBrk="1" hangingPunct="1">
              <a:lnSpc>
                <a:spcPct val="80000"/>
              </a:lnSpc>
            </a:pPr>
            <a:endParaRPr lang="en-US" sz="1800" smtClean="0"/>
          </a:p>
          <a:p>
            <a:pPr lvl="1" eaLnBrk="1" hangingPunct="1">
              <a:lnSpc>
                <a:spcPct val="80000"/>
              </a:lnSpc>
            </a:pPr>
            <a:endParaRPr lang="en-US" sz="1600" smtClean="0"/>
          </a:p>
          <a:p>
            <a:pPr lvl="1" eaLnBrk="1" hangingPunct="1">
              <a:lnSpc>
                <a:spcPct val="80000"/>
              </a:lnSpc>
            </a:pPr>
            <a:endParaRPr lang="en-US" sz="1600" smtClean="0"/>
          </a:p>
        </p:txBody>
      </p:sp>
      <p:pic>
        <p:nvPicPr>
          <p:cNvPr id="138243" name="Picture 5" descr="10204355A~Exercise-Posters"/>
          <p:cNvPicPr>
            <a:picLocks noChangeAspect="1" noChangeArrowheads="1"/>
          </p:cNvPicPr>
          <p:nvPr/>
        </p:nvPicPr>
        <p:blipFill>
          <a:blip r:embed="rId3" cstate="print"/>
          <a:srcRect/>
          <a:stretch>
            <a:fillRect/>
          </a:stretch>
        </p:blipFill>
        <p:spPr bwMode="auto">
          <a:xfrm>
            <a:off x="4800600" y="1371600"/>
            <a:ext cx="408781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457200" y="0"/>
            <a:ext cx="8229600" cy="1143000"/>
          </a:xfrm>
        </p:spPr>
        <p:txBody>
          <a:bodyPr/>
          <a:lstStyle/>
          <a:p>
            <a:pPr eaLnBrk="1" hangingPunct="1"/>
            <a:r>
              <a:rPr lang="en-US" smtClean="0">
                <a:solidFill>
                  <a:srgbClr val="FFC000"/>
                </a:solidFill>
              </a:rPr>
              <a:t>Behavioral Interventions</a:t>
            </a:r>
          </a:p>
        </p:txBody>
      </p:sp>
      <p:sp>
        <p:nvSpPr>
          <p:cNvPr id="140290" name="Content Placeholder 2"/>
          <p:cNvSpPr>
            <a:spLocks noGrp="1"/>
          </p:cNvSpPr>
          <p:nvPr>
            <p:ph idx="1"/>
          </p:nvPr>
        </p:nvSpPr>
        <p:spPr>
          <a:xfrm>
            <a:off x="533400" y="990600"/>
            <a:ext cx="5029200" cy="5181600"/>
          </a:xfrm>
        </p:spPr>
        <p:txBody>
          <a:bodyPr/>
          <a:lstStyle/>
          <a:p>
            <a:pPr eaLnBrk="1" hangingPunct="1"/>
            <a:r>
              <a:rPr lang="en-US" sz="2800" smtClean="0"/>
              <a:t>Comprehensive moderate to high intensity behavioral interventions resulted in a modest decrease in BMI (1.9-3.3) 12 months after the beginning of the intervention</a:t>
            </a:r>
          </a:p>
          <a:p>
            <a:pPr lvl="1" eaLnBrk="1" hangingPunct="1"/>
            <a:r>
              <a:rPr lang="en-US" sz="2400" smtClean="0"/>
              <a:t>Involved more than 25 hours of contact with the child and or the family </a:t>
            </a:r>
          </a:p>
          <a:p>
            <a:pPr lvl="1" eaLnBrk="1" hangingPunct="1"/>
            <a:r>
              <a:rPr lang="en-US" sz="2400" smtClean="0"/>
              <a:t>Took place over a six month period </a:t>
            </a:r>
          </a:p>
          <a:p>
            <a:pPr eaLnBrk="1" hangingPunct="1"/>
            <a:endParaRPr lang="en-US" sz="2400" smtClean="0"/>
          </a:p>
          <a:p>
            <a:pPr eaLnBrk="1" hangingPunct="1"/>
            <a:endParaRPr lang="en-US" smtClean="0"/>
          </a:p>
          <a:p>
            <a:pPr eaLnBrk="1" hangingPunct="1"/>
            <a:endParaRPr lang="en-US" smtClean="0"/>
          </a:p>
          <a:p>
            <a:pPr eaLnBrk="1" hangingPunct="1"/>
            <a:endParaRPr lang="en-US" smtClean="0"/>
          </a:p>
        </p:txBody>
      </p:sp>
      <p:pic>
        <p:nvPicPr>
          <p:cNvPr id="140291" name="Picture 9" descr="weight1"/>
          <p:cNvPicPr>
            <a:picLocks noChangeAspect="1" noChangeArrowheads="1"/>
          </p:cNvPicPr>
          <p:nvPr/>
        </p:nvPicPr>
        <p:blipFill>
          <a:blip r:embed="rId3" cstate="print"/>
          <a:srcRect/>
          <a:stretch>
            <a:fillRect/>
          </a:stretch>
        </p:blipFill>
        <p:spPr bwMode="auto">
          <a:xfrm>
            <a:off x="5638800" y="3505200"/>
            <a:ext cx="3057525" cy="2828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idx="4294967295"/>
          </p:nvPr>
        </p:nvSpPr>
        <p:spPr>
          <a:xfrm>
            <a:off x="304800" y="304800"/>
            <a:ext cx="8534400" cy="1143000"/>
          </a:xfrm>
        </p:spPr>
        <p:txBody>
          <a:bodyPr/>
          <a:lstStyle/>
          <a:p>
            <a:pPr eaLnBrk="1" hangingPunct="1"/>
            <a:r>
              <a:rPr lang="en-US" sz="4000" smtClean="0">
                <a:solidFill>
                  <a:srgbClr val="FFC000"/>
                </a:solidFill>
              </a:rPr>
              <a:t>Behavioral Interventions:</a:t>
            </a:r>
            <a:br>
              <a:rPr lang="en-US" sz="4000" smtClean="0">
                <a:solidFill>
                  <a:srgbClr val="FFC000"/>
                </a:solidFill>
              </a:rPr>
            </a:br>
            <a:r>
              <a:rPr lang="en-US" sz="4000" smtClean="0">
                <a:solidFill>
                  <a:srgbClr val="FFC000"/>
                </a:solidFill>
              </a:rPr>
              <a:t>USPSTF Recommendations</a:t>
            </a:r>
          </a:p>
        </p:txBody>
      </p:sp>
      <p:sp>
        <p:nvSpPr>
          <p:cNvPr id="142338" name="Content Placeholder 2"/>
          <p:cNvSpPr>
            <a:spLocks noGrp="1"/>
          </p:cNvSpPr>
          <p:nvPr>
            <p:ph idx="4294967295"/>
          </p:nvPr>
        </p:nvSpPr>
        <p:spPr>
          <a:xfrm>
            <a:off x="533400" y="1600200"/>
            <a:ext cx="3581400" cy="4525963"/>
          </a:xfrm>
        </p:spPr>
        <p:txBody>
          <a:bodyPr/>
          <a:lstStyle/>
          <a:p>
            <a:pPr eaLnBrk="1" hangingPunct="1"/>
            <a:r>
              <a:rPr lang="en-US" smtClean="0"/>
              <a:t>Screening children age 6 and older for obesity and then, if obese, offering referral for intensive counseling and behavioral interventions</a:t>
            </a:r>
          </a:p>
          <a:p>
            <a:pPr eaLnBrk="1" hangingPunct="1">
              <a:buFont typeface="Arial" charset="0"/>
              <a:buNone/>
            </a:pPr>
            <a:r>
              <a:rPr lang="en-US" sz="1400" smtClean="0"/>
              <a:t>		Pediatrics, on line 2010</a:t>
            </a:r>
          </a:p>
          <a:p>
            <a:pPr eaLnBrk="1" hangingPunct="1"/>
            <a:endParaRPr lang="en-US" smtClean="0"/>
          </a:p>
          <a:p>
            <a:pPr eaLnBrk="1" hangingPunct="1"/>
            <a:endParaRPr lang="en-US" smtClean="0"/>
          </a:p>
        </p:txBody>
      </p:sp>
      <p:pic>
        <p:nvPicPr>
          <p:cNvPr id="142339" name="Picture 5" descr="child"/>
          <p:cNvPicPr>
            <a:picLocks noChangeAspect="1" noChangeArrowheads="1"/>
          </p:cNvPicPr>
          <p:nvPr/>
        </p:nvPicPr>
        <p:blipFill>
          <a:blip r:embed="rId3" cstate="print"/>
          <a:srcRect/>
          <a:stretch>
            <a:fillRect/>
          </a:stretch>
        </p:blipFill>
        <p:spPr bwMode="auto">
          <a:xfrm>
            <a:off x="4191000" y="3048000"/>
            <a:ext cx="4610100" cy="3171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a:xfrm>
            <a:off x="457200" y="-76200"/>
            <a:ext cx="8229600" cy="1143000"/>
          </a:xfrm>
        </p:spPr>
        <p:txBody>
          <a:bodyPr/>
          <a:lstStyle/>
          <a:p>
            <a:r>
              <a:rPr lang="en-US" smtClean="0">
                <a:solidFill>
                  <a:srgbClr val="FFC000"/>
                </a:solidFill>
              </a:rPr>
              <a:t>School Based Programs</a:t>
            </a:r>
          </a:p>
        </p:txBody>
      </p:sp>
      <p:sp>
        <p:nvSpPr>
          <p:cNvPr id="144386" name="Content Placeholder 2"/>
          <p:cNvSpPr>
            <a:spLocks noGrp="1"/>
          </p:cNvSpPr>
          <p:nvPr>
            <p:ph idx="1"/>
          </p:nvPr>
        </p:nvSpPr>
        <p:spPr>
          <a:xfrm>
            <a:off x="457200" y="1143000"/>
            <a:ext cx="8229600" cy="4525963"/>
          </a:xfrm>
        </p:spPr>
        <p:txBody>
          <a:bodyPr/>
          <a:lstStyle/>
          <a:p>
            <a:r>
              <a:rPr lang="en-US" smtClean="0"/>
              <a:t>Planet Health, an interdisciplinary program, targets decreased fat consumption, increased fruit and vegetable consumption, promotes physical  activity and  limits TV</a:t>
            </a:r>
          </a:p>
          <a:p>
            <a:pPr lvl="1"/>
            <a:r>
              <a:rPr lang="en-US" smtClean="0"/>
              <a:t>Over two years, the prevalence of obesity decreased in girls in the intervention group versus the control group</a:t>
            </a:r>
          </a:p>
          <a:p>
            <a:pPr lvl="1"/>
            <a:r>
              <a:rPr lang="en-US" smtClean="0"/>
              <a:t>Success thought to be due to reduced TV viewing</a:t>
            </a:r>
          </a:p>
          <a:p>
            <a:r>
              <a:rPr lang="en-US" smtClean="0"/>
              <a:t>Other school based programs have not decreased obesity prevalence</a:t>
            </a:r>
          </a:p>
          <a:p>
            <a:pPr>
              <a:buFont typeface="Arial" charset="0"/>
              <a:buNone/>
            </a:pPr>
            <a:r>
              <a:rPr lang="en-US" sz="1400" smtClean="0"/>
              <a:t>							Ebbeling et al, The Lancet, 2002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Freeform 2"/>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a:solidFill>
              <a:schemeClr val="tx1"/>
            </a:solidFill>
            <a:round/>
            <a:headEnd/>
            <a:tailEnd/>
          </a:ln>
        </p:spPr>
        <p:txBody>
          <a:bodyPr/>
          <a:lstStyle/>
          <a:p>
            <a:endParaRPr lang="en-US"/>
          </a:p>
        </p:txBody>
      </p:sp>
      <p:sp>
        <p:nvSpPr>
          <p:cNvPr id="28674" name="Freeform 3"/>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a:solidFill>
              <a:schemeClr val="tx1"/>
            </a:solidFill>
            <a:round/>
            <a:headEnd/>
            <a:tailEnd/>
          </a:ln>
        </p:spPr>
        <p:txBody>
          <a:bodyPr/>
          <a:lstStyle/>
          <a:p>
            <a:endParaRPr lang="en-US"/>
          </a:p>
        </p:txBody>
      </p:sp>
      <p:sp>
        <p:nvSpPr>
          <p:cNvPr id="28675" name="Freeform 4"/>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a:solidFill>
              <a:schemeClr val="tx1"/>
            </a:solidFill>
            <a:round/>
            <a:headEnd/>
            <a:tailEnd/>
          </a:ln>
        </p:spPr>
        <p:txBody>
          <a:bodyPr/>
          <a:lstStyle/>
          <a:p>
            <a:endParaRPr lang="en-US"/>
          </a:p>
        </p:txBody>
      </p:sp>
      <p:sp>
        <p:nvSpPr>
          <p:cNvPr id="28676" name="Freeform 5"/>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a:solidFill>
              <a:schemeClr val="tx1"/>
            </a:solidFill>
            <a:round/>
            <a:headEnd/>
            <a:tailEnd/>
          </a:ln>
        </p:spPr>
        <p:txBody>
          <a:bodyPr/>
          <a:lstStyle/>
          <a:p>
            <a:endParaRPr lang="en-US"/>
          </a:p>
        </p:txBody>
      </p:sp>
      <p:sp>
        <p:nvSpPr>
          <p:cNvPr id="28677" name="Freeform 6"/>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a:solidFill>
              <a:schemeClr val="tx1"/>
            </a:solidFill>
            <a:round/>
            <a:headEnd/>
            <a:tailEnd/>
          </a:ln>
        </p:spPr>
        <p:txBody>
          <a:bodyPr/>
          <a:lstStyle/>
          <a:p>
            <a:endParaRPr lang="en-US"/>
          </a:p>
        </p:txBody>
      </p:sp>
      <p:sp>
        <p:nvSpPr>
          <p:cNvPr id="28678" name="Freeform 7"/>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a:solidFill>
              <a:schemeClr val="tx1"/>
            </a:solidFill>
            <a:round/>
            <a:headEnd/>
            <a:tailEnd/>
          </a:ln>
        </p:spPr>
        <p:txBody>
          <a:bodyPr/>
          <a:lstStyle/>
          <a:p>
            <a:endParaRPr lang="en-US"/>
          </a:p>
        </p:txBody>
      </p:sp>
      <p:sp>
        <p:nvSpPr>
          <p:cNvPr id="28679" name="Freeform 8"/>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a:solidFill>
              <a:schemeClr val="tx1"/>
            </a:solidFill>
            <a:round/>
            <a:headEnd/>
            <a:tailEnd/>
          </a:ln>
        </p:spPr>
        <p:txBody>
          <a:bodyPr/>
          <a:lstStyle/>
          <a:p>
            <a:endParaRPr lang="en-US"/>
          </a:p>
        </p:txBody>
      </p:sp>
      <p:sp>
        <p:nvSpPr>
          <p:cNvPr id="28680" name="Freeform 9"/>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a:solidFill>
              <a:schemeClr val="tx1"/>
            </a:solidFill>
            <a:round/>
            <a:headEnd/>
            <a:tailEnd/>
          </a:ln>
        </p:spPr>
        <p:txBody>
          <a:bodyPr/>
          <a:lstStyle/>
          <a:p>
            <a:endParaRPr lang="en-US"/>
          </a:p>
        </p:txBody>
      </p:sp>
      <p:sp>
        <p:nvSpPr>
          <p:cNvPr id="28681" name="Freeform 10"/>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a:solidFill>
              <a:schemeClr val="tx1"/>
            </a:solidFill>
            <a:round/>
            <a:headEnd/>
            <a:tailEnd/>
          </a:ln>
        </p:spPr>
        <p:txBody>
          <a:bodyPr/>
          <a:lstStyle/>
          <a:p>
            <a:endParaRPr lang="en-US"/>
          </a:p>
        </p:txBody>
      </p:sp>
      <p:sp>
        <p:nvSpPr>
          <p:cNvPr id="28682" name="Freeform 11"/>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a:solidFill>
              <a:schemeClr val="tx1"/>
            </a:solidFill>
            <a:round/>
            <a:headEnd/>
            <a:tailEnd/>
          </a:ln>
        </p:spPr>
        <p:txBody>
          <a:bodyPr/>
          <a:lstStyle/>
          <a:p>
            <a:endParaRPr lang="en-US"/>
          </a:p>
        </p:txBody>
      </p:sp>
      <p:sp>
        <p:nvSpPr>
          <p:cNvPr id="28683" name="Freeform 12"/>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a:solidFill>
              <a:schemeClr val="tx1"/>
            </a:solidFill>
            <a:round/>
            <a:headEnd/>
            <a:tailEnd/>
          </a:ln>
        </p:spPr>
        <p:txBody>
          <a:bodyPr/>
          <a:lstStyle/>
          <a:p>
            <a:endParaRPr lang="en-US"/>
          </a:p>
        </p:txBody>
      </p:sp>
      <p:sp>
        <p:nvSpPr>
          <p:cNvPr id="28684" name="Freeform 13"/>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a:solidFill>
              <a:schemeClr val="tx1"/>
            </a:solidFill>
            <a:round/>
            <a:headEnd/>
            <a:tailEnd/>
          </a:ln>
        </p:spPr>
        <p:txBody>
          <a:bodyPr/>
          <a:lstStyle/>
          <a:p>
            <a:endParaRPr lang="en-US"/>
          </a:p>
        </p:txBody>
      </p:sp>
      <p:sp>
        <p:nvSpPr>
          <p:cNvPr id="28685" name="Freeform 14"/>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a:solidFill>
              <a:schemeClr val="tx1"/>
            </a:solidFill>
            <a:round/>
            <a:headEnd/>
            <a:tailEnd/>
          </a:ln>
        </p:spPr>
        <p:txBody>
          <a:bodyPr/>
          <a:lstStyle/>
          <a:p>
            <a:endParaRPr lang="en-US"/>
          </a:p>
        </p:txBody>
      </p:sp>
      <p:sp>
        <p:nvSpPr>
          <p:cNvPr id="28686" name="Freeform 15"/>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a:solidFill>
              <a:schemeClr val="tx1"/>
            </a:solidFill>
            <a:round/>
            <a:headEnd/>
            <a:tailEnd/>
          </a:ln>
        </p:spPr>
        <p:txBody>
          <a:bodyPr/>
          <a:lstStyle/>
          <a:p>
            <a:endParaRPr lang="en-US"/>
          </a:p>
        </p:txBody>
      </p:sp>
      <p:sp>
        <p:nvSpPr>
          <p:cNvPr id="28687" name="Freeform 16"/>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0000A0"/>
          </a:solidFill>
          <a:ln w="12700">
            <a:solidFill>
              <a:schemeClr val="tx1"/>
            </a:solidFill>
            <a:round/>
            <a:headEnd/>
            <a:tailEnd/>
          </a:ln>
        </p:spPr>
        <p:txBody>
          <a:bodyPr/>
          <a:lstStyle/>
          <a:p>
            <a:endParaRPr lang="en-US"/>
          </a:p>
        </p:txBody>
      </p:sp>
      <p:sp>
        <p:nvSpPr>
          <p:cNvPr id="28688" name="Freeform 17"/>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6987EB"/>
          </a:solidFill>
          <a:ln w="12700">
            <a:solidFill>
              <a:schemeClr val="tx1"/>
            </a:solidFill>
            <a:round/>
            <a:headEnd/>
            <a:tailEnd/>
          </a:ln>
        </p:spPr>
        <p:txBody>
          <a:bodyPr/>
          <a:lstStyle/>
          <a:p>
            <a:endParaRPr lang="en-US"/>
          </a:p>
        </p:txBody>
      </p:sp>
      <p:sp>
        <p:nvSpPr>
          <p:cNvPr id="28689" name="Freeform 18"/>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6987EB"/>
          </a:solidFill>
          <a:ln w="12700">
            <a:solidFill>
              <a:schemeClr val="tx1"/>
            </a:solidFill>
            <a:round/>
            <a:headEnd/>
            <a:tailEnd/>
          </a:ln>
        </p:spPr>
        <p:txBody>
          <a:bodyPr/>
          <a:lstStyle/>
          <a:p>
            <a:endParaRPr lang="en-US"/>
          </a:p>
        </p:txBody>
      </p:sp>
      <p:sp>
        <p:nvSpPr>
          <p:cNvPr id="28690" name="Freeform 19"/>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a:solidFill>
              <a:schemeClr val="tx1"/>
            </a:solidFill>
            <a:round/>
            <a:headEnd/>
            <a:tailEnd/>
          </a:ln>
        </p:spPr>
        <p:txBody>
          <a:bodyPr/>
          <a:lstStyle/>
          <a:p>
            <a:endParaRPr lang="en-US"/>
          </a:p>
        </p:txBody>
      </p:sp>
      <p:sp>
        <p:nvSpPr>
          <p:cNvPr id="28691" name="Freeform 20"/>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a:solidFill>
              <a:schemeClr val="tx1"/>
            </a:solidFill>
            <a:round/>
            <a:headEnd/>
            <a:tailEnd/>
          </a:ln>
        </p:spPr>
        <p:txBody>
          <a:bodyPr/>
          <a:lstStyle/>
          <a:p>
            <a:endParaRPr lang="en-US"/>
          </a:p>
        </p:txBody>
      </p:sp>
      <p:sp>
        <p:nvSpPr>
          <p:cNvPr id="28692" name="Freeform 21"/>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a:solidFill>
              <a:schemeClr val="tx1"/>
            </a:solidFill>
            <a:round/>
            <a:headEnd/>
            <a:tailEnd/>
          </a:ln>
        </p:spPr>
        <p:txBody>
          <a:bodyPr/>
          <a:lstStyle/>
          <a:p>
            <a:endParaRPr lang="en-US"/>
          </a:p>
        </p:txBody>
      </p:sp>
      <p:sp>
        <p:nvSpPr>
          <p:cNvPr id="28693" name="Freeform 22"/>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a:solidFill>
              <a:schemeClr val="tx1"/>
            </a:solidFill>
            <a:round/>
            <a:headEnd/>
            <a:tailEnd/>
          </a:ln>
        </p:spPr>
        <p:txBody>
          <a:bodyPr/>
          <a:lstStyle/>
          <a:p>
            <a:endParaRPr lang="en-US"/>
          </a:p>
        </p:txBody>
      </p:sp>
      <p:sp>
        <p:nvSpPr>
          <p:cNvPr id="28694" name="Freeform 23"/>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6987EB"/>
          </a:solidFill>
          <a:ln w="12700">
            <a:solidFill>
              <a:schemeClr val="tx1"/>
            </a:solidFill>
            <a:round/>
            <a:headEnd/>
            <a:tailEnd/>
          </a:ln>
        </p:spPr>
        <p:txBody>
          <a:bodyPr/>
          <a:lstStyle/>
          <a:p>
            <a:endParaRPr lang="en-US"/>
          </a:p>
        </p:txBody>
      </p:sp>
      <p:sp>
        <p:nvSpPr>
          <p:cNvPr id="28695" name="Freeform 24"/>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a:solidFill>
              <a:schemeClr val="tx1"/>
            </a:solidFill>
            <a:round/>
            <a:headEnd/>
            <a:tailEnd/>
          </a:ln>
        </p:spPr>
        <p:txBody>
          <a:bodyPr/>
          <a:lstStyle/>
          <a:p>
            <a:endParaRPr lang="en-US"/>
          </a:p>
        </p:txBody>
      </p:sp>
      <p:grpSp>
        <p:nvGrpSpPr>
          <p:cNvPr id="28696" name="Group 25"/>
          <p:cNvGrpSpPr>
            <a:grpSpLocks/>
          </p:cNvGrpSpPr>
          <p:nvPr/>
        </p:nvGrpSpPr>
        <p:grpSpPr bwMode="auto">
          <a:xfrm>
            <a:off x="1027113" y="3886200"/>
            <a:ext cx="1785937" cy="1390650"/>
            <a:chOff x="768" y="2832"/>
            <a:chExt cx="1203" cy="876"/>
          </a:xfrm>
        </p:grpSpPr>
        <p:sp>
          <p:nvSpPr>
            <p:cNvPr id="28740" name="Freeform 26"/>
            <p:cNvSpPr>
              <a:spLocks/>
            </p:cNvSpPr>
            <p:nvPr/>
          </p:nvSpPr>
          <p:spPr bwMode="auto">
            <a:xfrm>
              <a:off x="1056" y="2832"/>
              <a:ext cx="915" cy="780"/>
            </a:xfrm>
            <a:custGeom>
              <a:avLst/>
              <a:gdLst>
                <a:gd name="T0" fmla="*/ 2147483647 w 188"/>
                <a:gd name="T1" fmla="*/ 2147483647 h 160"/>
                <a:gd name="T2" fmla="*/ 2147483647 w 188"/>
                <a:gd name="T3" fmla="*/ 2147483647 h 160"/>
                <a:gd name="T4" fmla="*/ 2147483647 w 188"/>
                <a:gd name="T5" fmla="*/ 2147483647 h 160"/>
                <a:gd name="T6" fmla="*/ 2147483647 w 188"/>
                <a:gd name="T7" fmla="*/ 2147483647 h 160"/>
                <a:gd name="T8" fmla="*/ 2147483647 w 188"/>
                <a:gd name="T9" fmla="*/ 2147483647 h 160"/>
                <a:gd name="T10" fmla="*/ 2147483647 w 188"/>
                <a:gd name="T11" fmla="*/ 2147483647 h 160"/>
                <a:gd name="T12" fmla="*/ 2147483647 w 188"/>
                <a:gd name="T13" fmla="*/ 2147483647 h 160"/>
                <a:gd name="T14" fmla="*/ 2147483647 w 188"/>
                <a:gd name="T15" fmla="*/ 2147483647 h 160"/>
                <a:gd name="T16" fmla="*/ 2147483647 w 188"/>
                <a:gd name="T17" fmla="*/ 2147483647 h 160"/>
                <a:gd name="T18" fmla="*/ 2147483647 w 188"/>
                <a:gd name="T19" fmla="*/ 2147483647 h 160"/>
                <a:gd name="T20" fmla="*/ 2147483647 w 188"/>
                <a:gd name="T21" fmla="*/ 2147483647 h 160"/>
                <a:gd name="T22" fmla="*/ 2147483647 w 188"/>
                <a:gd name="T23" fmla="*/ 2147483647 h 160"/>
                <a:gd name="T24" fmla="*/ 2147483647 w 188"/>
                <a:gd name="T25" fmla="*/ 2147483647 h 160"/>
                <a:gd name="T26" fmla="*/ 2147483647 w 188"/>
                <a:gd name="T27" fmla="*/ 2147483647 h 160"/>
                <a:gd name="T28" fmla="*/ 2147483647 w 188"/>
                <a:gd name="T29" fmla="*/ 2147483647 h 160"/>
                <a:gd name="T30" fmla="*/ 2147483647 w 188"/>
                <a:gd name="T31" fmla="*/ 2147483647 h 160"/>
                <a:gd name="T32" fmla="*/ 2147483647 w 188"/>
                <a:gd name="T33" fmla="*/ 2147483647 h 160"/>
                <a:gd name="T34" fmla="*/ 2147483647 w 188"/>
                <a:gd name="T35" fmla="*/ 2147483647 h 160"/>
                <a:gd name="T36" fmla="*/ 2147483647 w 188"/>
                <a:gd name="T37" fmla="*/ 2147483647 h 160"/>
                <a:gd name="T38" fmla="*/ 2147483647 w 188"/>
                <a:gd name="T39" fmla="*/ 2147483647 h 160"/>
                <a:gd name="T40" fmla="*/ 2147483647 w 188"/>
                <a:gd name="T41" fmla="*/ 2147483647 h 160"/>
                <a:gd name="T42" fmla="*/ 2147483647 w 188"/>
                <a:gd name="T43" fmla="*/ 2147483647 h 160"/>
                <a:gd name="T44" fmla="*/ 2147483647 w 188"/>
                <a:gd name="T45" fmla="*/ 2147483647 h 160"/>
                <a:gd name="T46" fmla="*/ 2147483647 w 188"/>
                <a:gd name="T47" fmla="*/ 2147483647 h 160"/>
                <a:gd name="T48" fmla="*/ 2147483647 w 188"/>
                <a:gd name="T49" fmla="*/ 2147483647 h 160"/>
                <a:gd name="T50" fmla="*/ 2147483647 w 188"/>
                <a:gd name="T51" fmla="*/ 2147483647 h 160"/>
                <a:gd name="T52" fmla="*/ 2147483647 w 188"/>
                <a:gd name="T53" fmla="*/ 2147483647 h 160"/>
                <a:gd name="T54" fmla="*/ 2147483647 w 188"/>
                <a:gd name="T55" fmla="*/ 2147483647 h 160"/>
                <a:gd name="T56" fmla="*/ 2147483647 w 188"/>
                <a:gd name="T57" fmla="*/ 2147483647 h 160"/>
                <a:gd name="T58" fmla="*/ 2147483647 w 188"/>
                <a:gd name="T59" fmla="*/ 2147483647 h 160"/>
                <a:gd name="T60" fmla="*/ 2147483647 w 188"/>
                <a:gd name="T61" fmla="*/ 2147483647 h 160"/>
                <a:gd name="T62" fmla="*/ 2147483647 w 188"/>
                <a:gd name="T63" fmla="*/ 2147483647 h 160"/>
                <a:gd name="T64" fmla="*/ 2147483647 w 188"/>
                <a:gd name="T65" fmla="*/ 2147483647 h 160"/>
                <a:gd name="T66" fmla="*/ 2147483647 w 188"/>
                <a:gd name="T67" fmla="*/ 2147483647 h 160"/>
                <a:gd name="T68" fmla="*/ 2147483647 w 188"/>
                <a:gd name="T69" fmla="*/ 2147483647 h 160"/>
                <a:gd name="T70" fmla="*/ 2147483647 w 188"/>
                <a:gd name="T71" fmla="*/ 2147483647 h 160"/>
                <a:gd name="T72" fmla="*/ 2147483647 w 188"/>
                <a:gd name="T73" fmla="*/ 2147483647 h 160"/>
                <a:gd name="T74" fmla="*/ 2147483647 w 188"/>
                <a:gd name="T75" fmla="*/ 2147483647 h 160"/>
                <a:gd name="T76" fmla="*/ 2147483647 w 188"/>
                <a:gd name="T77" fmla="*/ 2147483647 h 160"/>
                <a:gd name="T78" fmla="*/ 2147483647 w 188"/>
                <a:gd name="T79" fmla="*/ 2147483647 h 160"/>
                <a:gd name="T80" fmla="*/ 2147483647 w 188"/>
                <a:gd name="T81" fmla="*/ 2147483647 h 160"/>
                <a:gd name="T82" fmla="*/ 2147483647 w 188"/>
                <a:gd name="T83" fmla="*/ 2147483647 h 160"/>
                <a:gd name="T84" fmla="*/ 2147483647 w 188"/>
                <a:gd name="T85" fmla="*/ 2147483647 h 160"/>
                <a:gd name="T86" fmla="*/ 2147483647 w 188"/>
                <a:gd name="T87" fmla="*/ 2147483647 h 160"/>
                <a:gd name="T88" fmla="*/ 2147483647 w 188"/>
                <a:gd name="T89" fmla="*/ 2147483647 h 160"/>
                <a:gd name="T90" fmla="*/ 2147483647 w 188"/>
                <a:gd name="T91" fmla="*/ 2147483647 h 160"/>
                <a:gd name="T92" fmla="*/ 2147483647 w 188"/>
                <a:gd name="T93" fmla="*/ 0 h 160"/>
                <a:gd name="T94" fmla="*/ 2147483647 w 188"/>
                <a:gd name="T95" fmla="*/ 2147483647 h 160"/>
                <a:gd name="T96" fmla="*/ 2147483647 w 188"/>
                <a:gd name="T97" fmla="*/ 2147483647 h 160"/>
                <a:gd name="T98" fmla="*/ 2147483647 w 188"/>
                <a:gd name="T99" fmla="*/ 2147483647 h 160"/>
                <a:gd name="T100" fmla="*/ 2147483647 w 188"/>
                <a:gd name="T101" fmla="*/ 214748364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6987EB"/>
            </a:solidFill>
            <a:ln w="12700">
              <a:solidFill>
                <a:schemeClr val="tx1"/>
              </a:solidFill>
              <a:round/>
              <a:headEnd/>
              <a:tailEnd/>
            </a:ln>
          </p:spPr>
          <p:txBody>
            <a:bodyPr/>
            <a:lstStyle/>
            <a:p>
              <a:endParaRPr lang="en-US"/>
            </a:p>
          </p:txBody>
        </p:sp>
        <p:sp>
          <p:nvSpPr>
            <p:cNvPr id="28741" name="Freeform 27"/>
            <p:cNvSpPr>
              <a:spLocks/>
            </p:cNvSpPr>
            <p:nvPr/>
          </p:nvSpPr>
          <p:spPr bwMode="auto">
            <a:xfrm>
              <a:off x="1021" y="3608"/>
              <a:ext cx="20" cy="14"/>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0 h 3"/>
                <a:gd name="T16" fmla="*/ 2147483647 w 4"/>
                <a:gd name="T17" fmla="*/ 0 h 3"/>
                <a:gd name="T18" fmla="*/ 0 w 4"/>
                <a:gd name="T19" fmla="*/ 2147483647 h 3"/>
                <a:gd name="T20" fmla="*/ 0 w 4"/>
                <a:gd name="T21" fmla="*/ 2147483647 h 3"/>
                <a:gd name="T22" fmla="*/ 0 w 4"/>
                <a:gd name="T23" fmla="*/ 2147483647 h 3"/>
                <a:gd name="T24" fmla="*/ 0 w 4"/>
                <a:gd name="T25" fmla="*/ 2147483647 h 3"/>
                <a:gd name="T26" fmla="*/ 0 w 4"/>
                <a:gd name="T27" fmla="*/ 2147483647 h 3"/>
                <a:gd name="T28" fmla="*/ 0 w 4"/>
                <a:gd name="T29" fmla="*/ 2147483647 h 3"/>
                <a:gd name="T30" fmla="*/ 0 w 4"/>
                <a:gd name="T31" fmla="*/ 2147483647 h 3"/>
                <a:gd name="T32" fmla="*/ 0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2147483647 w 4"/>
                <a:gd name="T45" fmla="*/ 2147483647 h 3"/>
                <a:gd name="T46" fmla="*/ 2147483647 w 4"/>
                <a:gd name="T47" fmla="*/ 2147483647 h 3"/>
                <a:gd name="T48" fmla="*/ 2147483647 w 4"/>
                <a:gd name="T49" fmla="*/ 2147483647 h 3"/>
                <a:gd name="T50" fmla="*/ 2147483647 w 4"/>
                <a:gd name="T51" fmla="*/ 2147483647 h 3"/>
                <a:gd name="T52" fmla="*/ 2147483647 w 4"/>
                <a:gd name="T53" fmla="*/ 2147483647 h 3"/>
                <a:gd name="T54" fmla="*/ 2147483647 w 4"/>
                <a:gd name="T55" fmla="*/ 2147483647 h 3"/>
                <a:gd name="T56" fmla="*/ 2147483647 w 4"/>
                <a:gd name="T57" fmla="*/ 2147483647 h 3"/>
                <a:gd name="T58" fmla="*/ 2147483647 w 4"/>
                <a:gd name="T59" fmla="*/ 2147483647 h 3"/>
                <a:gd name="T60" fmla="*/ 2147483647 w 4"/>
                <a:gd name="T61" fmla="*/ 2147483647 h 3"/>
                <a:gd name="T62" fmla="*/ 2147483647 w 4"/>
                <a:gd name="T63" fmla="*/ 2147483647 h 3"/>
                <a:gd name="T64" fmla="*/ 2147483647 w 4"/>
                <a:gd name="T65" fmla="*/ 0 h 3"/>
                <a:gd name="T66" fmla="*/ 2147483647 w 4"/>
                <a:gd name="T67" fmla="*/ 0 h 3"/>
                <a:gd name="T68" fmla="*/ 2147483647 w 4"/>
                <a:gd name="T69" fmla="*/ 0 h 3"/>
                <a:gd name="T70" fmla="*/ 2147483647 w 4"/>
                <a:gd name="T71" fmla="*/ 0 h 3"/>
                <a:gd name="T72" fmla="*/ 2147483647 w 4"/>
                <a:gd name="T73" fmla="*/ 2147483647 h 3"/>
                <a:gd name="T74" fmla="*/ 2147483647 w 4"/>
                <a:gd name="T75" fmla="*/ 2147483647 h 3"/>
                <a:gd name="T76" fmla="*/ 2147483647 w 4"/>
                <a:gd name="T77" fmla="*/ 2147483647 h 3"/>
                <a:gd name="T78" fmla="*/ 2147483647 w 4"/>
                <a:gd name="T79" fmla="*/ 2147483647 h 3"/>
                <a:gd name="T80" fmla="*/ 2147483647 w 4"/>
                <a:gd name="T81" fmla="*/ 2147483647 h 3"/>
                <a:gd name="T82" fmla="*/ 2147483647 w 4"/>
                <a:gd name="T83" fmla="*/ 2147483647 h 3"/>
                <a:gd name="T84" fmla="*/ 2147483647 w 4"/>
                <a:gd name="T85" fmla="*/ 2147483647 h 3"/>
                <a:gd name="T86" fmla="*/ 2147483647 w 4"/>
                <a:gd name="T87" fmla="*/ 2147483647 h 3"/>
                <a:gd name="T88" fmla="*/ 2147483647 w 4"/>
                <a:gd name="T89" fmla="*/ 2147483647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6987EB"/>
            </a:solidFill>
            <a:ln w="12700">
              <a:solidFill>
                <a:schemeClr val="tx1"/>
              </a:solidFill>
              <a:round/>
              <a:headEnd/>
              <a:tailEnd/>
            </a:ln>
          </p:spPr>
          <p:txBody>
            <a:bodyPr/>
            <a:lstStyle/>
            <a:p>
              <a:endParaRPr lang="en-US"/>
            </a:p>
          </p:txBody>
        </p:sp>
        <p:sp>
          <p:nvSpPr>
            <p:cNvPr id="28742" name="Freeform 28"/>
            <p:cNvSpPr>
              <a:spLocks/>
            </p:cNvSpPr>
            <p:nvPr/>
          </p:nvSpPr>
          <p:spPr bwMode="auto">
            <a:xfrm>
              <a:off x="978" y="3610"/>
              <a:ext cx="43" cy="30"/>
            </a:xfrm>
            <a:custGeom>
              <a:avLst/>
              <a:gdLst>
                <a:gd name="T0" fmla="*/ 2147483647 w 9"/>
                <a:gd name="T1" fmla="*/ 0 h 6"/>
                <a:gd name="T2" fmla="*/ 2147483647 w 9"/>
                <a:gd name="T3" fmla="*/ 0 h 6"/>
                <a:gd name="T4" fmla="*/ 2147483647 w 9"/>
                <a:gd name="T5" fmla="*/ 2147483647 h 6"/>
                <a:gd name="T6" fmla="*/ 2147483647 w 9"/>
                <a:gd name="T7" fmla="*/ 2147483647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0 w 9"/>
                <a:gd name="T23" fmla="*/ 2147483647 h 6"/>
                <a:gd name="T24" fmla="*/ 0 w 9"/>
                <a:gd name="T25" fmla="*/ 2147483647 h 6"/>
                <a:gd name="T26" fmla="*/ 0 w 9"/>
                <a:gd name="T27" fmla="*/ 2147483647 h 6"/>
                <a:gd name="T28" fmla="*/ 0 w 9"/>
                <a:gd name="T29" fmla="*/ 2147483647 h 6"/>
                <a:gd name="T30" fmla="*/ 0 w 9"/>
                <a:gd name="T31" fmla="*/ 2147483647 h 6"/>
                <a:gd name="T32" fmla="*/ 0 w 9"/>
                <a:gd name="T33" fmla="*/ 2147483647 h 6"/>
                <a:gd name="T34" fmla="*/ 0 w 9"/>
                <a:gd name="T35" fmla="*/ 2147483647 h 6"/>
                <a:gd name="T36" fmla="*/ 0 w 9"/>
                <a:gd name="T37" fmla="*/ 2147483647 h 6"/>
                <a:gd name="T38" fmla="*/ 2147483647 w 9"/>
                <a:gd name="T39" fmla="*/ 2147483647 h 6"/>
                <a:gd name="T40" fmla="*/ 2147483647 w 9"/>
                <a:gd name="T41" fmla="*/ 2147483647 h 6"/>
                <a:gd name="T42" fmla="*/ 2147483647 w 9"/>
                <a:gd name="T43" fmla="*/ 2147483647 h 6"/>
                <a:gd name="T44" fmla="*/ 2147483647 w 9"/>
                <a:gd name="T45" fmla="*/ 2147483647 h 6"/>
                <a:gd name="T46" fmla="*/ 2147483647 w 9"/>
                <a:gd name="T47" fmla="*/ 2147483647 h 6"/>
                <a:gd name="T48" fmla="*/ 2147483647 w 9"/>
                <a:gd name="T49" fmla="*/ 2147483647 h 6"/>
                <a:gd name="T50" fmla="*/ 2147483647 w 9"/>
                <a:gd name="T51" fmla="*/ 2147483647 h 6"/>
                <a:gd name="T52" fmla="*/ 2147483647 w 9"/>
                <a:gd name="T53" fmla="*/ 2147483647 h 6"/>
                <a:gd name="T54" fmla="*/ 2147483647 w 9"/>
                <a:gd name="T55" fmla="*/ 2147483647 h 6"/>
                <a:gd name="T56" fmla="*/ 2147483647 w 9"/>
                <a:gd name="T57" fmla="*/ 0 h 6"/>
                <a:gd name="T58" fmla="*/ 2147483647 w 9"/>
                <a:gd name="T59" fmla="*/ 0 h 6"/>
                <a:gd name="T60" fmla="*/ 2147483647 w 9"/>
                <a:gd name="T61" fmla="*/ 0 h 6"/>
                <a:gd name="T62" fmla="*/ 2147483647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6987EB"/>
            </a:solidFill>
            <a:ln w="12700">
              <a:solidFill>
                <a:schemeClr val="tx1"/>
              </a:solidFill>
              <a:round/>
              <a:headEnd/>
              <a:tailEnd/>
            </a:ln>
          </p:spPr>
          <p:txBody>
            <a:bodyPr/>
            <a:lstStyle/>
            <a:p>
              <a:endParaRPr lang="en-US"/>
            </a:p>
          </p:txBody>
        </p:sp>
        <p:sp>
          <p:nvSpPr>
            <p:cNvPr id="28743" name="Freeform 29"/>
            <p:cNvSpPr>
              <a:spLocks/>
            </p:cNvSpPr>
            <p:nvPr/>
          </p:nvSpPr>
          <p:spPr bwMode="auto">
            <a:xfrm>
              <a:off x="934" y="3632"/>
              <a:ext cx="44" cy="34"/>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0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a:solidFill>
                <a:schemeClr val="tx1"/>
              </a:solidFill>
              <a:round/>
              <a:headEnd/>
              <a:tailEnd/>
            </a:ln>
          </p:spPr>
          <p:txBody>
            <a:bodyPr/>
            <a:lstStyle/>
            <a:p>
              <a:endParaRPr lang="en-US"/>
            </a:p>
          </p:txBody>
        </p:sp>
        <p:sp>
          <p:nvSpPr>
            <p:cNvPr id="28744" name="Freeform 30"/>
            <p:cNvSpPr>
              <a:spLocks/>
            </p:cNvSpPr>
            <p:nvPr/>
          </p:nvSpPr>
          <p:spPr bwMode="auto">
            <a:xfrm>
              <a:off x="934" y="3637"/>
              <a:ext cx="39" cy="29"/>
            </a:xfrm>
            <a:custGeom>
              <a:avLst/>
              <a:gdLst>
                <a:gd name="T0" fmla="*/ 2147483647 w 8"/>
                <a:gd name="T1" fmla="*/ 2147483647 h 6"/>
                <a:gd name="T2" fmla="*/ 2147483647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0 h 6"/>
                <a:gd name="T14" fmla="*/ 2147483647 w 8"/>
                <a:gd name="T15" fmla="*/ 0 h 6"/>
                <a:gd name="T16" fmla="*/ 2147483647 w 8"/>
                <a:gd name="T17" fmla="*/ 0 h 6"/>
                <a:gd name="T18" fmla="*/ 2147483647 w 8"/>
                <a:gd name="T19" fmla="*/ 0 h 6"/>
                <a:gd name="T20" fmla="*/ 2147483647 w 8"/>
                <a:gd name="T21" fmla="*/ 0 h 6"/>
                <a:gd name="T22" fmla="*/ 2147483647 w 8"/>
                <a:gd name="T23" fmla="*/ 0 h 6"/>
                <a:gd name="T24" fmla="*/ 2147483647 w 8"/>
                <a:gd name="T25" fmla="*/ 0 h 6"/>
                <a:gd name="T26" fmla="*/ 2147483647 w 8"/>
                <a:gd name="T27" fmla="*/ 2147483647 h 6"/>
                <a:gd name="T28" fmla="*/ 2147483647 w 8"/>
                <a:gd name="T29" fmla="*/ 2147483647 h 6"/>
                <a:gd name="T30" fmla="*/ 2147483647 w 8"/>
                <a:gd name="T31" fmla="*/ 2147483647 h 6"/>
                <a:gd name="T32" fmla="*/ 2147483647 w 8"/>
                <a:gd name="T33" fmla="*/ 2147483647 h 6"/>
                <a:gd name="T34" fmla="*/ 2147483647 w 8"/>
                <a:gd name="T35" fmla="*/ 2147483647 h 6"/>
                <a:gd name="T36" fmla="*/ 2147483647 w 8"/>
                <a:gd name="T37" fmla="*/ 2147483647 h 6"/>
                <a:gd name="T38" fmla="*/ 2147483647 w 8"/>
                <a:gd name="T39" fmla="*/ 2147483647 h 6"/>
                <a:gd name="T40" fmla="*/ 2147483647 w 8"/>
                <a:gd name="T41" fmla="*/ 2147483647 h 6"/>
                <a:gd name="T42" fmla="*/ 2147483647 w 8"/>
                <a:gd name="T43" fmla="*/ 2147483647 h 6"/>
                <a:gd name="T44" fmla="*/ 2147483647 w 8"/>
                <a:gd name="T45" fmla="*/ 2147483647 h 6"/>
                <a:gd name="T46" fmla="*/ 2147483647 w 8"/>
                <a:gd name="T47" fmla="*/ 2147483647 h 6"/>
                <a:gd name="T48" fmla="*/ 2147483647 w 8"/>
                <a:gd name="T49" fmla="*/ 2147483647 h 6"/>
                <a:gd name="T50" fmla="*/ 2147483647 w 8"/>
                <a:gd name="T51" fmla="*/ 2147483647 h 6"/>
                <a:gd name="T52" fmla="*/ 2147483647 w 8"/>
                <a:gd name="T53" fmla="*/ 2147483647 h 6"/>
                <a:gd name="T54" fmla="*/ 2147483647 w 8"/>
                <a:gd name="T55" fmla="*/ 2147483647 h 6"/>
                <a:gd name="T56" fmla="*/ 2147483647 w 8"/>
                <a:gd name="T57" fmla="*/ 2147483647 h 6"/>
                <a:gd name="T58" fmla="*/ 2147483647 w 8"/>
                <a:gd name="T59" fmla="*/ 2147483647 h 6"/>
                <a:gd name="T60" fmla="*/ 0 w 8"/>
                <a:gd name="T61" fmla="*/ 2147483647 h 6"/>
                <a:gd name="T62" fmla="*/ 0 w 8"/>
                <a:gd name="T63" fmla="*/ 2147483647 h 6"/>
                <a:gd name="T64" fmla="*/ 0 w 8"/>
                <a:gd name="T65" fmla="*/ 2147483647 h 6"/>
                <a:gd name="T66" fmla="*/ 2147483647 w 8"/>
                <a:gd name="T67" fmla="*/ 2147483647 h 6"/>
                <a:gd name="T68" fmla="*/ 2147483647 w 8"/>
                <a:gd name="T69" fmla="*/ 2147483647 h 6"/>
                <a:gd name="T70" fmla="*/ 2147483647 w 8"/>
                <a:gd name="T71" fmla="*/ 2147483647 h 6"/>
                <a:gd name="T72" fmla="*/ 2147483647 w 8"/>
                <a:gd name="T73" fmla="*/ 2147483647 h 6"/>
                <a:gd name="T74" fmla="*/ 2147483647 w 8"/>
                <a:gd name="T75" fmla="*/ 2147483647 h 6"/>
                <a:gd name="T76" fmla="*/ 2147483647 w 8"/>
                <a:gd name="T77" fmla="*/ 2147483647 h 6"/>
                <a:gd name="T78" fmla="*/ 2147483647 w 8"/>
                <a:gd name="T79" fmla="*/ 2147483647 h 6"/>
                <a:gd name="T80" fmla="*/ 2147483647 w 8"/>
                <a:gd name="T81" fmla="*/ 2147483647 h 6"/>
                <a:gd name="T82" fmla="*/ 2147483647 w 8"/>
                <a:gd name="T83" fmla="*/ 2147483647 h 6"/>
                <a:gd name="T84" fmla="*/ 2147483647 w 8"/>
                <a:gd name="T85" fmla="*/ 2147483647 h 6"/>
                <a:gd name="T86" fmla="*/ 2147483647 w 8"/>
                <a:gd name="T87" fmla="*/ 2147483647 h 6"/>
                <a:gd name="T88" fmla="*/ 2147483647 w 8"/>
                <a:gd name="T89" fmla="*/ 2147483647 h 6"/>
                <a:gd name="T90" fmla="*/ 2147483647 w 8"/>
                <a:gd name="T91" fmla="*/ 2147483647 h 6"/>
                <a:gd name="T92" fmla="*/ 2147483647 w 8"/>
                <a:gd name="T93" fmla="*/ 2147483647 h 6"/>
                <a:gd name="T94" fmla="*/ 2147483647 w 8"/>
                <a:gd name="T95" fmla="*/ 2147483647 h 6"/>
                <a:gd name="T96" fmla="*/ 2147483647 w 8"/>
                <a:gd name="T97" fmla="*/ 2147483647 h 6"/>
                <a:gd name="T98" fmla="*/ 2147483647 w 8"/>
                <a:gd name="T99" fmla="*/ 2147483647 h 6"/>
                <a:gd name="T100" fmla="*/ 2147483647 w 8"/>
                <a:gd name="T101" fmla="*/ 214748364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6987EB"/>
            </a:solidFill>
            <a:ln w="12700">
              <a:solidFill>
                <a:schemeClr val="tx1"/>
              </a:solidFill>
              <a:round/>
              <a:headEnd/>
              <a:tailEnd/>
            </a:ln>
          </p:spPr>
          <p:txBody>
            <a:bodyPr/>
            <a:lstStyle/>
            <a:p>
              <a:endParaRPr lang="en-US"/>
            </a:p>
          </p:txBody>
        </p:sp>
        <p:sp>
          <p:nvSpPr>
            <p:cNvPr id="28745" name="Freeform 31"/>
            <p:cNvSpPr>
              <a:spLocks/>
            </p:cNvSpPr>
            <p:nvPr/>
          </p:nvSpPr>
          <p:spPr bwMode="auto">
            <a:xfrm>
              <a:off x="909" y="3676"/>
              <a:ext cx="5" cy="5"/>
            </a:xfrm>
            <a:custGeom>
              <a:avLst/>
              <a:gdLst>
                <a:gd name="T0" fmla="*/ 2147483647 w 1"/>
                <a:gd name="T1" fmla="*/ 0 h 1"/>
                <a:gd name="T2" fmla="*/ 0 w 1"/>
                <a:gd name="T3" fmla="*/ 0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a:solidFill>
                <a:schemeClr val="tx1"/>
              </a:solidFill>
              <a:round/>
              <a:headEnd/>
              <a:tailEnd/>
            </a:ln>
          </p:spPr>
          <p:txBody>
            <a:bodyPr/>
            <a:lstStyle/>
            <a:p>
              <a:endParaRPr lang="en-US"/>
            </a:p>
          </p:txBody>
        </p:sp>
        <p:sp>
          <p:nvSpPr>
            <p:cNvPr id="28746" name="Freeform 32"/>
            <p:cNvSpPr>
              <a:spLocks/>
            </p:cNvSpPr>
            <p:nvPr/>
          </p:nvSpPr>
          <p:spPr bwMode="auto">
            <a:xfrm>
              <a:off x="909" y="3676"/>
              <a:ext cx="5" cy="5"/>
            </a:xfrm>
            <a:custGeom>
              <a:avLst/>
              <a:gdLst>
                <a:gd name="T0" fmla="*/ 2147483647 w 1"/>
                <a:gd name="T1" fmla="*/ 0 h 1"/>
                <a:gd name="T2" fmla="*/ 2147483647 w 1"/>
                <a:gd name="T3" fmla="*/ 0 h 1"/>
                <a:gd name="T4" fmla="*/ 2147483647 w 1"/>
                <a:gd name="T5" fmla="*/ 0 h 1"/>
                <a:gd name="T6" fmla="*/ 2147483647 w 1"/>
                <a:gd name="T7" fmla="*/ 0 h 1"/>
                <a:gd name="T8" fmla="*/ 0 w 1"/>
                <a:gd name="T9" fmla="*/ 0 h 1"/>
                <a:gd name="T10" fmla="*/ 0 w 1"/>
                <a:gd name="T11" fmla="*/ 0 h 1"/>
                <a:gd name="T12" fmla="*/ 0 w 1"/>
                <a:gd name="T13" fmla="*/ 0 h 1"/>
                <a:gd name="T14" fmla="*/ 0 w 1"/>
                <a:gd name="T15" fmla="*/ 0 h 1"/>
                <a:gd name="T16" fmla="*/ 0 w 1"/>
                <a:gd name="T17" fmla="*/ 2147483647 h 1"/>
                <a:gd name="T18" fmla="*/ 0 w 1"/>
                <a:gd name="T19" fmla="*/ 2147483647 h 1"/>
                <a:gd name="T20" fmla="*/ 0 w 1"/>
                <a:gd name="T21" fmla="*/ 2147483647 h 1"/>
                <a:gd name="T22" fmla="*/ 0 w 1"/>
                <a:gd name="T23" fmla="*/ 2147483647 h 1"/>
                <a:gd name="T24" fmla="*/ 0 w 1"/>
                <a:gd name="T25" fmla="*/ 2147483647 h 1"/>
                <a:gd name="T26" fmla="*/ 2147483647 w 1"/>
                <a:gd name="T27" fmla="*/ 2147483647 h 1"/>
                <a:gd name="T28" fmla="*/ 2147483647 w 1"/>
                <a:gd name="T29" fmla="*/ 0 h 1"/>
                <a:gd name="T30" fmla="*/ 2147483647 w 1"/>
                <a:gd name="T31" fmla="*/ 0 h 1"/>
                <a:gd name="T32" fmla="*/ 2147483647 w 1"/>
                <a:gd name="T33" fmla="*/ 0 h 1"/>
                <a:gd name="T34" fmla="*/ 2147483647 w 1"/>
                <a:gd name="T35" fmla="*/ 0 h 1"/>
                <a:gd name="T36" fmla="*/ 2147483647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6987EB"/>
            </a:solidFill>
            <a:ln w="12700">
              <a:solidFill>
                <a:schemeClr val="tx1"/>
              </a:solidFill>
              <a:round/>
              <a:headEnd/>
              <a:tailEnd/>
            </a:ln>
          </p:spPr>
          <p:txBody>
            <a:bodyPr/>
            <a:lstStyle/>
            <a:p>
              <a:endParaRPr lang="en-US"/>
            </a:p>
          </p:txBody>
        </p:sp>
        <p:sp>
          <p:nvSpPr>
            <p:cNvPr id="28747" name="Freeform 33"/>
            <p:cNvSpPr>
              <a:spLocks/>
            </p:cNvSpPr>
            <p:nvPr/>
          </p:nvSpPr>
          <p:spPr bwMode="auto">
            <a:xfrm>
              <a:off x="870" y="3682"/>
              <a:ext cx="14" cy="14"/>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0 w 3"/>
                <a:gd name="T13" fmla="*/ 2147483647 h 3"/>
                <a:gd name="T14" fmla="*/ 2147483647 w 3"/>
                <a:gd name="T15" fmla="*/ 2147483647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a:solidFill>
                <a:schemeClr val="tx1"/>
              </a:solidFill>
              <a:round/>
              <a:headEnd/>
              <a:tailEnd/>
            </a:ln>
          </p:spPr>
          <p:txBody>
            <a:bodyPr/>
            <a:lstStyle/>
            <a:p>
              <a:endParaRPr lang="en-US"/>
            </a:p>
          </p:txBody>
        </p:sp>
        <p:sp>
          <p:nvSpPr>
            <p:cNvPr id="28748" name="Freeform 34"/>
            <p:cNvSpPr>
              <a:spLocks/>
            </p:cNvSpPr>
            <p:nvPr/>
          </p:nvSpPr>
          <p:spPr bwMode="auto">
            <a:xfrm>
              <a:off x="875" y="3684"/>
              <a:ext cx="14" cy="9"/>
            </a:xfrm>
            <a:custGeom>
              <a:avLst/>
              <a:gdLst>
                <a:gd name="T0" fmla="*/ 2147483647 w 3"/>
                <a:gd name="T1" fmla="*/ 0 h 2"/>
                <a:gd name="T2" fmla="*/ 2147483647 w 3"/>
                <a:gd name="T3" fmla="*/ 0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0 h 2"/>
                <a:gd name="T22" fmla="*/ 2147483647 w 3"/>
                <a:gd name="T23" fmla="*/ 0 h 2"/>
                <a:gd name="T24" fmla="*/ 2147483647 w 3"/>
                <a:gd name="T25" fmla="*/ 2147483647 h 2"/>
                <a:gd name="T26" fmla="*/ 2147483647 w 3"/>
                <a:gd name="T27" fmla="*/ 2147483647 h 2"/>
                <a:gd name="T28" fmla="*/ 2147483647 w 3"/>
                <a:gd name="T29" fmla="*/ 2147483647 h 2"/>
                <a:gd name="T30" fmla="*/ 2147483647 w 3"/>
                <a:gd name="T31" fmla="*/ 2147483647 h 2"/>
                <a:gd name="T32" fmla="*/ 2147483647 w 3"/>
                <a:gd name="T33" fmla="*/ 2147483647 h 2"/>
                <a:gd name="T34" fmla="*/ 2147483647 w 3"/>
                <a:gd name="T35" fmla="*/ 2147483647 h 2"/>
                <a:gd name="T36" fmla="*/ 2147483647 w 3"/>
                <a:gd name="T37" fmla="*/ 2147483647 h 2"/>
                <a:gd name="T38" fmla="*/ 2147483647 w 3"/>
                <a:gd name="T39" fmla="*/ 2147483647 h 2"/>
                <a:gd name="T40" fmla="*/ 2147483647 w 3"/>
                <a:gd name="T41" fmla="*/ 2147483647 h 2"/>
                <a:gd name="T42" fmla="*/ 2147483647 w 3"/>
                <a:gd name="T43" fmla="*/ 2147483647 h 2"/>
                <a:gd name="T44" fmla="*/ 2147483647 w 3"/>
                <a:gd name="T45" fmla="*/ 2147483647 h 2"/>
                <a:gd name="T46" fmla="*/ 2147483647 w 3"/>
                <a:gd name="T47" fmla="*/ 2147483647 h 2"/>
                <a:gd name="T48" fmla="*/ 0 w 3"/>
                <a:gd name="T49" fmla="*/ 2147483647 h 2"/>
                <a:gd name="T50" fmla="*/ 0 w 3"/>
                <a:gd name="T51" fmla="*/ 2147483647 h 2"/>
                <a:gd name="T52" fmla="*/ 0 w 3"/>
                <a:gd name="T53" fmla="*/ 2147483647 h 2"/>
                <a:gd name="T54" fmla="*/ 2147483647 w 3"/>
                <a:gd name="T55" fmla="*/ 2147483647 h 2"/>
                <a:gd name="T56" fmla="*/ 2147483647 w 3"/>
                <a:gd name="T57" fmla="*/ 2147483647 h 2"/>
                <a:gd name="T58" fmla="*/ 2147483647 w 3"/>
                <a:gd name="T59" fmla="*/ 2147483647 h 2"/>
                <a:gd name="T60" fmla="*/ 2147483647 w 3"/>
                <a:gd name="T61" fmla="*/ 0 h 2"/>
                <a:gd name="T62" fmla="*/ 2147483647 w 3"/>
                <a:gd name="T63" fmla="*/ 0 h 2"/>
                <a:gd name="T64" fmla="*/ 2147483647 w 3"/>
                <a:gd name="T65" fmla="*/ 0 h 2"/>
                <a:gd name="T66" fmla="*/ 2147483647 w 3"/>
                <a:gd name="T67" fmla="*/ 0 h 2"/>
                <a:gd name="T68" fmla="*/ 2147483647 w 3"/>
                <a:gd name="T69" fmla="*/ 0 h 2"/>
                <a:gd name="T70" fmla="*/ 2147483647 w 3"/>
                <a:gd name="T71" fmla="*/ 0 h 2"/>
                <a:gd name="T72" fmla="*/ 2147483647 w 3"/>
                <a:gd name="T73" fmla="*/ 0 h 2"/>
                <a:gd name="T74" fmla="*/ 214748364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6987EB"/>
            </a:solidFill>
            <a:ln w="12700">
              <a:solidFill>
                <a:schemeClr val="tx1"/>
              </a:solidFill>
              <a:round/>
              <a:headEnd/>
              <a:tailEnd/>
            </a:ln>
          </p:spPr>
          <p:txBody>
            <a:bodyPr/>
            <a:lstStyle/>
            <a:p>
              <a:endParaRPr lang="en-US"/>
            </a:p>
          </p:txBody>
        </p:sp>
        <p:sp>
          <p:nvSpPr>
            <p:cNvPr id="28749" name="Freeform 35"/>
            <p:cNvSpPr>
              <a:spLocks/>
            </p:cNvSpPr>
            <p:nvPr/>
          </p:nvSpPr>
          <p:spPr bwMode="auto">
            <a:xfrm>
              <a:off x="833" y="3690"/>
              <a:ext cx="19" cy="10"/>
            </a:xfrm>
            <a:custGeom>
              <a:avLst/>
              <a:gdLst>
                <a:gd name="T0" fmla="*/ 2147483647 w 4"/>
                <a:gd name="T1" fmla="*/ 2147483647 h 2"/>
                <a:gd name="T2" fmla="*/ 2147483647 w 4"/>
                <a:gd name="T3" fmla="*/ 0 h 2"/>
                <a:gd name="T4" fmla="*/ 2147483647 w 4"/>
                <a:gd name="T5" fmla="*/ 0 h 2"/>
                <a:gd name="T6" fmla="*/ 2147483647 w 4"/>
                <a:gd name="T7" fmla="*/ 2147483647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a:solidFill>
                <a:schemeClr val="tx1"/>
              </a:solidFill>
              <a:round/>
              <a:headEnd/>
              <a:tailEnd/>
            </a:ln>
          </p:spPr>
          <p:txBody>
            <a:bodyPr/>
            <a:lstStyle/>
            <a:p>
              <a:endParaRPr lang="en-US"/>
            </a:p>
          </p:txBody>
        </p:sp>
        <p:sp>
          <p:nvSpPr>
            <p:cNvPr id="28750" name="Freeform 36"/>
            <p:cNvSpPr>
              <a:spLocks/>
            </p:cNvSpPr>
            <p:nvPr/>
          </p:nvSpPr>
          <p:spPr bwMode="auto">
            <a:xfrm>
              <a:off x="838" y="3690"/>
              <a:ext cx="14" cy="10"/>
            </a:xfrm>
            <a:custGeom>
              <a:avLst/>
              <a:gdLst>
                <a:gd name="T0" fmla="*/ 2147483647 w 3"/>
                <a:gd name="T1" fmla="*/ 2147483647 h 2"/>
                <a:gd name="T2" fmla="*/ 2147483647 w 3"/>
                <a:gd name="T3" fmla="*/ 2147483647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2147483647 h 2"/>
                <a:gd name="T22" fmla="*/ 2147483647 w 3"/>
                <a:gd name="T23" fmla="*/ 2147483647 h 2"/>
                <a:gd name="T24" fmla="*/ 2147483647 w 3"/>
                <a:gd name="T25" fmla="*/ 2147483647 h 2"/>
                <a:gd name="T26" fmla="*/ 2147483647 w 3"/>
                <a:gd name="T27" fmla="*/ 2147483647 h 2"/>
                <a:gd name="T28" fmla="*/ 2147483647 w 3"/>
                <a:gd name="T29" fmla="*/ 2147483647 h 2"/>
                <a:gd name="T30" fmla="*/ 2147483647 w 3"/>
                <a:gd name="T31" fmla="*/ 2147483647 h 2"/>
                <a:gd name="T32" fmla="*/ 0 w 3"/>
                <a:gd name="T33" fmla="*/ 2147483647 h 2"/>
                <a:gd name="T34" fmla="*/ 0 w 3"/>
                <a:gd name="T35" fmla="*/ 2147483647 h 2"/>
                <a:gd name="T36" fmla="*/ 0 w 3"/>
                <a:gd name="T37" fmla="*/ 2147483647 h 2"/>
                <a:gd name="T38" fmla="*/ 0 w 3"/>
                <a:gd name="T39" fmla="*/ 2147483647 h 2"/>
                <a:gd name="T40" fmla="*/ 0 w 3"/>
                <a:gd name="T41" fmla="*/ 2147483647 h 2"/>
                <a:gd name="T42" fmla="*/ 0 w 3"/>
                <a:gd name="T43" fmla="*/ 2147483647 h 2"/>
                <a:gd name="T44" fmla="*/ 2147483647 w 3"/>
                <a:gd name="T45" fmla="*/ 2147483647 h 2"/>
                <a:gd name="T46" fmla="*/ 2147483647 w 3"/>
                <a:gd name="T47" fmla="*/ 2147483647 h 2"/>
                <a:gd name="T48" fmla="*/ 2147483647 w 3"/>
                <a:gd name="T49" fmla="*/ 2147483647 h 2"/>
                <a:gd name="T50" fmla="*/ 2147483647 w 3"/>
                <a:gd name="T51" fmla="*/ 2147483647 h 2"/>
                <a:gd name="T52" fmla="*/ 2147483647 w 3"/>
                <a:gd name="T53" fmla="*/ 2147483647 h 2"/>
                <a:gd name="T54" fmla="*/ 2147483647 w 3"/>
                <a:gd name="T55" fmla="*/ 2147483647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6987EB"/>
            </a:solidFill>
            <a:ln w="12700">
              <a:solidFill>
                <a:schemeClr val="tx1"/>
              </a:solidFill>
              <a:round/>
              <a:headEnd/>
              <a:tailEnd/>
            </a:ln>
          </p:spPr>
          <p:txBody>
            <a:bodyPr/>
            <a:lstStyle/>
            <a:p>
              <a:endParaRPr lang="en-US"/>
            </a:p>
          </p:txBody>
        </p:sp>
        <p:sp>
          <p:nvSpPr>
            <p:cNvPr id="28751" name="Freeform 37"/>
            <p:cNvSpPr>
              <a:spLocks/>
            </p:cNvSpPr>
            <p:nvPr/>
          </p:nvSpPr>
          <p:spPr bwMode="auto">
            <a:xfrm>
              <a:off x="814" y="3691"/>
              <a:ext cx="10" cy="15"/>
            </a:xfrm>
            <a:custGeom>
              <a:avLst/>
              <a:gdLst>
                <a:gd name="T0" fmla="*/ 2147483647 w 2"/>
                <a:gd name="T1" fmla="*/ 2147483647 h 3"/>
                <a:gd name="T2" fmla="*/ 0 w 2"/>
                <a:gd name="T3" fmla="*/ 0 h 3"/>
                <a:gd name="T4" fmla="*/ 0 w 2"/>
                <a:gd name="T5" fmla="*/ 0 h 3"/>
                <a:gd name="T6" fmla="*/ 2147483647 w 2"/>
                <a:gd name="T7" fmla="*/ 2147483647 h 3"/>
                <a:gd name="T8" fmla="*/ 0 w 2"/>
                <a:gd name="T9" fmla="*/ 2147483647 h 3"/>
                <a:gd name="T10" fmla="*/ 0 w 2"/>
                <a:gd name="T11" fmla="*/ 2147483647 h 3"/>
                <a:gd name="T12" fmla="*/ 0 w 2"/>
                <a:gd name="T13" fmla="*/ 2147483647 h 3"/>
                <a:gd name="T14" fmla="*/ 2147483647 w 2"/>
                <a:gd name="T15" fmla="*/ 2147483647 h 3"/>
                <a:gd name="T16" fmla="*/ 2147483647 w 2"/>
                <a:gd name="T17" fmla="*/ 2147483647 h 3"/>
                <a:gd name="T18" fmla="*/ 2147483647 w 2"/>
                <a:gd name="T19" fmla="*/ 2147483647 h 3"/>
                <a:gd name="T20" fmla="*/ 2147483647 w 2"/>
                <a:gd name="T21" fmla="*/ 2147483647 h 3"/>
                <a:gd name="T22" fmla="*/ 2147483647 w 2"/>
                <a:gd name="T23" fmla="*/ 0 h 3"/>
                <a:gd name="T24" fmla="*/ 2147483647 w 2"/>
                <a:gd name="T25" fmla="*/ 0 h 3"/>
                <a:gd name="T26" fmla="*/ 2147483647 w 2"/>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a:solidFill>
                <a:schemeClr val="tx1"/>
              </a:solidFill>
              <a:round/>
              <a:headEnd/>
              <a:tailEnd/>
            </a:ln>
          </p:spPr>
          <p:txBody>
            <a:bodyPr/>
            <a:lstStyle/>
            <a:p>
              <a:endParaRPr lang="en-US"/>
            </a:p>
          </p:txBody>
        </p:sp>
        <p:sp>
          <p:nvSpPr>
            <p:cNvPr id="28752" name="Freeform 38"/>
            <p:cNvSpPr>
              <a:spLocks/>
            </p:cNvSpPr>
            <p:nvPr/>
          </p:nvSpPr>
          <p:spPr bwMode="auto">
            <a:xfrm>
              <a:off x="814" y="3691"/>
              <a:ext cx="10" cy="15"/>
            </a:xfrm>
            <a:custGeom>
              <a:avLst/>
              <a:gdLst>
                <a:gd name="T0" fmla="*/ 2147483647 w 2"/>
                <a:gd name="T1" fmla="*/ 2147483647 h 3"/>
                <a:gd name="T2" fmla="*/ 2147483647 w 2"/>
                <a:gd name="T3" fmla="*/ 0 h 3"/>
                <a:gd name="T4" fmla="*/ 2147483647 w 2"/>
                <a:gd name="T5" fmla="*/ 0 h 3"/>
                <a:gd name="T6" fmla="*/ 2147483647 w 2"/>
                <a:gd name="T7" fmla="*/ 0 h 3"/>
                <a:gd name="T8" fmla="*/ 0 w 2"/>
                <a:gd name="T9" fmla="*/ 0 h 3"/>
                <a:gd name="T10" fmla="*/ 0 w 2"/>
                <a:gd name="T11" fmla="*/ 0 h 3"/>
                <a:gd name="T12" fmla="*/ 0 w 2"/>
                <a:gd name="T13" fmla="*/ 2147483647 h 3"/>
                <a:gd name="T14" fmla="*/ 2147483647 w 2"/>
                <a:gd name="T15" fmla="*/ 2147483647 h 3"/>
                <a:gd name="T16" fmla="*/ 2147483647 w 2"/>
                <a:gd name="T17" fmla="*/ 2147483647 h 3"/>
                <a:gd name="T18" fmla="*/ 2147483647 w 2"/>
                <a:gd name="T19" fmla="*/ 2147483647 h 3"/>
                <a:gd name="T20" fmla="*/ 0 w 2"/>
                <a:gd name="T21" fmla="*/ 2147483647 h 3"/>
                <a:gd name="T22" fmla="*/ 0 w 2"/>
                <a:gd name="T23" fmla="*/ 2147483647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2147483647 w 2"/>
                <a:gd name="T35" fmla="*/ 2147483647 h 3"/>
                <a:gd name="T36" fmla="*/ 2147483647 w 2"/>
                <a:gd name="T37" fmla="*/ 2147483647 h 3"/>
                <a:gd name="T38" fmla="*/ 2147483647 w 2"/>
                <a:gd name="T39" fmla="*/ 2147483647 h 3"/>
                <a:gd name="T40" fmla="*/ 2147483647 w 2"/>
                <a:gd name="T41" fmla="*/ 2147483647 h 3"/>
                <a:gd name="T42" fmla="*/ 2147483647 w 2"/>
                <a:gd name="T43" fmla="*/ 2147483647 h 3"/>
                <a:gd name="T44" fmla="*/ 2147483647 w 2"/>
                <a:gd name="T45" fmla="*/ 2147483647 h 3"/>
                <a:gd name="T46" fmla="*/ 2147483647 w 2"/>
                <a:gd name="T47" fmla="*/ 2147483647 h 3"/>
                <a:gd name="T48" fmla="*/ 2147483647 w 2"/>
                <a:gd name="T49" fmla="*/ 2147483647 h 3"/>
                <a:gd name="T50" fmla="*/ 2147483647 w 2"/>
                <a:gd name="T51" fmla="*/ 2147483647 h 3"/>
                <a:gd name="T52" fmla="*/ 2147483647 w 2"/>
                <a:gd name="T53" fmla="*/ 2147483647 h 3"/>
                <a:gd name="T54" fmla="*/ 2147483647 w 2"/>
                <a:gd name="T55" fmla="*/ 0 h 3"/>
                <a:gd name="T56" fmla="*/ 2147483647 w 2"/>
                <a:gd name="T57" fmla="*/ 0 h 3"/>
                <a:gd name="T58" fmla="*/ 2147483647 w 2"/>
                <a:gd name="T59" fmla="*/ 0 h 3"/>
                <a:gd name="T60" fmla="*/ 2147483647 w 2"/>
                <a:gd name="T61" fmla="*/ 0 h 3"/>
                <a:gd name="T62" fmla="*/ 2147483647 w 2"/>
                <a:gd name="T63" fmla="*/ 0 h 3"/>
                <a:gd name="T64" fmla="*/ 2147483647 w 2"/>
                <a:gd name="T65" fmla="*/ 2147483647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6987EB"/>
            </a:solidFill>
            <a:ln w="12700">
              <a:solidFill>
                <a:schemeClr val="tx1"/>
              </a:solidFill>
              <a:round/>
              <a:headEnd/>
              <a:tailEnd/>
            </a:ln>
          </p:spPr>
          <p:txBody>
            <a:bodyPr/>
            <a:lstStyle/>
            <a:p>
              <a:endParaRPr lang="en-US"/>
            </a:p>
          </p:txBody>
        </p:sp>
        <p:sp>
          <p:nvSpPr>
            <p:cNvPr id="28753" name="Freeform 39"/>
            <p:cNvSpPr>
              <a:spLocks/>
            </p:cNvSpPr>
            <p:nvPr/>
          </p:nvSpPr>
          <p:spPr bwMode="auto">
            <a:xfrm>
              <a:off x="795" y="3693"/>
              <a:ext cx="15" cy="1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7 h 3"/>
                <a:gd name="T42" fmla="*/ 0 w 3"/>
                <a:gd name="T43" fmla="*/ 2147483647 h 3"/>
                <a:gd name="T44" fmla="*/ 0 w 3"/>
                <a:gd name="T45" fmla="*/ 2147483647 h 3"/>
                <a:gd name="T46" fmla="*/ 0 w 3"/>
                <a:gd name="T47" fmla="*/ 2147483647 h 3"/>
                <a:gd name="T48" fmla="*/ 2147483647 w 3"/>
                <a:gd name="T49" fmla="*/ 2147483647 h 3"/>
                <a:gd name="T50" fmla="*/ 2147483647 w 3"/>
                <a:gd name="T51" fmla="*/ 2147483647 h 3"/>
                <a:gd name="T52" fmla="*/ 2147483647 w 3"/>
                <a:gd name="T53" fmla="*/ 2147483647 h 3"/>
                <a:gd name="T54" fmla="*/ 2147483647 w 3"/>
                <a:gd name="T55" fmla="*/ 2147483647 h 3"/>
                <a:gd name="T56" fmla="*/ 2147483647 w 3"/>
                <a:gd name="T57" fmla="*/ 2147483647 h 3"/>
                <a:gd name="T58" fmla="*/ 2147483647 w 3"/>
                <a:gd name="T59" fmla="*/ 2147483647 h 3"/>
                <a:gd name="T60" fmla="*/ 2147483647 w 3"/>
                <a:gd name="T61" fmla="*/ 2147483647 h 3"/>
                <a:gd name="T62" fmla="*/ 2147483647 w 3"/>
                <a:gd name="T63" fmla="*/ 2147483647 h 3"/>
                <a:gd name="T64" fmla="*/ 2147483647 w 3"/>
                <a:gd name="T65" fmla="*/ 2147483647 h 3"/>
                <a:gd name="T66" fmla="*/ 2147483647 w 3"/>
                <a:gd name="T67" fmla="*/ 2147483647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6987EB"/>
            </a:solidFill>
            <a:ln w="12700">
              <a:solidFill>
                <a:schemeClr val="tx1"/>
              </a:solidFill>
              <a:round/>
              <a:headEnd/>
              <a:tailEnd/>
            </a:ln>
          </p:spPr>
          <p:txBody>
            <a:bodyPr/>
            <a:lstStyle/>
            <a:p>
              <a:endParaRPr lang="en-US"/>
            </a:p>
          </p:txBody>
        </p:sp>
        <p:sp>
          <p:nvSpPr>
            <p:cNvPr id="28754" name="Freeform 40"/>
            <p:cNvSpPr>
              <a:spLocks/>
            </p:cNvSpPr>
            <p:nvPr/>
          </p:nvSpPr>
          <p:spPr bwMode="auto">
            <a:xfrm>
              <a:off x="768" y="3683"/>
              <a:ext cx="19" cy="10"/>
            </a:xfrm>
            <a:custGeom>
              <a:avLst/>
              <a:gdLst>
                <a:gd name="T0" fmla="*/ 0 w 4"/>
                <a:gd name="T1" fmla="*/ 2147483647 h 2"/>
                <a:gd name="T2" fmla="*/ 0 w 4"/>
                <a:gd name="T3" fmla="*/ 2147483647 h 2"/>
                <a:gd name="T4" fmla="*/ 2147483647 w 4"/>
                <a:gd name="T5" fmla="*/ 0 h 2"/>
                <a:gd name="T6" fmla="*/ 2147483647 w 4"/>
                <a:gd name="T7" fmla="*/ 0 h 2"/>
                <a:gd name="T8" fmla="*/ 2147483647 w 4"/>
                <a:gd name="T9" fmla="*/ 0 h 2"/>
                <a:gd name="T10" fmla="*/ 2147483647 w 4"/>
                <a:gd name="T11" fmla="*/ 0 h 2"/>
                <a:gd name="T12" fmla="*/ 2147483647 w 4"/>
                <a:gd name="T13" fmla="*/ 0 h 2"/>
                <a:gd name="T14" fmla="*/ 2147483647 w 4"/>
                <a:gd name="T15" fmla="*/ 0 h 2"/>
                <a:gd name="T16" fmla="*/ 2147483647 w 4"/>
                <a:gd name="T17" fmla="*/ 2147483647 h 2"/>
                <a:gd name="T18" fmla="*/ 2147483647 w 4"/>
                <a:gd name="T19" fmla="*/ 2147483647 h 2"/>
                <a:gd name="T20" fmla="*/ 2147483647 w 4"/>
                <a:gd name="T21" fmla="*/ 2147483647 h 2"/>
                <a:gd name="T22" fmla="*/ 2147483647 w 4"/>
                <a:gd name="T23" fmla="*/ 2147483647 h 2"/>
                <a:gd name="T24" fmla="*/ 2147483647 w 4"/>
                <a:gd name="T25" fmla="*/ 2147483647 h 2"/>
                <a:gd name="T26" fmla="*/ 2147483647 w 4"/>
                <a:gd name="T27" fmla="*/ 2147483647 h 2"/>
                <a:gd name="T28" fmla="*/ 2147483647 w 4"/>
                <a:gd name="T29" fmla="*/ 2147483647 h 2"/>
                <a:gd name="T30" fmla="*/ 2147483647 w 4"/>
                <a:gd name="T31" fmla="*/ 2147483647 h 2"/>
                <a:gd name="T32" fmla="*/ 2147483647 w 4"/>
                <a:gd name="T33" fmla="*/ 2147483647 h 2"/>
                <a:gd name="T34" fmla="*/ 2147483647 w 4"/>
                <a:gd name="T35" fmla="*/ 2147483647 h 2"/>
                <a:gd name="T36" fmla="*/ 2147483647 w 4"/>
                <a:gd name="T37" fmla="*/ 2147483647 h 2"/>
                <a:gd name="T38" fmla="*/ 2147483647 w 4"/>
                <a:gd name="T39" fmla="*/ 2147483647 h 2"/>
                <a:gd name="T40" fmla="*/ 2147483647 w 4"/>
                <a:gd name="T41" fmla="*/ 2147483647 h 2"/>
                <a:gd name="T42" fmla="*/ 2147483647 w 4"/>
                <a:gd name="T43" fmla="*/ 2147483647 h 2"/>
                <a:gd name="T44" fmla="*/ 2147483647 w 4"/>
                <a:gd name="T45" fmla="*/ 2147483647 h 2"/>
                <a:gd name="T46" fmla="*/ 2147483647 w 4"/>
                <a:gd name="T47" fmla="*/ 2147483647 h 2"/>
                <a:gd name="T48" fmla="*/ 2147483647 w 4"/>
                <a:gd name="T49" fmla="*/ 2147483647 h 2"/>
                <a:gd name="T50" fmla="*/ 2147483647 w 4"/>
                <a:gd name="T51" fmla="*/ 2147483647 h 2"/>
                <a:gd name="T52" fmla="*/ 2147483647 w 4"/>
                <a:gd name="T53" fmla="*/ 2147483647 h 2"/>
                <a:gd name="T54" fmla="*/ 2147483647 w 4"/>
                <a:gd name="T55" fmla="*/ 2147483647 h 2"/>
                <a:gd name="T56" fmla="*/ 2147483647 w 4"/>
                <a:gd name="T57" fmla="*/ 2147483647 h 2"/>
                <a:gd name="T58" fmla="*/ 2147483647 w 4"/>
                <a:gd name="T59" fmla="*/ 2147483647 h 2"/>
                <a:gd name="T60" fmla="*/ 2147483647 w 4"/>
                <a:gd name="T61" fmla="*/ 2147483647 h 2"/>
                <a:gd name="T62" fmla="*/ 2147483647 w 4"/>
                <a:gd name="T63" fmla="*/ 2147483647 h 2"/>
                <a:gd name="T64" fmla="*/ 2147483647 w 4"/>
                <a:gd name="T65" fmla="*/ 2147483647 h 2"/>
                <a:gd name="T66" fmla="*/ 2147483647 w 4"/>
                <a:gd name="T67" fmla="*/ 2147483647 h 2"/>
                <a:gd name="T68" fmla="*/ 2147483647 w 4"/>
                <a:gd name="T69" fmla="*/ 2147483647 h 2"/>
                <a:gd name="T70" fmla="*/ 2147483647 w 4"/>
                <a:gd name="T71" fmla="*/ 2147483647 h 2"/>
                <a:gd name="T72" fmla="*/ 2147483647 w 4"/>
                <a:gd name="T73" fmla="*/ 2147483647 h 2"/>
                <a:gd name="T74" fmla="*/ 2147483647 w 4"/>
                <a:gd name="T75" fmla="*/ 2147483647 h 2"/>
                <a:gd name="T76" fmla="*/ 2147483647 w 4"/>
                <a:gd name="T77" fmla="*/ 2147483647 h 2"/>
                <a:gd name="T78" fmla="*/ 2147483647 w 4"/>
                <a:gd name="T79" fmla="*/ 2147483647 h 2"/>
                <a:gd name="T80" fmla="*/ 2147483647 w 4"/>
                <a:gd name="T81" fmla="*/ 2147483647 h 2"/>
                <a:gd name="T82" fmla="*/ 2147483647 w 4"/>
                <a:gd name="T83" fmla="*/ 2147483647 h 2"/>
                <a:gd name="T84" fmla="*/ 2147483647 w 4"/>
                <a:gd name="T85" fmla="*/ 2147483647 h 2"/>
                <a:gd name="T86" fmla="*/ 2147483647 w 4"/>
                <a:gd name="T87" fmla="*/ 2147483647 h 2"/>
                <a:gd name="T88" fmla="*/ 2147483647 w 4"/>
                <a:gd name="T89" fmla="*/ 2147483647 h 2"/>
                <a:gd name="T90" fmla="*/ 2147483647 w 4"/>
                <a:gd name="T91" fmla="*/ 2147483647 h 2"/>
                <a:gd name="T92" fmla="*/ 2147483647 w 4"/>
                <a:gd name="T93" fmla="*/ 2147483647 h 2"/>
                <a:gd name="T94" fmla="*/ 0 w 4"/>
                <a:gd name="T95" fmla="*/ 2147483647 h 2"/>
                <a:gd name="T96" fmla="*/ 0 w 4"/>
                <a:gd name="T97" fmla="*/ 2147483647 h 2"/>
                <a:gd name="T98" fmla="*/ 0 w 4"/>
                <a:gd name="T99" fmla="*/ 2147483647 h 2"/>
                <a:gd name="T100" fmla="*/ 0 w 4"/>
                <a:gd name="T101" fmla="*/ 2147483647 h 2"/>
                <a:gd name="T102" fmla="*/ 0 w 4"/>
                <a:gd name="T103" fmla="*/ 2147483647 h 2"/>
                <a:gd name="T104" fmla="*/ 0 w 4"/>
                <a:gd name="T105" fmla="*/ 2147483647 h 2"/>
                <a:gd name="T106" fmla="*/ 0 w 4"/>
                <a:gd name="T107" fmla="*/ 2147483647 h 2"/>
                <a:gd name="T108" fmla="*/ 0 w 4"/>
                <a:gd name="T109" fmla="*/ 2147483647 h 2"/>
                <a:gd name="T110" fmla="*/ 0 w 4"/>
                <a:gd name="T111" fmla="*/ 2147483647 h 2"/>
                <a:gd name="T112" fmla="*/ 0 w 4"/>
                <a:gd name="T113" fmla="*/ 2147483647 h 2"/>
                <a:gd name="T114" fmla="*/ 0 w 4"/>
                <a:gd name="T115" fmla="*/ 2147483647 h 2"/>
                <a:gd name="T116" fmla="*/ 0 w 4"/>
                <a:gd name="T117" fmla="*/ 2147483647 h 2"/>
                <a:gd name="T118" fmla="*/ 0 w 4"/>
                <a:gd name="T119" fmla="*/ 2147483647 h 2"/>
                <a:gd name="T120" fmla="*/ 0 w 4"/>
                <a:gd name="T121" fmla="*/ 2147483647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6987EB"/>
            </a:solidFill>
            <a:ln w="12700">
              <a:solidFill>
                <a:schemeClr val="tx1"/>
              </a:solidFill>
              <a:round/>
              <a:headEnd/>
              <a:tailEnd/>
            </a:ln>
          </p:spPr>
          <p:txBody>
            <a:bodyPr/>
            <a:lstStyle/>
            <a:p>
              <a:endParaRPr lang="en-US"/>
            </a:p>
          </p:txBody>
        </p:sp>
      </p:grpSp>
      <p:sp>
        <p:nvSpPr>
          <p:cNvPr id="28697" name="Freeform 41"/>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a:solidFill>
              <a:schemeClr val="tx1"/>
            </a:solidFill>
            <a:round/>
            <a:headEnd/>
            <a:tailEnd/>
          </a:ln>
        </p:spPr>
        <p:txBody>
          <a:bodyPr/>
          <a:lstStyle/>
          <a:p>
            <a:endParaRPr lang="en-US"/>
          </a:p>
        </p:txBody>
      </p:sp>
      <p:sp>
        <p:nvSpPr>
          <p:cNvPr id="28698" name="Freeform 42"/>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a:solidFill>
              <a:schemeClr val="tx1"/>
            </a:solidFill>
            <a:round/>
            <a:headEnd/>
            <a:tailEnd/>
          </a:ln>
        </p:spPr>
        <p:txBody>
          <a:bodyPr/>
          <a:lstStyle/>
          <a:p>
            <a:endParaRPr lang="en-US"/>
          </a:p>
        </p:txBody>
      </p:sp>
      <p:sp>
        <p:nvSpPr>
          <p:cNvPr id="28699" name="Freeform 43"/>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a:solidFill>
              <a:schemeClr val="tx1"/>
            </a:solidFill>
            <a:round/>
            <a:headEnd/>
            <a:tailEnd/>
          </a:ln>
        </p:spPr>
        <p:txBody>
          <a:bodyPr/>
          <a:lstStyle/>
          <a:p>
            <a:endParaRPr lang="en-US"/>
          </a:p>
        </p:txBody>
      </p:sp>
      <p:sp>
        <p:nvSpPr>
          <p:cNvPr id="28700" name="Freeform 44"/>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a:solidFill>
              <a:schemeClr val="tx1"/>
            </a:solidFill>
            <a:round/>
            <a:headEnd/>
            <a:tailEnd/>
          </a:ln>
        </p:spPr>
        <p:txBody>
          <a:bodyPr/>
          <a:lstStyle/>
          <a:p>
            <a:endParaRPr lang="en-US"/>
          </a:p>
        </p:txBody>
      </p:sp>
      <p:sp>
        <p:nvSpPr>
          <p:cNvPr id="28701" name="Freeform 45"/>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a:solidFill>
              <a:schemeClr val="tx1"/>
            </a:solidFill>
            <a:round/>
            <a:headEnd/>
            <a:tailEnd/>
          </a:ln>
        </p:spPr>
        <p:txBody>
          <a:bodyPr/>
          <a:lstStyle/>
          <a:p>
            <a:endParaRPr lang="en-US"/>
          </a:p>
        </p:txBody>
      </p:sp>
      <p:sp>
        <p:nvSpPr>
          <p:cNvPr id="28702" name="Freeform 46"/>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a:solidFill>
              <a:schemeClr val="tx1"/>
            </a:solidFill>
            <a:round/>
            <a:headEnd/>
            <a:tailEnd/>
          </a:ln>
        </p:spPr>
        <p:txBody>
          <a:bodyPr/>
          <a:lstStyle/>
          <a:p>
            <a:endParaRPr lang="en-US"/>
          </a:p>
        </p:txBody>
      </p:sp>
      <p:sp>
        <p:nvSpPr>
          <p:cNvPr id="28703" name="Freeform 47"/>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a:solidFill>
              <a:schemeClr val="tx1"/>
            </a:solidFill>
            <a:round/>
            <a:headEnd/>
            <a:tailEnd/>
          </a:ln>
        </p:spPr>
        <p:txBody>
          <a:bodyPr/>
          <a:lstStyle/>
          <a:p>
            <a:endParaRPr lang="en-US"/>
          </a:p>
        </p:txBody>
      </p:sp>
      <p:sp>
        <p:nvSpPr>
          <p:cNvPr id="28704" name="Freeform 48"/>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6987EB"/>
          </a:solidFill>
          <a:ln w="12700">
            <a:solidFill>
              <a:schemeClr val="tx1"/>
            </a:solidFill>
            <a:round/>
            <a:headEnd/>
            <a:tailEnd/>
          </a:ln>
        </p:spPr>
        <p:txBody>
          <a:bodyPr/>
          <a:lstStyle/>
          <a:p>
            <a:endParaRPr lang="en-US"/>
          </a:p>
        </p:txBody>
      </p:sp>
      <p:sp>
        <p:nvSpPr>
          <p:cNvPr id="28705" name="Freeform 49"/>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0000A0"/>
          </a:solidFill>
          <a:ln w="12700">
            <a:solidFill>
              <a:schemeClr val="tx1"/>
            </a:solidFill>
            <a:round/>
            <a:headEnd/>
            <a:tailEnd/>
          </a:ln>
        </p:spPr>
        <p:txBody>
          <a:bodyPr/>
          <a:lstStyle/>
          <a:p>
            <a:endParaRPr lang="en-US"/>
          </a:p>
        </p:txBody>
      </p:sp>
      <p:sp>
        <p:nvSpPr>
          <p:cNvPr id="28706" name="Freeform 50"/>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a:solidFill>
              <a:schemeClr val="tx1"/>
            </a:solidFill>
            <a:round/>
            <a:headEnd/>
            <a:tailEnd/>
          </a:ln>
        </p:spPr>
        <p:txBody>
          <a:bodyPr/>
          <a:lstStyle/>
          <a:p>
            <a:endParaRPr lang="en-US"/>
          </a:p>
        </p:txBody>
      </p:sp>
      <p:grpSp>
        <p:nvGrpSpPr>
          <p:cNvPr id="28707" name="Group 51"/>
          <p:cNvGrpSpPr>
            <a:grpSpLocks/>
          </p:cNvGrpSpPr>
          <p:nvPr/>
        </p:nvGrpSpPr>
        <p:grpSpPr bwMode="auto">
          <a:xfrm>
            <a:off x="5176838" y="2197100"/>
            <a:ext cx="738187" cy="742950"/>
            <a:chOff x="3562" y="1636"/>
            <a:chExt cx="497" cy="468"/>
          </a:xfrm>
        </p:grpSpPr>
        <p:sp>
          <p:nvSpPr>
            <p:cNvPr id="28738" name="Freeform 52"/>
            <p:cNvSpPr>
              <a:spLocks/>
            </p:cNvSpPr>
            <p:nvPr/>
          </p:nvSpPr>
          <p:spPr bwMode="auto">
            <a:xfrm>
              <a:off x="3806" y="1758"/>
              <a:ext cx="253" cy="346"/>
            </a:xfrm>
            <a:custGeom>
              <a:avLst/>
              <a:gdLst>
                <a:gd name="T0" fmla="*/ 2147483647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2147483647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2147483647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0 w 52"/>
                <a:gd name="T107" fmla="*/ 2147483647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0000A0"/>
            </a:solidFill>
            <a:ln w="12700">
              <a:solidFill>
                <a:schemeClr val="tx1"/>
              </a:solidFill>
              <a:round/>
              <a:headEnd/>
              <a:tailEnd/>
            </a:ln>
          </p:spPr>
          <p:txBody>
            <a:bodyPr/>
            <a:lstStyle/>
            <a:p>
              <a:endParaRPr lang="en-US"/>
            </a:p>
          </p:txBody>
        </p:sp>
        <p:sp>
          <p:nvSpPr>
            <p:cNvPr id="28739" name="Freeform 53"/>
            <p:cNvSpPr>
              <a:spLocks/>
            </p:cNvSpPr>
            <p:nvPr/>
          </p:nvSpPr>
          <p:spPr bwMode="auto">
            <a:xfrm>
              <a:off x="3562" y="1636"/>
              <a:ext cx="405" cy="200"/>
            </a:xfrm>
            <a:custGeom>
              <a:avLst/>
              <a:gdLst>
                <a:gd name="T0" fmla="*/ 2147483647 w 83"/>
                <a:gd name="T1" fmla="*/ 2147483647 h 41"/>
                <a:gd name="T2" fmla="*/ 2147483647 w 83"/>
                <a:gd name="T3" fmla="*/ 2147483647 h 41"/>
                <a:gd name="T4" fmla="*/ 2147483647 w 83"/>
                <a:gd name="T5" fmla="*/ 2147483647 h 41"/>
                <a:gd name="T6" fmla="*/ 2147483647 w 83"/>
                <a:gd name="T7" fmla="*/ 2147483647 h 41"/>
                <a:gd name="T8" fmla="*/ 2147483647 w 83"/>
                <a:gd name="T9" fmla="*/ 2147483647 h 41"/>
                <a:gd name="T10" fmla="*/ 2147483647 w 83"/>
                <a:gd name="T11" fmla="*/ 2147483647 h 41"/>
                <a:gd name="T12" fmla="*/ 2147483647 w 83"/>
                <a:gd name="T13" fmla="*/ 2147483647 h 41"/>
                <a:gd name="T14" fmla="*/ 2147483647 w 83"/>
                <a:gd name="T15" fmla="*/ 2147483647 h 41"/>
                <a:gd name="T16" fmla="*/ 2147483647 w 83"/>
                <a:gd name="T17" fmla="*/ 2147483647 h 41"/>
                <a:gd name="T18" fmla="*/ 2147483647 w 83"/>
                <a:gd name="T19" fmla="*/ 2147483647 h 41"/>
                <a:gd name="T20" fmla="*/ 2147483647 w 83"/>
                <a:gd name="T21" fmla="*/ 2147483647 h 41"/>
                <a:gd name="T22" fmla="*/ 2147483647 w 83"/>
                <a:gd name="T23" fmla="*/ 2147483647 h 41"/>
                <a:gd name="T24" fmla="*/ 2147483647 w 83"/>
                <a:gd name="T25" fmla="*/ 2147483647 h 41"/>
                <a:gd name="T26" fmla="*/ 2147483647 w 83"/>
                <a:gd name="T27" fmla="*/ 2147483647 h 41"/>
                <a:gd name="T28" fmla="*/ 2147483647 w 83"/>
                <a:gd name="T29" fmla="*/ 2147483647 h 41"/>
                <a:gd name="T30" fmla="*/ 2147483647 w 83"/>
                <a:gd name="T31" fmla="*/ 2147483647 h 41"/>
                <a:gd name="T32" fmla="*/ 2147483647 w 83"/>
                <a:gd name="T33" fmla="*/ 2147483647 h 41"/>
                <a:gd name="T34" fmla="*/ 2147483647 w 83"/>
                <a:gd name="T35" fmla="*/ 2147483647 h 41"/>
                <a:gd name="T36" fmla="*/ 2147483647 w 83"/>
                <a:gd name="T37" fmla="*/ 2147483647 h 41"/>
                <a:gd name="T38" fmla="*/ 2147483647 w 83"/>
                <a:gd name="T39" fmla="*/ 2147483647 h 41"/>
                <a:gd name="T40" fmla="*/ 2147483647 w 83"/>
                <a:gd name="T41" fmla="*/ 2147483647 h 41"/>
                <a:gd name="T42" fmla="*/ 2147483647 w 83"/>
                <a:gd name="T43" fmla="*/ 2147483647 h 41"/>
                <a:gd name="T44" fmla="*/ 2147483647 w 83"/>
                <a:gd name="T45" fmla="*/ 2147483647 h 41"/>
                <a:gd name="T46" fmla="*/ 2147483647 w 83"/>
                <a:gd name="T47" fmla="*/ 2147483647 h 41"/>
                <a:gd name="T48" fmla="*/ 2147483647 w 83"/>
                <a:gd name="T49" fmla="*/ 2147483647 h 41"/>
                <a:gd name="T50" fmla="*/ 2147483647 w 83"/>
                <a:gd name="T51" fmla="*/ 2147483647 h 41"/>
                <a:gd name="T52" fmla="*/ 2147483647 w 83"/>
                <a:gd name="T53" fmla="*/ 2147483647 h 41"/>
                <a:gd name="T54" fmla="*/ 2147483647 w 83"/>
                <a:gd name="T55" fmla="*/ 2147483647 h 41"/>
                <a:gd name="T56" fmla="*/ 2147483647 w 83"/>
                <a:gd name="T57" fmla="*/ 2147483647 h 41"/>
                <a:gd name="T58" fmla="*/ 2147483647 w 83"/>
                <a:gd name="T59" fmla="*/ 2147483647 h 41"/>
                <a:gd name="T60" fmla="*/ 2147483647 w 83"/>
                <a:gd name="T61" fmla="*/ 2147483647 h 41"/>
                <a:gd name="T62" fmla="*/ 2147483647 w 83"/>
                <a:gd name="T63" fmla="*/ 2147483647 h 41"/>
                <a:gd name="T64" fmla="*/ 2147483647 w 83"/>
                <a:gd name="T65" fmla="*/ 2147483647 h 41"/>
                <a:gd name="T66" fmla="*/ 2147483647 w 83"/>
                <a:gd name="T67" fmla="*/ 2147483647 h 41"/>
                <a:gd name="T68" fmla="*/ 2147483647 w 83"/>
                <a:gd name="T69" fmla="*/ 2147483647 h 41"/>
                <a:gd name="T70" fmla="*/ 2147483647 w 83"/>
                <a:gd name="T71" fmla="*/ 2147483647 h 41"/>
                <a:gd name="T72" fmla="*/ 2147483647 w 83"/>
                <a:gd name="T73" fmla="*/ 2147483647 h 41"/>
                <a:gd name="T74" fmla="*/ 2147483647 w 83"/>
                <a:gd name="T75" fmla="*/ 2147483647 h 41"/>
                <a:gd name="T76" fmla="*/ 2147483647 w 83"/>
                <a:gd name="T77" fmla="*/ 2147483647 h 41"/>
                <a:gd name="T78" fmla="*/ 2147483647 w 83"/>
                <a:gd name="T79" fmla="*/ 2147483647 h 41"/>
                <a:gd name="T80" fmla="*/ 2147483647 w 83"/>
                <a:gd name="T81" fmla="*/ 2147483647 h 41"/>
                <a:gd name="T82" fmla="*/ 2147483647 w 83"/>
                <a:gd name="T83" fmla="*/ 2147483647 h 41"/>
                <a:gd name="T84" fmla="*/ 2147483647 w 83"/>
                <a:gd name="T85" fmla="*/ 2147483647 h 41"/>
                <a:gd name="T86" fmla="*/ 0 w 83"/>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0000A0"/>
            </a:solidFill>
            <a:ln w="12700">
              <a:solidFill>
                <a:schemeClr val="tx1"/>
              </a:solidFill>
              <a:round/>
              <a:headEnd/>
              <a:tailEnd/>
            </a:ln>
          </p:spPr>
          <p:txBody>
            <a:bodyPr/>
            <a:lstStyle/>
            <a:p>
              <a:endParaRPr lang="en-US"/>
            </a:p>
          </p:txBody>
        </p:sp>
      </p:grpSp>
      <p:sp>
        <p:nvSpPr>
          <p:cNvPr id="28708" name="Freeform 54"/>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a:solidFill>
              <a:schemeClr val="tx1"/>
            </a:solidFill>
            <a:round/>
            <a:headEnd/>
            <a:tailEnd/>
          </a:ln>
        </p:spPr>
        <p:txBody>
          <a:bodyPr/>
          <a:lstStyle/>
          <a:p>
            <a:endParaRPr lang="en-US"/>
          </a:p>
        </p:txBody>
      </p:sp>
      <p:sp>
        <p:nvSpPr>
          <p:cNvPr id="28709" name="Freeform 55"/>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0000A0"/>
          </a:solidFill>
          <a:ln w="12700">
            <a:solidFill>
              <a:schemeClr val="tx1"/>
            </a:solidFill>
            <a:round/>
            <a:headEnd/>
            <a:tailEnd/>
          </a:ln>
        </p:spPr>
        <p:txBody>
          <a:bodyPr/>
          <a:lstStyle/>
          <a:p>
            <a:endParaRPr lang="en-US"/>
          </a:p>
        </p:txBody>
      </p:sp>
      <p:sp>
        <p:nvSpPr>
          <p:cNvPr id="28710" name="Freeform 56"/>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a:solidFill>
              <a:schemeClr val="tx1"/>
            </a:solidFill>
            <a:round/>
            <a:headEnd/>
            <a:tailEnd/>
          </a:ln>
        </p:spPr>
        <p:txBody>
          <a:bodyPr/>
          <a:lstStyle/>
          <a:p>
            <a:endParaRPr lang="en-US"/>
          </a:p>
        </p:txBody>
      </p:sp>
      <p:sp>
        <p:nvSpPr>
          <p:cNvPr id="28711" name="Freeform 57"/>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6987EB"/>
          </a:solidFill>
          <a:ln w="12700">
            <a:solidFill>
              <a:schemeClr val="tx1"/>
            </a:solidFill>
            <a:round/>
            <a:headEnd/>
            <a:tailEnd/>
          </a:ln>
        </p:spPr>
        <p:txBody>
          <a:bodyPr/>
          <a:lstStyle/>
          <a:p>
            <a:endParaRPr lang="en-US"/>
          </a:p>
        </p:txBody>
      </p:sp>
      <p:sp>
        <p:nvSpPr>
          <p:cNvPr id="28712" name="Freeform 58"/>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a:solidFill>
              <a:schemeClr val="tx1"/>
            </a:solidFill>
            <a:round/>
            <a:headEnd/>
            <a:tailEnd/>
          </a:ln>
        </p:spPr>
        <p:txBody>
          <a:bodyPr/>
          <a:lstStyle/>
          <a:p>
            <a:endParaRPr lang="en-US"/>
          </a:p>
        </p:txBody>
      </p:sp>
      <p:sp>
        <p:nvSpPr>
          <p:cNvPr id="28713" name="Freeform 59"/>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AAC8F5"/>
          </a:solidFill>
          <a:ln w="12700">
            <a:solidFill>
              <a:schemeClr val="tx1"/>
            </a:solidFill>
            <a:round/>
            <a:headEnd/>
            <a:tailEnd/>
          </a:ln>
        </p:spPr>
        <p:txBody>
          <a:bodyPr/>
          <a:lstStyle/>
          <a:p>
            <a:endParaRPr lang="en-US"/>
          </a:p>
        </p:txBody>
      </p:sp>
      <p:sp>
        <p:nvSpPr>
          <p:cNvPr id="28714" name="Freeform 60"/>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a:solidFill>
              <a:schemeClr val="tx1"/>
            </a:solidFill>
            <a:round/>
            <a:headEnd/>
            <a:tailEnd/>
          </a:ln>
        </p:spPr>
        <p:txBody>
          <a:bodyPr/>
          <a:lstStyle/>
          <a:p>
            <a:endParaRPr lang="en-US"/>
          </a:p>
        </p:txBody>
      </p:sp>
      <p:sp>
        <p:nvSpPr>
          <p:cNvPr id="28715" name="Freeform 61"/>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a:solidFill>
              <a:schemeClr val="tx1"/>
            </a:solidFill>
            <a:round/>
            <a:headEnd/>
            <a:tailEnd/>
          </a:ln>
        </p:spPr>
        <p:txBody>
          <a:bodyPr/>
          <a:lstStyle/>
          <a:p>
            <a:endParaRPr lang="en-US"/>
          </a:p>
        </p:txBody>
      </p:sp>
      <p:sp>
        <p:nvSpPr>
          <p:cNvPr id="28716" name="Freeform 62"/>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AAC8F5"/>
          </a:solidFill>
          <a:ln w="12700">
            <a:solidFill>
              <a:schemeClr val="tx1"/>
            </a:solidFill>
            <a:round/>
            <a:headEnd/>
            <a:tailEnd/>
          </a:ln>
        </p:spPr>
        <p:txBody>
          <a:bodyPr/>
          <a:lstStyle/>
          <a:p>
            <a:endParaRPr lang="en-US"/>
          </a:p>
        </p:txBody>
      </p:sp>
      <p:sp>
        <p:nvSpPr>
          <p:cNvPr id="28717" name="Freeform 63"/>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a:solidFill>
              <a:schemeClr val="tx1"/>
            </a:solidFill>
            <a:round/>
            <a:headEnd/>
            <a:tailEnd/>
          </a:ln>
        </p:spPr>
        <p:txBody>
          <a:bodyPr/>
          <a:lstStyle/>
          <a:p>
            <a:endParaRPr lang="en-US"/>
          </a:p>
        </p:txBody>
      </p:sp>
      <p:sp>
        <p:nvSpPr>
          <p:cNvPr id="28718" name="Freeform 64"/>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a:solidFill>
              <a:schemeClr val="tx1"/>
            </a:solidFill>
            <a:round/>
            <a:headEnd/>
            <a:tailEnd/>
          </a:ln>
        </p:spPr>
        <p:txBody>
          <a:bodyPr/>
          <a:lstStyle/>
          <a:p>
            <a:endParaRPr lang="en-US"/>
          </a:p>
        </p:txBody>
      </p:sp>
      <p:sp>
        <p:nvSpPr>
          <p:cNvPr id="28719" name="Freeform 65"/>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AC8F5"/>
          </a:solidFill>
          <a:ln w="12700">
            <a:solidFill>
              <a:schemeClr val="tx1"/>
            </a:solidFill>
            <a:round/>
            <a:headEnd/>
            <a:tailEnd/>
          </a:ln>
        </p:spPr>
        <p:txBody>
          <a:bodyPr/>
          <a:lstStyle/>
          <a:p>
            <a:endParaRPr lang="en-US"/>
          </a:p>
        </p:txBody>
      </p:sp>
      <p:sp>
        <p:nvSpPr>
          <p:cNvPr id="28720" name="Freeform 66"/>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a:solidFill>
              <a:schemeClr val="tx1"/>
            </a:solidFill>
            <a:round/>
            <a:headEnd/>
            <a:tailEnd/>
          </a:ln>
        </p:spPr>
        <p:txBody>
          <a:bodyPr/>
          <a:lstStyle/>
          <a:p>
            <a:endParaRPr lang="en-US"/>
          </a:p>
        </p:txBody>
      </p:sp>
      <p:sp>
        <p:nvSpPr>
          <p:cNvPr id="28721" name="Freeform 67"/>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a:solidFill>
              <a:schemeClr val="tx1"/>
            </a:solidFill>
            <a:round/>
            <a:headEnd/>
            <a:tailEnd/>
          </a:ln>
        </p:spPr>
        <p:txBody>
          <a:bodyPr/>
          <a:lstStyle/>
          <a:p>
            <a:endParaRPr lang="en-US"/>
          </a:p>
        </p:txBody>
      </p:sp>
      <p:grpSp>
        <p:nvGrpSpPr>
          <p:cNvPr id="28722" name="Group 68"/>
          <p:cNvGrpSpPr>
            <a:grpSpLocks/>
          </p:cNvGrpSpPr>
          <p:nvPr/>
        </p:nvGrpSpPr>
        <p:grpSpPr bwMode="auto">
          <a:xfrm>
            <a:off x="2876550" y="4635500"/>
            <a:ext cx="858838" cy="588963"/>
            <a:chOff x="1991" y="3321"/>
            <a:chExt cx="361" cy="231"/>
          </a:xfrm>
        </p:grpSpPr>
        <p:sp>
          <p:nvSpPr>
            <p:cNvPr id="28730" name="Freeform 69"/>
            <p:cNvSpPr>
              <a:spLocks/>
            </p:cNvSpPr>
            <p:nvPr/>
          </p:nvSpPr>
          <p:spPr bwMode="auto">
            <a:xfrm>
              <a:off x="2274" y="3459"/>
              <a:ext cx="78" cy="93"/>
            </a:xfrm>
            <a:custGeom>
              <a:avLst/>
              <a:gdLst>
                <a:gd name="T0" fmla="*/ 0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0 h 19"/>
                <a:gd name="T16" fmla="*/ 2147483647 w 16"/>
                <a:gd name="T17" fmla="*/ 2147483647 h 19"/>
                <a:gd name="T18" fmla="*/ 0 w 16"/>
                <a:gd name="T19" fmla="*/ 2147483647 h 19"/>
                <a:gd name="T20" fmla="*/ 0 w 16"/>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a:solidFill>
                <a:schemeClr val="tx1"/>
              </a:solidFill>
              <a:round/>
              <a:headEnd/>
              <a:tailEnd/>
            </a:ln>
          </p:spPr>
          <p:txBody>
            <a:bodyPr/>
            <a:lstStyle/>
            <a:p>
              <a:endParaRPr lang="en-US"/>
            </a:p>
          </p:txBody>
        </p:sp>
        <p:sp>
          <p:nvSpPr>
            <p:cNvPr id="28731" name="Freeform 70"/>
            <p:cNvSpPr>
              <a:spLocks/>
            </p:cNvSpPr>
            <p:nvPr/>
          </p:nvSpPr>
          <p:spPr bwMode="auto">
            <a:xfrm>
              <a:off x="2235" y="3409"/>
              <a:ext cx="44" cy="29"/>
            </a:xfrm>
            <a:custGeom>
              <a:avLst/>
              <a:gdLst>
                <a:gd name="T0" fmla="*/ 2147483647 w 9"/>
                <a:gd name="T1" fmla="*/ 2147483647 h 6"/>
                <a:gd name="T2" fmla="*/ 2147483647 w 9"/>
                <a:gd name="T3" fmla="*/ 2147483647 h 6"/>
                <a:gd name="T4" fmla="*/ 2147483647 w 9"/>
                <a:gd name="T5" fmla="*/ 2147483647 h 6"/>
                <a:gd name="T6" fmla="*/ 2147483647 w 9"/>
                <a:gd name="T7" fmla="*/ 2147483647 h 6"/>
                <a:gd name="T8" fmla="*/ 2147483647 w 9"/>
                <a:gd name="T9" fmla="*/ 2147483647 h 6"/>
                <a:gd name="T10" fmla="*/ 2147483647 w 9"/>
                <a:gd name="T11" fmla="*/ 0 h 6"/>
                <a:gd name="T12" fmla="*/ 0 w 9"/>
                <a:gd name="T13" fmla="*/ 2147483647 h 6"/>
                <a:gd name="T14" fmla="*/ 2147483647 w 9"/>
                <a:gd name="T15" fmla="*/ 2147483647 h 6"/>
                <a:gd name="T16" fmla="*/ 2147483647 w 9"/>
                <a:gd name="T17" fmla="*/ 2147483647 h 6"/>
                <a:gd name="T18" fmla="*/ 2147483647 w 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a:solidFill>
                <a:schemeClr val="tx1"/>
              </a:solidFill>
              <a:round/>
              <a:headEnd/>
              <a:tailEnd/>
            </a:ln>
          </p:spPr>
          <p:txBody>
            <a:bodyPr/>
            <a:lstStyle/>
            <a:p>
              <a:endParaRPr lang="en-US"/>
            </a:p>
          </p:txBody>
        </p:sp>
        <p:sp>
          <p:nvSpPr>
            <p:cNvPr id="28732" name="Freeform 71"/>
            <p:cNvSpPr>
              <a:spLocks/>
            </p:cNvSpPr>
            <p:nvPr/>
          </p:nvSpPr>
          <p:spPr bwMode="auto">
            <a:xfrm>
              <a:off x="2225" y="3438"/>
              <a:ext cx="20" cy="10"/>
            </a:xfrm>
            <a:custGeom>
              <a:avLst/>
              <a:gdLst>
                <a:gd name="T0" fmla="*/ 0 w 4"/>
                <a:gd name="T1" fmla="*/ 2147483647 h 2"/>
                <a:gd name="T2" fmla="*/ 2147483647 w 4"/>
                <a:gd name="T3" fmla="*/ 0 h 2"/>
                <a:gd name="T4" fmla="*/ 2147483647 w 4"/>
                <a:gd name="T5" fmla="*/ 2147483647 h 2"/>
                <a:gd name="T6" fmla="*/ 0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a:solidFill>
                <a:schemeClr val="tx1"/>
              </a:solidFill>
              <a:round/>
              <a:headEnd/>
              <a:tailEnd/>
            </a:ln>
          </p:spPr>
          <p:txBody>
            <a:bodyPr/>
            <a:lstStyle/>
            <a:p>
              <a:endParaRPr lang="en-US"/>
            </a:p>
          </p:txBody>
        </p:sp>
        <p:sp>
          <p:nvSpPr>
            <p:cNvPr id="28733" name="Freeform 72"/>
            <p:cNvSpPr>
              <a:spLocks/>
            </p:cNvSpPr>
            <p:nvPr/>
          </p:nvSpPr>
          <p:spPr bwMode="auto">
            <a:xfrm>
              <a:off x="2211" y="3419"/>
              <a:ext cx="19" cy="14"/>
            </a:xfrm>
            <a:custGeom>
              <a:avLst/>
              <a:gdLst>
                <a:gd name="T0" fmla="*/ 2147483647 w 4"/>
                <a:gd name="T1" fmla="*/ 0 h 3"/>
                <a:gd name="T2" fmla="*/ 2147483647 w 4"/>
                <a:gd name="T3" fmla="*/ 0 h 3"/>
                <a:gd name="T4" fmla="*/ 2147483647 w 4"/>
                <a:gd name="T5" fmla="*/ 0 h 3"/>
                <a:gd name="T6" fmla="*/ 2147483647 w 4"/>
                <a:gd name="T7" fmla="*/ 0 h 3"/>
                <a:gd name="T8" fmla="*/ 2147483647 w 4"/>
                <a:gd name="T9" fmla="*/ 0 h 3"/>
                <a:gd name="T10" fmla="*/ 2147483647 w 4"/>
                <a:gd name="T11" fmla="*/ 2147483647 h 3"/>
                <a:gd name="T12" fmla="*/ 2147483647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2147483647 h 3"/>
                <a:gd name="T28" fmla="*/ 2147483647 w 4"/>
                <a:gd name="T29" fmla="*/ 2147483647 h 3"/>
                <a:gd name="T30" fmla="*/ 2147483647 w 4"/>
                <a:gd name="T31" fmla="*/ 2147483647 h 3"/>
                <a:gd name="T32" fmla="*/ 2147483647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0 w 4"/>
                <a:gd name="T45" fmla="*/ 2147483647 h 3"/>
                <a:gd name="T46" fmla="*/ 0 w 4"/>
                <a:gd name="T47" fmla="*/ 2147483647 h 3"/>
                <a:gd name="T48" fmla="*/ 0 w 4"/>
                <a:gd name="T49" fmla="*/ 2147483647 h 3"/>
                <a:gd name="T50" fmla="*/ 0 w 4"/>
                <a:gd name="T51" fmla="*/ 2147483647 h 3"/>
                <a:gd name="T52" fmla="*/ 0 w 4"/>
                <a:gd name="T53" fmla="*/ 2147483647 h 3"/>
                <a:gd name="T54" fmla="*/ 2147483647 w 4"/>
                <a:gd name="T55" fmla="*/ 2147483647 h 3"/>
                <a:gd name="T56" fmla="*/ 2147483647 w 4"/>
                <a:gd name="T57" fmla="*/ 0 h 3"/>
                <a:gd name="T58" fmla="*/ 2147483647 w 4"/>
                <a:gd name="T59" fmla="*/ 0 h 3"/>
                <a:gd name="T60" fmla="*/ 2147483647 w 4"/>
                <a:gd name="T61" fmla="*/ 0 h 3"/>
                <a:gd name="T62" fmla="*/ 2147483647 w 4"/>
                <a:gd name="T63" fmla="*/ 0 h 3"/>
                <a:gd name="T64" fmla="*/ 2147483647 w 4"/>
                <a:gd name="T65" fmla="*/ 0 h 3"/>
                <a:gd name="T66" fmla="*/ 21474836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a:solidFill>
                <a:schemeClr val="tx1"/>
              </a:solidFill>
              <a:round/>
              <a:headEnd/>
              <a:tailEnd/>
            </a:ln>
          </p:spPr>
          <p:txBody>
            <a:bodyPr/>
            <a:lstStyle/>
            <a:p>
              <a:endParaRPr lang="en-US"/>
            </a:p>
          </p:txBody>
        </p:sp>
        <p:sp>
          <p:nvSpPr>
            <p:cNvPr id="28734" name="Freeform 73"/>
            <p:cNvSpPr>
              <a:spLocks/>
            </p:cNvSpPr>
            <p:nvPr/>
          </p:nvSpPr>
          <p:spPr bwMode="auto">
            <a:xfrm>
              <a:off x="2186" y="3394"/>
              <a:ext cx="39" cy="15"/>
            </a:xfrm>
            <a:custGeom>
              <a:avLst/>
              <a:gdLst>
                <a:gd name="T0" fmla="*/ 0 w 8"/>
                <a:gd name="T1" fmla="*/ 2147483647 h 3"/>
                <a:gd name="T2" fmla="*/ 2147483647 w 8"/>
                <a:gd name="T3" fmla="*/ 2147483647 h 3"/>
                <a:gd name="T4" fmla="*/ 2147483647 w 8"/>
                <a:gd name="T5" fmla="*/ 0 h 3"/>
                <a:gd name="T6" fmla="*/ 2147483647 w 8"/>
                <a:gd name="T7" fmla="*/ 0 h 3"/>
                <a:gd name="T8" fmla="*/ 0 w 8"/>
                <a:gd name="T9" fmla="*/ 2147483647 h 3"/>
                <a:gd name="T10" fmla="*/ 0 w 8"/>
                <a:gd name="T11" fmla="*/ 2147483647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a:solidFill>
                <a:schemeClr val="tx1"/>
              </a:solidFill>
              <a:round/>
              <a:headEnd/>
              <a:tailEnd/>
            </a:ln>
          </p:spPr>
          <p:txBody>
            <a:bodyPr/>
            <a:lstStyle/>
            <a:p>
              <a:endParaRPr lang="en-US"/>
            </a:p>
          </p:txBody>
        </p:sp>
        <p:sp>
          <p:nvSpPr>
            <p:cNvPr id="28735" name="Freeform 74"/>
            <p:cNvSpPr>
              <a:spLocks/>
            </p:cNvSpPr>
            <p:nvPr/>
          </p:nvSpPr>
          <p:spPr bwMode="auto">
            <a:xfrm>
              <a:off x="2026" y="3321"/>
              <a:ext cx="38" cy="24"/>
            </a:xfrm>
            <a:custGeom>
              <a:avLst/>
              <a:gdLst>
                <a:gd name="T0" fmla="*/ 0 w 8"/>
                <a:gd name="T1" fmla="*/ 2147483647 h 5"/>
                <a:gd name="T2" fmla="*/ 2147483647 w 8"/>
                <a:gd name="T3" fmla="*/ 2147483647 h 5"/>
                <a:gd name="T4" fmla="*/ 2147483647 w 8"/>
                <a:gd name="T5" fmla="*/ 2147483647 h 5"/>
                <a:gd name="T6" fmla="*/ 2147483647 w 8"/>
                <a:gd name="T7" fmla="*/ 2147483647 h 5"/>
                <a:gd name="T8" fmla="*/ 2147483647 w 8"/>
                <a:gd name="T9" fmla="*/ 0 h 5"/>
                <a:gd name="T10" fmla="*/ 2147483647 w 8"/>
                <a:gd name="T11" fmla="*/ 2147483647 h 5"/>
                <a:gd name="T12" fmla="*/ 0 w 8"/>
                <a:gd name="T13" fmla="*/ 2147483647 h 5"/>
                <a:gd name="T14" fmla="*/ 0 w 8"/>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a:solidFill>
                <a:schemeClr val="tx1"/>
              </a:solidFill>
              <a:round/>
              <a:headEnd/>
              <a:tailEnd/>
            </a:ln>
          </p:spPr>
          <p:txBody>
            <a:bodyPr/>
            <a:lstStyle/>
            <a:p>
              <a:endParaRPr lang="en-US"/>
            </a:p>
          </p:txBody>
        </p:sp>
        <p:sp>
          <p:nvSpPr>
            <p:cNvPr id="28736" name="Freeform 75"/>
            <p:cNvSpPr>
              <a:spLocks/>
            </p:cNvSpPr>
            <p:nvPr/>
          </p:nvSpPr>
          <p:spPr bwMode="auto">
            <a:xfrm>
              <a:off x="1991" y="3321"/>
              <a:ext cx="20" cy="24"/>
            </a:xfrm>
            <a:custGeom>
              <a:avLst/>
              <a:gdLst>
                <a:gd name="T0" fmla="*/ 0 w 4"/>
                <a:gd name="T1" fmla="*/ 2147483647 h 5"/>
                <a:gd name="T2" fmla="*/ 2147483647 w 4"/>
                <a:gd name="T3" fmla="*/ 2147483647 h 5"/>
                <a:gd name="T4" fmla="*/ 2147483647 w 4"/>
                <a:gd name="T5" fmla="*/ 0 h 5"/>
                <a:gd name="T6" fmla="*/ 0 w 4"/>
                <a:gd name="T7" fmla="*/ 2147483647 h 5"/>
                <a:gd name="T8" fmla="*/ 0 w 4"/>
                <a:gd name="T9" fmla="*/ 2147483647 h 5"/>
                <a:gd name="T10" fmla="*/ 0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a:solidFill>
                <a:schemeClr val="tx1"/>
              </a:solidFill>
              <a:round/>
              <a:headEnd/>
              <a:tailEnd/>
            </a:ln>
          </p:spPr>
          <p:txBody>
            <a:bodyPr/>
            <a:lstStyle/>
            <a:p>
              <a:endParaRPr lang="en-US"/>
            </a:p>
          </p:txBody>
        </p:sp>
        <p:sp>
          <p:nvSpPr>
            <p:cNvPr id="28737" name="Freeform 76"/>
            <p:cNvSpPr>
              <a:spLocks/>
            </p:cNvSpPr>
            <p:nvPr/>
          </p:nvSpPr>
          <p:spPr bwMode="auto">
            <a:xfrm>
              <a:off x="2128" y="3360"/>
              <a:ext cx="39" cy="34"/>
            </a:xfrm>
            <a:custGeom>
              <a:avLst/>
              <a:gdLst>
                <a:gd name="T0" fmla="*/ 2147483647 w 8"/>
                <a:gd name="T1" fmla="*/ 2147483647 h 7"/>
                <a:gd name="T2" fmla="*/ 2147483647 w 8"/>
                <a:gd name="T3" fmla="*/ 2147483647 h 7"/>
                <a:gd name="T4" fmla="*/ 2147483647 w 8"/>
                <a:gd name="T5" fmla="*/ 2147483647 h 7"/>
                <a:gd name="T6" fmla="*/ 2147483647 w 8"/>
                <a:gd name="T7" fmla="*/ 0 h 7"/>
                <a:gd name="T8" fmla="*/ 0 w 8"/>
                <a:gd name="T9" fmla="*/ 2147483647 h 7"/>
                <a:gd name="T10" fmla="*/ 2147483647 w 8"/>
                <a:gd name="T11" fmla="*/ 2147483647 h 7"/>
                <a:gd name="T12" fmla="*/ 2147483647 w 8"/>
                <a:gd name="T13" fmla="*/ 214748364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a:solidFill>
                <a:schemeClr val="tx1"/>
              </a:solidFill>
              <a:round/>
              <a:headEnd/>
              <a:tailEnd/>
            </a:ln>
          </p:spPr>
          <p:txBody>
            <a:bodyPr/>
            <a:lstStyle/>
            <a:p>
              <a:endParaRPr lang="en-US"/>
            </a:p>
          </p:txBody>
        </p:sp>
      </p:grpSp>
      <p:sp>
        <p:nvSpPr>
          <p:cNvPr id="28723" name="Rectangle 77"/>
          <p:cNvSpPr>
            <a:spLocks noGrp="1" noChangeArrowheads="1"/>
          </p:cNvSpPr>
          <p:nvPr>
            <p:ph type="title"/>
          </p:nvPr>
        </p:nvSpPr>
        <p:spPr>
          <a:xfrm>
            <a:off x="0" y="242888"/>
            <a:ext cx="9144000" cy="1143000"/>
          </a:xfrm>
        </p:spPr>
        <p:txBody>
          <a:bodyPr/>
          <a:lstStyle/>
          <a:p>
            <a:pPr eaLnBrk="1" hangingPunct="1"/>
            <a:r>
              <a:rPr lang="en-US" sz="2400" smtClean="0"/>
              <a:t>Obesity Trends* Among U.S. Adults</a:t>
            </a:r>
            <a:br>
              <a:rPr lang="en-US" sz="2400" smtClean="0"/>
            </a:br>
            <a:r>
              <a:rPr lang="en-US" sz="2400" smtClean="0">
                <a:solidFill>
                  <a:srgbClr val="DE3021"/>
                </a:solidFill>
              </a:rPr>
              <a:t>BRFSS, 1991</a:t>
            </a:r>
          </a:p>
        </p:txBody>
      </p:sp>
      <p:sp>
        <p:nvSpPr>
          <p:cNvPr id="28724" name="Text Box 78"/>
          <p:cNvSpPr txBox="1">
            <a:spLocks noChangeArrowheads="1"/>
          </p:cNvSpPr>
          <p:nvPr/>
        </p:nvSpPr>
        <p:spPr bwMode="auto">
          <a:xfrm>
            <a:off x="2119313" y="1200150"/>
            <a:ext cx="4803775" cy="304800"/>
          </a:xfrm>
          <a:prstGeom prst="rect">
            <a:avLst/>
          </a:prstGeom>
          <a:noFill/>
          <a:ln w="9525">
            <a:noFill/>
            <a:miter lim="800000"/>
            <a:headEnd/>
            <a:tailEnd/>
          </a:ln>
        </p:spPr>
        <p:txBody>
          <a:bodyPr wrap="none">
            <a:spAutoFit/>
          </a:bodyPr>
          <a:lstStyle/>
          <a:p>
            <a:r>
              <a:rPr lang="en-US" sz="1400" b="1">
                <a:latin typeface="Verdana" pitchFamily="34" charset="0"/>
              </a:rPr>
              <a:t>(*BMI ≥30, or ~ 30 lbs overweight for 5’ 4” person)</a:t>
            </a:r>
          </a:p>
        </p:txBody>
      </p:sp>
      <p:sp>
        <p:nvSpPr>
          <p:cNvPr id="28725" name="Text Box 79"/>
          <p:cNvSpPr txBox="1">
            <a:spLocks noChangeArrowheads="1"/>
          </p:cNvSpPr>
          <p:nvPr/>
        </p:nvSpPr>
        <p:spPr bwMode="auto">
          <a:xfrm>
            <a:off x="654050" y="5791200"/>
            <a:ext cx="7651750" cy="307975"/>
          </a:xfrm>
          <a:prstGeom prst="rect">
            <a:avLst/>
          </a:prstGeom>
          <a:noFill/>
          <a:ln w="9525">
            <a:noFill/>
            <a:miter lim="800000"/>
            <a:headEnd/>
            <a:tailEnd/>
          </a:ln>
        </p:spPr>
        <p:txBody>
          <a:bodyPr>
            <a:spAutoFit/>
          </a:bodyPr>
          <a:lstStyle/>
          <a:p>
            <a:r>
              <a:rPr lang="en-US" sz="1400" b="1">
                <a:latin typeface="Arial Narrow" pitchFamily="34" charset="0"/>
              </a:rPr>
              <a:t>No Data           &lt;10%          10%–14%	  15%–19% </a:t>
            </a:r>
          </a:p>
        </p:txBody>
      </p:sp>
      <p:sp>
        <p:nvSpPr>
          <p:cNvPr id="28726" name="Rectangle 80"/>
          <p:cNvSpPr>
            <a:spLocks noChangeArrowheads="1"/>
          </p:cNvSpPr>
          <p:nvPr/>
        </p:nvSpPr>
        <p:spPr bwMode="auto">
          <a:xfrm>
            <a:off x="1371600" y="5867400"/>
            <a:ext cx="209550" cy="23495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28727" name="Rectangle 81"/>
          <p:cNvSpPr>
            <a:spLocks noChangeArrowheads="1"/>
          </p:cNvSpPr>
          <p:nvPr/>
        </p:nvSpPr>
        <p:spPr bwMode="auto">
          <a:xfrm>
            <a:off x="2133600" y="5867400"/>
            <a:ext cx="207963" cy="234950"/>
          </a:xfrm>
          <a:prstGeom prst="rect">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28728" name="Rectangle 82"/>
          <p:cNvSpPr>
            <a:spLocks noChangeArrowheads="1"/>
          </p:cNvSpPr>
          <p:nvPr/>
        </p:nvSpPr>
        <p:spPr bwMode="auto">
          <a:xfrm>
            <a:off x="3200400" y="5867400"/>
            <a:ext cx="209550" cy="234950"/>
          </a:xfrm>
          <a:prstGeom prst="rect">
            <a:avLst/>
          </a:prstGeom>
          <a:solidFill>
            <a:srgbClr val="6699FF"/>
          </a:solidFill>
          <a:ln w="9525">
            <a:solidFill>
              <a:schemeClr val="tx1"/>
            </a:solidFill>
            <a:miter lim="800000"/>
            <a:headEnd/>
            <a:tailEnd/>
          </a:ln>
        </p:spPr>
        <p:txBody>
          <a:bodyPr wrap="none" anchor="ctr"/>
          <a:lstStyle/>
          <a:p>
            <a:endParaRPr lang="en-US" sz="2400">
              <a:latin typeface="Calibri" pitchFamily="34" charset="0"/>
            </a:endParaRPr>
          </a:p>
        </p:txBody>
      </p:sp>
      <p:sp>
        <p:nvSpPr>
          <p:cNvPr id="28729" name="Rectangle 83"/>
          <p:cNvSpPr>
            <a:spLocks noChangeArrowheads="1"/>
          </p:cNvSpPr>
          <p:nvPr/>
        </p:nvSpPr>
        <p:spPr bwMode="auto">
          <a:xfrm>
            <a:off x="4267200" y="5867400"/>
            <a:ext cx="207963" cy="234950"/>
          </a:xfrm>
          <a:prstGeom prst="rect">
            <a:avLst/>
          </a:prstGeom>
          <a:solidFill>
            <a:srgbClr val="0000A0"/>
          </a:solidFill>
          <a:ln w="9525">
            <a:solidFill>
              <a:schemeClr val="tx1"/>
            </a:solidFill>
            <a:miter lim="800000"/>
            <a:headEnd/>
            <a:tailEnd/>
          </a:ln>
        </p:spPr>
        <p:txBody>
          <a:bodyPr wrap="none" anchor="ctr"/>
          <a:lstStyle/>
          <a:p>
            <a:endParaRPr lang="en-US">
              <a:latin typeface="Calibri" pitchFamily="34" charset="0"/>
            </a:endParaRPr>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rgbClr val="FFC000"/>
                </a:solidFill>
              </a:rPr>
              <a:t>Energy Up: Pilot Program 2003-2004</a:t>
            </a:r>
          </a:p>
        </p:txBody>
      </p:sp>
      <p:sp>
        <p:nvSpPr>
          <p:cNvPr id="146434" name="Content Placeholder 2"/>
          <p:cNvSpPr>
            <a:spLocks noGrp="1"/>
          </p:cNvSpPr>
          <p:nvPr>
            <p:ph idx="1"/>
          </p:nvPr>
        </p:nvSpPr>
        <p:spPr/>
        <p:txBody>
          <a:bodyPr/>
          <a:lstStyle/>
          <a:p>
            <a:pPr eaLnBrk="1" hangingPunct="1"/>
            <a:r>
              <a:rPr lang="en-US" sz="2800" smtClean="0"/>
              <a:t>Voluntary weekly two hour after-school program</a:t>
            </a:r>
          </a:p>
          <a:p>
            <a:pPr lvl="1" eaLnBrk="1" hangingPunct="1">
              <a:buFontTx/>
              <a:buChar char="–"/>
            </a:pPr>
            <a:r>
              <a:rPr lang="en-US" smtClean="0"/>
              <a:t>All-girl parochial high school in Washington Heights, NYC </a:t>
            </a:r>
          </a:p>
          <a:p>
            <a:pPr lvl="1" eaLnBrk="1" hangingPunct="1">
              <a:buFontTx/>
              <a:buChar char="–"/>
            </a:pPr>
            <a:r>
              <a:rPr lang="en-US" smtClean="0">
                <a:cs typeface="Times New Roman" pitchFamily="18" charset="0"/>
              </a:rPr>
              <a:t>Employs psycho-educational skills building</a:t>
            </a:r>
          </a:p>
          <a:p>
            <a:pPr lvl="1" eaLnBrk="1" hangingPunct="1">
              <a:buFontTx/>
              <a:buChar char="–"/>
            </a:pPr>
            <a:r>
              <a:rPr lang="en-US" smtClean="0">
                <a:cs typeface="Times New Roman" pitchFamily="18" charset="0"/>
              </a:rPr>
              <a:t>Focuses on addictive food avoidance, exercise and self esteem building</a:t>
            </a:r>
            <a:endParaRPr lang="en-US" smtClean="0"/>
          </a:p>
          <a:p>
            <a:pPr eaLnBrk="1" hangingPunct="1"/>
            <a:r>
              <a:rPr lang="en-US" sz="2800" smtClean="0"/>
              <a:t>Outcome measurements: </a:t>
            </a:r>
          </a:p>
          <a:p>
            <a:pPr lvl="1" eaLnBrk="1" hangingPunct="1">
              <a:buFontTx/>
              <a:buChar char="–"/>
            </a:pPr>
            <a:r>
              <a:rPr lang="en-US" smtClean="0">
                <a:cs typeface="Times New Roman" pitchFamily="18" charset="0"/>
              </a:rPr>
              <a:t>Level of participation </a:t>
            </a:r>
          </a:p>
          <a:p>
            <a:pPr lvl="1" eaLnBrk="1" hangingPunct="1">
              <a:buFontTx/>
              <a:buChar char="–"/>
            </a:pPr>
            <a:r>
              <a:rPr lang="en-US" smtClean="0">
                <a:cs typeface="Times New Roman" pitchFamily="18" charset="0"/>
              </a:rPr>
              <a:t>Changes in weight and body mass index (BMI)</a:t>
            </a:r>
            <a:endParaRPr lang="en-US" smtClean="0"/>
          </a:p>
          <a:p>
            <a:pPr eaLnBrk="1" hangingPunct="1">
              <a:buFont typeface="Arial" charset="0"/>
              <a:buNone/>
            </a:pPr>
            <a:r>
              <a:rPr lang="en-US" sz="1600" smtClean="0"/>
              <a:t>					Chehab et al, Journal of Adolescent Health, 2007</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a:xfrm>
            <a:off x="990600" y="38100"/>
            <a:ext cx="7162800" cy="1143000"/>
          </a:xfrm>
        </p:spPr>
        <p:txBody>
          <a:bodyPr/>
          <a:lstStyle/>
          <a:p>
            <a:pPr eaLnBrk="1" hangingPunct="1"/>
            <a:r>
              <a:rPr lang="en-US" smtClean="0">
                <a:solidFill>
                  <a:srgbClr val="FFC000"/>
                </a:solidFill>
              </a:rPr>
              <a:t>Components of the Program</a:t>
            </a:r>
          </a:p>
        </p:txBody>
      </p:sp>
      <p:sp>
        <p:nvSpPr>
          <p:cNvPr id="72707" name="Content Placeholder 2"/>
          <p:cNvSpPr>
            <a:spLocks noGrp="1"/>
          </p:cNvSpPr>
          <p:nvPr>
            <p:ph idx="1"/>
          </p:nvPr>
        </p:nvSpPr>
        <p:spPr>
          <a:xfrm>
            <a:off x="990600" y="1524000"/>
            <a:ext cx="7162800" cy="4114800"/>
          </a:xfrm>
        </p:spPr>
        <p:txBody>
          <a:bodyPr rtlCol="0">
            <a:normAutofit fontScale="92500" lnSpcReduction="10000"/>
          </a:bodyPr>
          <a:lstStyle/>
          <a:p>
            <a:pPr eaLnBrk="1" fontAlgn="auto" hangingPunct="1">
              <a:spcAft>
                <a:spcPts val="0"/>
              </a:spcAft>
              <a:buFont typeface="Arial" pitchFamily="34" charset="0"/>
              <a:buChar char="•"/>
              <a:defRPr/>
            </a:pPr>
            <a:r>
              <a:rPr lang="en-US" smtClean="0">
                <a:cs typeface="Times New Roman" pitchFamily="18" charset="0"/>
              </a:rPr>
              <a:t>15-30 minutes of  health education</a:t>
            </a:r>
            <a:r>
              <a:rPr lang="en-US" smtClean="0"/>
              <a:t> </a:t>
            </a:r>
          </a:p>
          <a:p>
            <a:pPr eaLnBrk="1" fontAlgn="auto" hangingPunct="1">
              <a:spcAft>
                <a:spcPts val="0"/>
              </a:spcAft>
              <a:buFont typeface="Arial" pitchFamily="34" charset="0"/>
              <a:buChar char="•"/>
              <a:defRPr/>
            </a:pPr>
            <a:r>
              <a:rPr lang="en-US" smtClean="0"/>
              <a:t>60 minutes of aerobic workout </a:t>
            </a:r>
          </a:p>
          <a:p>
            <a:pPr eaLnBrk="1" fontAlgn="auto" hangingPunct="1">
              <a:spcAft>
                <a:spcPts val="0"/>
              </a:spcAft>
              <a:buFont typeface="Arial" pitchFamily="34" charset="0"/>
              <a:buChar char="•"/>
              <a:defRPr/>
            </a:pPr>
            <a:r>
              <a:rPr lang="en-US" smtClean="0"/>
              <a:t>Healthy food tastings</a:t>
            </a:r>
          </a:p>
          <a:p>
            <a:pPr eaLnBrk="1" fontAlgn="auto" hangingPunct="1">
              <a:spcAft>
                <a:spcPts val="0"/>
              </a:spcAft>
              <a:buFont typeface="Arial" pitchFamily="34" charset="0"/>
              <a:buChar char="•"/>
              <a:defRPr/>
            </a:pPr>
            <a:r>
              <a:rPr lang="en-US" smtClean="0"/>
              <a:t>Positive affirmations</a:t>
            </a:r>
          </a:p>
          <a:p>
            <a:pPr eaLnBrk="1" fontAlgn="auto" hangingPunct="1">
              <a:spcAft>
                <a:spcPts val="0"/>
              </a:spcAft>
              <a:buFont typeface="Arial" pitchFamily="34" charset="0"/>
              <a:buChar char="•"/>
              <a:defRPr/>
            </a:pPr>
            <a:r>
              <a:rPr lang="en-US" smtClean="0"/>
              <a:t>On-site physicians</a:t>
            </a:r>
          </a:p>
          <a:p>
            <a:pPr eaLnBrk="1" fontAlgn="auto" hangingPunct="1">
              <a:spcAft>
                <a:spcPts val="0"/>
              </a:spcAft>
              <a:buFont typeface="Arial" pitchFamily="34" charset="0"/>
              <a:buChar char="•"/>
              <a:defRPr/>
            </a:pPr>
            <a:r>
              <a:rPr lang="en-US" smtClean="0"/>
              <a:t>Incentives</a:t>
            </a:r>
          </a:p>
          <a:p>
            <a:pPr eaLnBrk="1" fontAlgn="auto" hangingPunct="1">
              <a:spcAft>
                <a:spcPts val="0"/>
              </a:spcAft>
              <a:buFont typeface="Arial" pitchFamily="34" charset="0"/>
              <a:buChar char="•"/>
              <a:defRPr/>
            </a:pPr>
            <a:r>
              <a:rPr lang="en-US" smtClean="0"/>
              <a:t>Parental involvement</a:t>
            </a:r>
          </a:p>
          <a:p>
            <a:pPr eaLnBrk="1" fontAlgn="auto" hangingPunct="1">
              <a:spcAft>
                <a:spcPts val="0"/>
              </a:spcAft>
              <a:buFont typeface="Arial" pitchFamily="34" charset="0"/>
              <a:buChar char="•"/>
              <a:defRPr/>
            </a:pPr>
            <a:r>
              <a:rPr lang="en-US" smtClean="0"/>
              <a:t>Local and national media coverage</a:t>
            </a:r>
          </a:p>
          <a:p>
            <a:pPr eaLnBrk="1" fontAlgn="auto" hangingPunct="1">
              <a:spcAft>
                <a:spcPts val="0"/>
              </a:spcAft>
              <a:buFont typeface="Arial" pitchFamily="34" charset="0"/>
              <a:buChar char="•"/>
              <a:defRPr/>
            </a:pPr>
            <a:endParaRPr lang="en-US"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idx="4294967295"/>
          </p:nvPr>
        </p:nvSpPr>
        <p:spPr>
          <a:xfrm>
            <a:off x="457200" y="152400"/>
            <a:ext cx="8229600" cy="1143000"/>
          </a:xfrm>
        </p:spPr>
        <p:txBody>
          <a:bodyPr/>
          <a:lstStyle/>
          <a:p>
            <a:pPr eaLnBrk="1" hangingPunct="1"/>
            <a:r>
              <a:rPr lang="en-US" sz="3200" smtClean="0">
                <a:solidFill>
                  <a:srgbClr val="FFC000"/>
                </a:solidFill>
              </a:rPr>
              <a:t>Energy Up: Pilot Program 2003-2004</a:t>
            </a:r>
            <a:br>
              <a:rPr lang="en-US" sz="3200" smtClean="0">
                <a:solidFill>
                  <a:srgbClr val="FFC000"/>
                </a:solidFill>
              </a:rPr>
            </a:br>
            <a:r>
              <a:rPr lang="en-US" sz="3200" smtClean="0">
                <a:solidFill>
                  <a:srgbClr val="FFC000"/>
                </a:solidFill>
              </a:rPr>
              <a:t>Obese Participants lost 12.9 lbs and Overweight Participants lost 2.9 lbs</a:t>
            </a:r>
          </a:p>
        </p:txBody>
      </p:sp>
      <p:pic>
        <p:nvPicPr>
          <p:cNvPr id="149506" name="Picture 1" descr="C:\Users\betsy pfeffer\Desktop\Bronx2005.JPG"/>
          <p:cNvPicPr>
            <a:picLocks noGrp="1" noChangeAspect="1" noChangeArrowheads="1"/>
          </p:cNvPicPr>
          <p:nvPr>
            <p:ph idx="4294967295"/>
          </p:nvPr>
        </p:nvPicPr>
        <p:blipFill>
          <a:blip r:embed="rId3" cstate="print"/>
          <a:srcRect/>
          <a:stretch>
            <a:fillRect/>
          </a:stretch>
        </p:blipFill>
        <p:spPr>
          <a:xfrm>
            <a:off x="228600" y="3886200"/>
            <a:ext cx="3703638" cy="2743200"/>
          </a:xfrm>
        </p:spPr>
      </p:pic>
      <p:pic>
        <p:nvPicPr>
          <p:cNvPr id="149507" name="Picture 3" descr="C:\Users\betsy pfeffer\Desktop\IMG_0500.JPG"/>
          <p:cNvPicPr>
            <a:picLocks noChangeAspect="1" noChangeArrowheads="1"/>
          </p:cNvPicPr>
          <p:nvPr/>
        </p:nvPicPr>
        <p:blipFill>
          <a:blip r:embed="rId4" cstate="print"/>
          <a:srcRect/>
          <a:stretch>
            <a:fillRect/>
          </a:stretch>
        </p:blipFill>
        <p:spPr bwMode="auto">
          <a:xfrm>
            <a:off x="4114800" y="2209800"/>
            <a:ext cx="4800600" cy="4419600"/>
          </a:xfrm>
          <a:prstGeom prst="rect">
            <a:avLst/>
          </a:prstGeom>
          <a:noFill/>
          <a:ln w="9525">
            <a:noFill/>
            <a:miter lim="800000"/>
            <a:headEnd/>
            <a:tailEnd/>
          </a:ln>
        </p:spPr>
      </p:pic>
      <p:pic>
        <p:nvPicPr>
          <p:cNvPr id="149508" name="Picture 4" descr="C:\Users\betsy pfeffer\Desktop\DSC_1152.JPG"/>
          <p:cNvPicPr>
            <a:picLocks noChangeAspect="1" noChangeArrowheads="1"/>
          </p:cNvPicPr>
          <p:nvPr/>
        </p:nvPicPr>
        <p:blipFill>
          <a:blip r:embed="rId5" cstate="print"/>
          <a:srcRect/>
          <a:stretch>
            <a:fillRect/>
          </a:stretch>
        </p:blipFill>
        <p:spPr bwMode="auto">
          <a:xfrm>
            <a:off x="457200" y="1524000"/>
            <a:ext cx="3429000" cy="228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8" name="Rectangle 8"/>
          <p:cNvSpPr>
            <a:spLocks noGrp="1"/>
          </p:cNvSpPr>
          <p:nvPr>
            <p:ph type="title"/>
          </p:nvPr>
        </p:nvSpPr>
        <p:spPr>
          <a:xfrm>
            <a:off x="609600" y="-152400"/>
            <a:ext cx="8229600" cy="1143000"/>
          </a:xfrm>
        </p:spPr>
        <p:txBody>
          <a:bodyPr/>
          <a:lstStyle/>
          <a:p>
            <a:pPr eaLnBrk="1" hangingPunct="1"/>
            <a:r>
              <a:rPr lang="en-US" smtClean="0">
                <a:solidFill>
                  <a:srgbClr val="FFC000"/>
                </a:solidFill>
              </a:rPr>
              <a:t>Results</a:t>
            </a:r>
          </a:p>
        </p:txBody>
      </p:sp>
      <p:sp>
        <p:nvSpPr>
          <p:cNvPr id="153609" name="Rectangle 3"/>
          <p:cNvSpPr>
            <a:spLocks noGrp="1"/>
          </p:cNvSpPr>
          <p:nvPr>
            <p:ph type="body" sz="half" idx="1"/>
          </p:nvPr>
        </p:nvSpPr>
        <p:spPr>
          <a:xfrm>
            <a:off x="1828800" y="5638800"/>
            <a:ext cx="5638800" cy="1219200"/>
          </a:xfrm>
        </p:spPr>
        <p:txBody>
          <a:bodyPr/>
          <a:lstStyle/>
          <a:p>
            <a:pPr eaLnBrk="1" hangingPunct="1"/>
            <a:r>
              <a:rPr lang="en-US" sz="2400" smtClean="0"/>
              <a:t>In girls who attended 2 of more sessions</a:t>
            </a:r>
          </a:p>
          <a:p>
            <a:pPr eaLnBrk="1" hangingPunct="1"/>
            <a:r>
              <a:rPr lang="en-US" sz="2400" smtClean="0"/>
              <a:t>Mean age 14.4, expect some weight gain</a:t>
            </a:r>
          </a:p>
          <a:p>
            <a:pPr eaLnBrk="1" hangingPunct="1"/>
            <a:endParaRPr lang="en-US" sz="2400" smtClean="0"/>
          </a:p>
        </p:txBody>
      </p:sp>
      <p:graphicFrame>
        <p:nvGraphicFramePr>
          <p:cNvPr id="153607" name="Object 2"/>
          <p:cNvGraphicFramePr>
            <a:graphicFrameLocks noChangeAspect="1"/>
          </p:cNvGraphicFramePr>
          <p:nvPr>
            <p:ph sz="half" idx="2"/>
          </p:nvPr>
        </p:nvGraphicFramePr>
        <p:xfrm>
          <a:off x="1752600" y="990600"/>
          <a:ext cx="5867400" cy="4572000"/>
        </p:xfrm>
        <a:graphic>
          <a:graphicData uri="http://schemas.openxmlformats.org/presentationml/2006/ole">
            <p:oleObj spid="_x0000_s153607" name="Chart" r:id="rId4" imgW="4105344" imgH="3324272" progId="Excel.Sheet.8">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r>
              <a:rPr lang="en-US" smtClean="0">
                <a:solidFill>
                  <a:srgbClr val="FFC000"/>
                </a:solidFill>
              </a:rPr>
              <a:t>Results</a:t>
            </a:r>
          </a:p>
        </p:txBody>
      </p:sp>
      <p:sp>
        <p:nvSpPr>
          <p:cNvPr id="155650" name="Content Placeholder 2"/>
          <p:cNvSpPr>
            <a:spLocks noGrp="1"/>
          </p:cNvSpPr>
          <p:nvPr>
            <p:ph idx="1"/>
          </p:nvPr>
        </p:nvSpPr>
        <p:spPr/>
        <p:txBody>
          <a:bodyPr/>
          <a:lstStyle/>
          <a:p>
            <a:r>
              <a:rPr lang="en-US" smtClean="0"/>
              <a:t>So promising that it prompted expansion to other schools</a:t>
            </a:r>
          </a:p>
          <a:p>
            <a:r>
              <a:rPr lang="en-US" smtClean="0"/>
              <a:t>Attempted a follow-up study using an extra-curricular control group but by that time Energy Up was so pervasive in the entire school culture it was hard to find a comparable group that didn’t have many former Energy Up members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p:cNvSpPr>
          <p:nvPr>
            <p:ph type="title"/>
          </p:nvPr>
        </p:nvSpPr>
        <p:spPr/>
        <p:txBody>
          <a:bodyPr/>
          <a:lstStyle/>
          <a:p>
            <a:pPr eaLnBrk="1" hangingPunct="1"/>
            <a:r>
              <a:rPr lang="en-US" sz="4700" smtClean="0">
                <a:solidFill>
                  <a:srgbClr val="FFC000"/>
                </a:solidFill>
              </a:rPr>
              <a:t>Medical Treatment</a:t>
            </a:r>
          </a:p>
        </p:txBody>
      </p:sp>
      <p:sp>
        <p:nvSpPr>
          <p:cNvPr id="156674" name="Rectangle 3"/>
          <p:cNvSpPr>
            <a:spLocks noGrp="1"/>
          </p:cNvSpPr>
          <p:nvPr>
            <p:ph type="body" idx="1"/>
          </p:nvPr>
        </p:nvSpPr>
        <p:spPr>
          <a:xfrm>
            <a:off x="457200" y="1600200"/>
            <a:ext cx="5943600" cy="4525963"/>
          </a:xfrm>
        </p:spPr>
        <p:txBody>
          <a:bodyPr/>
          <a:lstStyle/>
          <a:p>
            <a:pPr eaLnBrk="1" hangingPunct="1">
              <a:lnSpc>
                <a:spcPct val="90000"/>
              </a:lnSpc>
              <a:spcBef>
                <a:spcPct val="0"/>
              </a:spcBef>
            </a:pPr>
            <a:r>
              <a:rPr lang="en-US" smtClean="0"/>
              <a:t>Medications recommended as an adjunct to therapy</a:t>
            </a:r>
          </a:p>
          <a:p>
            <a:pPr lvl="1" eaLnBrk="1" hangingPunct="1">
              <a:lnSpc>
                <a:spcPct val="90000"/>
              </a:lnSpc>
              <a:spcBef>
                <a:spcPct val="0"/>
              </a:spcBef>
            </a:pPr>
            <a:r>
              <a:rPr lang="en-US" sz="3200" smtClean="0"/>
              <a:t>BMI &gt; 30 </a:t>
            </a:r>
          </a:p>
          <a:p>
            <a:pPr lvl="1" eaLnBrk="1" hangingPunct="1">
              <a:lnSpc>
                <a:spcPct val="90000"/>
              </a:lnSpc>
              <a:spcBef>
                <a:spcPct val="0"/>
              </a:spcBef>
              <a:buFont typeface="Arial" charset="0"/>
              <a:buNone/>
            </a:pPr>
            <a:r>
              <a:rPr lang="en-US" sz="3200" smtClean="0"/>
              <a:t>	</a:t>
            </a:r>
            <a:r>
              <a:rPr lang="en-US" sz="3200" i="1" smtClean="0"/>
              <a:t>OR</a:t>
            </a:r>
          </a:p>
          <a:p>
            <a:pPr lvl="1" eaLnBrk="1" hangingPunct="1">
              <a:lnSpc>
                <a:spcPct val="90000"/>
              </a:lnSpc>
              <a:spcBef>
                <a:spcPct val="0"/>
              </a:spcBef>
            </a:pPr>
            <a:r>
              <a:rPr lang="en-US" sz="3200" smtClean="0"/>
              <a:t>BMI 27-30 and co-morbid condition</a:t>
            </a:r>
          </a:p>
          <a:p>
            <a:pPr eaLnBrk="1" hangingPunct="1">
              <a:lnSpc>
                <a:spcPct val="90000"/>
              </a:lnSpc>
              <a:spcBef>
                <a:spcPct val="0"/>
              </a:spcBef>
            </a:pPr>
            <a:r>
              <a:rPr lang="en-US" smtClean="0"/>
              <a:t>Medications can lead to a 10% weight loss at best</a:t>
            </a:r>
          </a:p>
          <a:p>
            <a:pPr eaLnBrk="1" hangingPunct="1">
              <a:lnSpc>
                <a:spcPct val="90000"/>
              </a:lnSpc>
              <a:spcBef>
                <a:spcPct val="0"/>
              </a:spcBef>
            </a:pPr>
            <a:r>
              <a:rPr lang="en-US" smtClean="0"/>
              <a:t>Effects tend to level off after six months of use</a:t>
            </a:r>
          </a:p>
        </p:txBody>
      </p:sp>
      <p:pic>
        <p:nvPicPr>
          <p:cNvPr id="156675" name="Picture 5" descr="pills"/>
          <p:cNvPicPr>
            <a:picLocks noChangeAspect="1" noChangeArrowheads="1"/>
          </p:cNvPicPr>
          <p:nvPr/>
        </p:nvPicPr>
        <p:blipFill>
          <a:blip r:embed="rId3" cstate="print"/>
          <a:srcRect/>
          <a:stretch>
            <a:fillRect/>
          </a:stretch>
        </p:blipFill>
        <p:spPr bwMode="auto">
          <a:xfrm>
            <a:off x="6324600" y="1981200"/>
            <a:ext cx="24955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381000" y="-76200"/>
            <a:ext cx="8153400" cy="1143000"/>
          </a:xfrm>
        </p:spPr>
        <p:txBody>
          <a:bodyPr/>
          <a:lstStyle/>
          <a:p>
            <a:pPr eaLnBrk="1" hangingPunct="1"/>
            <a:r>
              <a:rPr lang="en-US" sz="4800" smtClean="0">
                <a:solidFill>
                  <a:srgbClr val="FFC000"/>
                </a:solidFill>
              </a:rPr>
              <a:t>Medical Treatments for Obesity</a:t>
            </a:r>
          </a:p>
        </p:txBody>
      </p:sp>
      <p:sp>
        <p:nvSpPr>
          <p:cNvPr id="74755" name="Rectangle 3"/>
          <p:cNvSpPr>
            <a:spLocks noGrp="1" noChangeArrowheads="1"/>
          </p:cNvSpPr>
          <p:nvPr>
            <p:ph type="body" idx="1"/>
          </p:nvPr>
        </p:nvSpPr>
        <p:spPr>
          <a:xfrm>
            <a:off x="609600" y="990600"/>
            <a:ext cx="7696200" cy="5486400"/>
          </a:xfrm>
        </p:spPr>
        <p:txBody>
          <a:bodyPr rtlCol="0">
            <a:normAutofit fontScale="85000" lnSpcReduction="20000"/>
          </a:bodyPr>
          <a:lstStyle/>
          <a:p>
            <a:pPr eaLnBrk="1" fontAlgn="auto" hangingPunct="1">
              <a:lnSpc>
                <a:spcPct val="80000"/>
              </a:lnSpc>
              <a:spcAft>
                <a:spcPts val="0"/>
              </a:spcAft>
              <a:defRPr/>
            </a:pPr>
            <a:endParaRPr lang="en-US" sz="2400" dirty="0" smtClean="0"/>
          </a:p>
          <a:p>
            <a:pPr lvl="1" eaLnBrk="1" fontAlgn="auto" hangingPunct="1">
              <a:lnSpc>
                <a:spcPct val="80000"/>
              </a:lnSpc>
              <a:spcAft>
                <a:spcPts val="0"/>
              </a:spcAft>
              <a:buFont typeface="Arial" pitchFamily="34" charset="0"/>
              <a:buChar char="–"/>
              <a:defRPr/>
            </a:pPr>
            <a:r>
              <a:rPr lang="en-US" sz="3500" dirty="0" err="1" smtClean="0"/>
              <a:t>Sibutramine</a:t>
            </a:r>
            <a:r>
              <a:rPr lang="en-US" sz="3500" dirty="0" smtClean="0"/>
              <a:t> (</a:t>
            </a:r>
            <a:r>
              <a:rPr lang="en-US" sz="3500" dirty="0" err="1" smtClean="0"/>
              <a:t>Meridia</a:t>
            </a:r>
            <a:r>
              <a:rPr lang="en-US" sz="3500" dirty="0" smtClean="0"/>
              <a:t>) approved &gt; 16yrs</a:t>
            </a:r>
          </a:p>
          <a:p>
            <a:pPr lvl="2" eaLnBrk="1" fontAlgn="auto" hangingPunct="1">
              <a:lnSpc>
                <a:spcPct val="80000"/>
              </a:lnSpc>
              <a:spcAft>
                <a:spcPts val="0"/>
              </a:spcAft>
              <a:buFont typeface="Arial" pitchFamily="34" charset="0"/>
              <a:buChar char="•"/>
              <a:defRPr/>
            </a:pPr>
            <a:r>
              <a:rPr lang="en-US" sz="2800" dirty="0" smtClean="0"/>
              <a:t>Starting dose 5-10mg per day may increase to 15mg per day</a:t>
            </a:r>
          </a:p>
          <a:p>
            <a:pPr lvl="2" eaLnBrk="1" fontAlgn="auto" hangingPunct="1">
              <a:lnSpc>
                <a:spcPct val="80000"/>
              </a:lnSpc>
              <a:spcAft>
                <a:spcPts val="0"/>
              </a:spcAft>
              <a:buFont typeface="Arial" pitchFamily="34" charset="0"/>
              <a:buChar char="•"/>
              <a:defRPr/>
            </a:pPr>
            <a:r>
              <a:rPr lang="en-US" sz="2800" dirty="0" smtClean="0"/>
              <a:t>Blocks re-uptake of </a:t>
            </a:r>
            <a:r>
              <a:rPr lang="en-US" sz="2800" dirty="0" err="1" smtClean="0"/>
              <a:t>norepinephrine</a:t>
            </a:r>
            <a:r>
              <a:rPr lang="en-US" sz="2800" dirty="0" smtClean="0"/>
              <a:t>, serotonin, and dopamine</a:t>
            </a:r>
          </a:p>
          <a:p>
            <a:pPr lvl="2" eaLnBrk="1" fontAlgn="auto" hangingPunct="1">
              <a:lnSpc>
                <a:spcPct val="80000"/>
              </a:lnSpc>
              <a:spcAft>
                <a:spcPts val="0"/>
              </a:spcAft>
              <a:buFont typeface="Arial" pitchFamily="34" charset="0"/>
              <a:buChar char="•"/>
              <a:defRPr/>
            </a:pPr>
            <a:r>
              <a:rPr lang="en-US" sz="2800" dirty="0" smtClean="0"/>
              <a:t>Side effects include dry mouth, constipation, insomnia, and an increased heart rate and blood pressure</a:t>
            </a:r>
          </a:p>
          <a:p>
            <a:pPr lvl="2" eaLnBrk="1" fontAlgn="auto" hangingPunct="1">
              <a:lnSpc>
                <a:spcPct val="80000"/>
              </a:lnSpc>
              <a:spcAft>
                <a:spcPts val="0"/>
              </a:spcAft>
              <a:buFont typeface="Arial" pitchFamily="34" charset="0"/>
              <a:buChar char="•"/>
              <a:defRPr/>
            </a:pPr>
            <a:endParaRPr lang="en-US" sz="3500" dirty="0" smtClean="0"/>
          </a:p>
          <a:p>
            <a:pPr lvl="1" eaLnBrk="1" fontAlgn="auto" hangingPunct="1">
              <a:lnSpc>
                <a:spcPct val="80000"/>
              </a:lnSpc>
              <a:spcAft>
                <a:spcPts val="0"/>
              </a:spcAft>
              <a:buFont typeface="Arial" pitchFamily="34" charset="0"/>
              <a:buChar char="–"/>
              <a:defRPr/>
            </a:pPr>
            <a:r>
              <a:rPr lang="en-US" sz="3500" dirty="0" err="1" smtClean="0"/>
              <a:t>Orlistat</a:t>
            </a:r>
            <a:r>
              <a:rPr lang="en-US" sz="3500" dirty="0" smtClean="0"/>
              <a:t> (</a:t>
            </a:r>
            <a:r>
              <a:rPr lang="en-US" sz="3500" dirty="0" err="1" smtClean="0"/>
              <a:t>Xenical</a:t>
            </a:r>
            <a:r>
              <a:rPr lang="en-US" sz="3500" dirty="0" smtClean="0"/>
              <a:t>) approve &gt;12 yrs</a:t>
            </a:r>
          </a:p>
          <a:p>
            <a:pPr lvl="2" eaLnBrk="1" fontAlgn="auto" hangingPunct="1">
              <a:lnSpc>
                <a:spcPct val="80000"/>
              </a:lnSpc>
              <a:spcAft>
                <a:spcPts val="0"/>
              </a:spcAft>
              <a:buFont typeface="Arial" pitchFamily="34" charset="0"/>
              <a:buChar char="•"/>
              <a:defRPr/>
            </a:pPr>
            <a:r>
              <a:rPr lang="en-US" sz="2800" dirty="0" smtClean="0"/>
              <a:t>120mg PO TID</a:t>
            </a:r>
          </a:p>
          <a:p>
            <a:pPr lvl="2" eaLnBrk="1" fontAlgn="auto" hangingPunct="1">
              <a:lnSpc>
                <a:spcPct val="80000"/>
              </a:lnSpc>
              <a:spcAft>
                <a:spcPts val="0"/>
              </a:spcAft>
              <a:buFont typeface="Arial" pitchFamily="34" charset="0"/>
              <a:buChar char="•"/>
              <a:defRPr/>
            </a:pPr>
            <a:r>
              <a:rPr lang="en-US" sz="2800" dirty="0" smtClean="0"/>
              <a:t>Inhibits absorption of dietary fat</a:t>
            </a:r>
          </a:p>
          <a:p>
            <a:pPr lvl="2" eaLnBrk="1" fontAlgn="auto" hangingPunct="1">
              <a:lnSpc>
                <a:spcPct val="80000"/>
              </a:lnSpc>
              <a:spcAft>
                <a:spcPts val="0"/>
              </a:spcAft>
              <a:buFont typeface="Arial" pitchFamily="34" charset="0"/>
              <a:buChar char="•"/>
              <a:defRPr/>
            </a:pPr>
            <a:r>
              <a:rPr lang="en-US" sz="2800" dirty="0" smtClean="0"/>
              <a:t>Side effects include stomach cramps, diarrhea and </a:t>
            </a:r>
            <a:r>
              <a:rPr lang="en-US" sz="2800" dirty="0" err="1" smtClean="0"/>
              <a:t>malabsorption</a:t>
            </a:r>
            <a:r>
              <a:rPr lang="en-US" sz="2800" dirty="0" smtClean="0"/>
              <a:t> of fat-soluble vitamins</a:t>
            </a:r>
          </a:p>
          <a:p>
            <a:pPr lvl="2" eaLnBrk="1" fontAlgn="auto" hangingPunct="1">
              <a:lnSpc>
                <a:spcPct val="80000"/>
              </a:lnSpc>
              <a:spcAft>
                <a:spcPts val="0"/>
              </a:spcAft>
              <a:buFont typeface="Arial" charset="0"/>
              <a:buNone/>
              <a:defRPr/>
            </a:pPr>
            <a:endParaRPr lang="en-US" sz="2800" dirty="0" smtClean="0"/>
          </a:p>
          <a:p>
            <a:pPr lvl="1" eaLnBrk="1" fontAlgn="auto" hangingPunct="1">
              <a:lnSpc>
                <a:spcPct val="80000"/>
              </a:lnSpc>
              <a:spcAft>
                <a:spcPts val="0"/>
              </a:spcAft>
              <a:buFont typeface="Arial" pitchFamily="34" charset="0"/>
              <a:buChar char="–"/>
              <a:defRPr/>
            </a:pPr>
            <a:r>
              <a:rPr lang="en-US" sz="3500" dirty="0" err="1" smtClean="0"/>
              <a:t>Metformin</a:t>
            </a:r>
            <a:endParaRPr lang="en-US" sz="3500" dirty="0" smtClean="0"/>
          </a:p>
          <a:p>
            <a:pPr lvl="2" eaLnBrk="1" fontAlgn="auto" hangingPunct="1">
              <a:lnSpc>
                <a:spcPct val="80000"/>
              </a:lnSpc>
              <a:spcAft>
                <a:spcPts val="0"/>
              </a:spcAft>
              <a:defRPr/>
            </a:pPr>
            <a:r>
              <a:rPr lang="en-US" sz="3100" dirty="0" smtClean="0"/>
              <a:t>Produces weight loss in obese adolescents with insulin resistance and </a:t>
            </a:r>
            <a:r>
              <a:rPr lang="en-US" sz="3100" dirty="0" err="1" smtClean="0"/>
              <a:t>hyperinsulinemia</a:t>
            </a:r>
            <a:endParaRPr lang="en-US" sz="3100" dirty="0" smtClean="0"/>
          </a:p>
          <a:p>
            <a:pPr lvl="2" eaLnBrk="1" fontAlgn="auto" hangingPunct="1">
              <a:lnSpc>
                <a:spcPct val="80000"/>
              </a:lnSpc>
              <a:spcAft>
                <a:spcPts val="0"/>
              </a:spcAft>
              <a:buFont typeface="Arial" pitchFamily="34" charset="0"/>
              <a:buChar char="•"/>
              <a:defRPr/>
            </a:pPr>
            <a:endParaRPr lang="en-US" sz="2800"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a:xfrm>
            <a:off x="381000" y="304800"/>
            <a:ext cx="8229600" cy="990600"/>
          </a:xfrm>
        </p:spPr>
        <p:txBody>
          <a:bodyPr/>
          <a:lstStyle/>
          <a:p>
            <a:pPr eaLnBrk="1" hangingPunct="1"/>
            <a:r>
              <a:rPr lang="en-US" sz="4800" smtClean="0">
                <a:solidFill>
                  <a:srgbClr val="FFC000"/>
                </a:solidFill>
              </a:rPr>
              <a:t>Surgical Treatments for Obesity</a:t>
            </a:r>
          </a:p>
        </p:txBody>
      </p:sp>
      <p:sp>
        <p:nvSpPr>
          <p:cNvPr id="160770" name="Rectangle 3"/>
          <p:cNvSpPr>
            <a:spLocks noGrp="1" noChangeArrowheads="1"/>
          </p:cNvSpPr>
          <p:nvPr>
            <p:ph type="body" idx="1"/>
          </p:nvPr>
        </p:nvSpPr>
        <p:spPr>
          <a:xfrm>
            <a:off x="152400" y="1066800"/>
            <a:ext cx="4419600" cy="4525963"/>
          </a:xfrm>
        </p:spPr>
        <p:txBody>
          <a:bodyPr/>
          <a:lstStyle/>
          <a:p>
            <a:pPr eaLnBrk="1" hangingPunct="1">
              <a:lnSpc>
                <a:spcPct val="90000"/>
              </a:lnSpc>
            </a:pPr>
            <a:endParaRPr lang="en-US" sz="2400" smtClean="0"/>
          </a:p>
          <a:p>
            <a:pPr eaLnBrk="1" hangingPunct="1">
              <a:lnSpc>
                <a:spcPct val="90000"/>
              </a:lnSpc>
            </a:pPr>
            <a:r>
              <a:rPr lang="en-US" sz="2400" b="1" smtClean="0"/>
              <a:t>Bariatric Surgical Options</a:t>
            </a:r>
          </a:p>
          <a:p>
            <a:pPr lvl="1" eaLnBrk="1" hangingPunct="1">
              <a:lnSpc>
                <a:spcPct val="90000"/>
              </a:lnSpc>
            </a:pPr>
            <a:r>
              <a:rPr lang="en-US" sz="2400" smtClean="0"/>
              <a:t>Gastric Bypass Roux-en-Y </a:t>
            </a:r>
          </a:p>
          <a:p>
            <a:pPr lvl="2" eaLnBrk="1" hangingPunct="1">
              <a:lnSpc>
                <a:spcPct val="90000"/>
              </a:lnSpc>
            </a:pPr>
            <a:r>
              <a:rPr lang="en-US" sz="2000" smtClean="0"/>
              <a:t>Most popular</a:t>
            </a:r>
          </a:p>
          <a:p>
            <a:pPr lvl="1" eaLnBrk="1" hangingPunct="1">
              <a:lnSpc>
                <a:spcPct val="90000"/>
              </a:lnSpc>
            </a:pPr>
            <a:r>
              <a:rPr lang="en-US" sz="2400" smtClean="0"/>
              <a:t>Gastroplasty</a:t>
            </a:r>
          </a:p>
          <a:p>
            <a:pPr lvl="2" eaLnBrk="1" hangingPunct="1">
              <a:lnSpc>
                <a:spcPct val="90000"/>
              </a:lnSpc>
            </a:pPr>
            <a:r>
              <a:rPr lang="en-US" sz="2000" smtClean="0"/>
              <a:t>Decreasing stomach size</a:t>
            </a:r>
          </a:p>
          <a:p>
            <a:pPr lvl="1" eaLnBrk="1" hangingPunct="1">
              <a:lnSpc>
                <a:spcPct val="90000"/>
              </a:lnSpc>
            </a:pPr>
            <a:r>
              <a:rPr lang="en-US" sz="2400" smtClean="0"/>
              <a:t>Gastric Banding</a:t>
            </a:r>
          </a:p>
          <a:p>
            <a:pPr eaLnBrk="1" hangingPunct="1">
              <a:lnSpc>
                <a:spcPct val="90000"/>
              </a:lnSpc>
            </a:pPr>
            <a:r>
              <a:rPr lang="en-US" sz="2400" b="1" smtClean="0"/>
              <a:t>Risks associated</a:t>
            </a:r>
            <a:r>
              <a:rPr lang="en-US" sz="2400" smtClean="0"/>
              <a:t> </a:t>
            </a:r>
          </a:p>
          <a:p>
            <a:pPr lvl="1" eaLnBrk="1" hangingPunct="1">
              <a:lnSpc>
                <a:spcPct val="90000"/>
              </a:lnSpc>
            </a:pPr>
            <a:r>
              <a:rPr lang="en-US" sz="2000" smtClean="0"/>
              <a:t>Infection</a:t>
            </a:r>
          </a:p>
          <a:p>
            <a:pPr lvl="1" eaLnBrk="1" hangingPunct="1">
              <a:lnSpc>
                <a:spcPct val="90000"/>
              </a:lnSpc>
            </a:pPr>
            <a:r>
              <a:rPr lang="en-US" sz="2000" smtClean="0"/>
              <a:t>Intestinal obstruction</a:t>
            </a:r>
          </a:p>
          <a:p>
            <a:pPr lvl="1" eaLnBrk="1" hangingPunct="1">
              <a:lnSpc>
                <a:spcPct val="90000"/>
              </a:lnSpc>
            </a:pPr>
            <a:r>
              <a:rPr lang="en-US" sz="2000" smtClean="0"/>
              <a:t>Vitamin deficiencies</a:t>
            </a:r>
          </a:p>
          <a:p>
            <a:pPr lvl="1" eaLnBrk="1" hangingPunct="1">
              <a:lnSpc>
                <a:spcPct val="90000"/>
              </a:lnSpc>
            </a:pPr>
            <a:r>
              <a:rPr lang="en-US" sz="2000" smtClean="0"/>
              <a:t>Gallstones</a:t>
            </a:r>
          </a:p>
          <a:p>
            <a:pPr lvl="1" eaLnBrk="1" hangingPunct="1">
              <a:lnSpc>
                <a:spcPct val="90000"/>
              </a:lnSpc>
            </a:pPr>
            <a:r>
              <a:rPr lang="en-US" sz="2000" smtClean="0"/>
              <a:t>Dumping syndrome</a:t>
            </a:r>
          </a:p>
          <a:p>
            <a:pPr lvl="1" eaLnBrk="1" hangingPunct="1">
              <a:lnSpc>
                <a:spcPct val="90000"/>
              </a:lnSpc>
            </a:pPr>
            <a:r>
              <a:rPr lang="en-US" sz="2000" smtClean="0"/>
              <a:t>Mortality in &lt;1%</a:t>
            </a:r>
          </a:p>
          <a:p>
            <a:pPr eaLnBrk="1" hangingPunct="1">
              <a:lnSpc>
                <a:spcPct val="90000"/>
              </a:lnSpc>
            </a:pPr>
            <a:endParaRPr lang="en-US" sz="2400" smtClean="0"/>
          </a:p>
        </p:txBody>
      </p:sp>
      <p:pic>
        <p:nvPicPr>
          <p:cNvPr id="160771" name="Picture 6" descr="roux-en-y"/>
          <p:cNvPicPr>
            <a:picLocks noChangeAspect="1" noChangeArrowheads="1"/>
          </p:cNvPicPr>
          <p:nvPr/>
        </p:nvPicPr>
        <p:blipFill>
          <a:blip r:embed="rId3" cstate="print"/>
          <a:srcRect/>
          <a:stretch>
            <a:fillRect/>
          </a:stretch>
        </p:blipFill>
        <p:spPr bwMode="auto">
          <a:xfrm>
            <a:off x="6096000" y="1143000"/>
            <a:ext cx="2532063" cy="5343525"/>
          </a:xfrm>
          <a:prstGeom prst="rect">
            <a:avLst/>
          </a:prstGeom>
          <a:noFill/>
          <a:ln w="9525">
            <a:noFill/>
            <a:miter lim="800000"/>
            <a:headEnd/>
            <a:tailEnd/>
          </a:ln>
        </p:spPr>
      </p:pic>
      <p:pic>
        <p:nvPicPr>
          <p:cNvPr id="160772" name="Picture 8" descr="19498"/>
          <p:cNvPicPr>
            <a:picLocks noChangeAspect="1" noChangeArrowheads="1"/>
          </p:cNvPicPr>
          <p:nvPr/>
        </p:nvPicPr>
        <p:blipFill>
          <a:blip r:embed="rId4" cstate="print"/>
          <a:srcRect/>
          <a:stretch>
            <a:fillRect/>
          </a:stretch>
        </p:blipFill>
        <p:spPr bwMode="auto">
          <a:xfrm>
            <a:off x="3657600" y="3733800"/>
            <a:ext cx="2443163"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p:cNvSpPr>
          <p:nvPr>
            <p:ph type="title"/>
          </p:nvPr>
        </p:nvSpPr>
        <p:spPr>
          <a:xfrm>
            <a:off x="457200" y="152400"/>
            <a:ext cx="8229600" cy="1143000"/>
          </a:xfrm>
        </p:spPr>
        <p:txBody>
          <a:bodyPr/>
          <a:lstStyle/>
          <a:p>
            <a:pPr eaLnBrk="1" hangingPunct="1"/>
            <a:r>
              <a:rPr lang="en-US" sz="4800" smtClean="0">
                <a:solidFill>
                  <a:srgbClr val="FFC000"/>
                </a:solidFill>
              </a:rPr>
              <a:t>Surgical Treatment</a:t>
            </a:r>
          </a:p>
        </p:txBody>
      </p:sp>
      <p:sp>
        <p:nvSpPr>
          <p:cNvPr id="162818" name="Rectangle 3"/>
          <p:cNvSpPr>
            <a:spLocks noGrp="1"/>
          </p:cNvSpPr>
          <p:nvPr>
            <p:ph type="body" idx="1"/>
          </p:nvPr>
        </p:nvSpPr>
        <p:spPr>
          <a:xfrm>
            <a:off x="381000" y="1295400"/>
            <a:ext cx="8229600" cy="4525963"/>
          </a:xfrm>
        </p:spPr>
        <p:txBody>
          <a:bodyPr/>
          <a:lstStyle/>
          <a:p>
            <a:pPr eaLnBrk="1" hangingPunct="1">
              <a:lnSpc>
                <a:spcPct val="90000"/>
              </a:lnSpc>
              <a:spcBef>
                <a:spcPct val="0"/>
              </a:spcBef>
            </a:pPr>
            <a:r>
              <a:rPr lang="en-US" sz="2800" smtClean="0"/>
              <a:t>Bariatric surgery recommended if all other attempts at weight loss have failed and your patient has: </a:t>
            </a:r>
          </a:p>
          <a:p>
            <a:pPr lvl="1" eaLnBrk="1" hangingPunct="1">
              <a:lnSpc>
                <a:spcPct val="90000"/>
              </a:lnSpc>
              <a:spcBef>
                <a:spcPct val="0"/>
              </a:spcBef>
            </a:pPr>
            <a:r>
              <a:rPr lang="en-US" sz="2400" smtClean="0"/>
              <a:t>BMI &gt; 40 w co-morbid DM, sleep apnea, pseudotumor </a:t>
            </a:r>
            <a:r>
              <a:rPr lang="en-US" sz="2400" i="1" smtClean="0"/>
              <a:t>	OR</a:t>
            </a:r>
          </a:p>
          <a:p>
            <a:pPr lvl="1" eaLnBrk="1" hangingPunct="1">
              <a:lnSpc>
                <a:spcPct val="90000"/>
              </a:lnSpc>
              <a:spcBef>
                <a:spcPct val="0"/>
              </a:spcBef>
            </a:pPr>
            <a:r>
              <a:rPr lang="en-US" sz="2400" smtClean="0"/>
              <a:t>BMI &gt; 50 w/ less serious co-morbidities</a:t>
            </a:r>
          </a:p>
          <a:p>
            <a:pPr eaLnBrk="1" hangingPunct="1">
              <a:lnSpc>
                <a:spcPct val="90000"/>
              </a:lnSpc>
              <a:spcBef>
                <a:spcPct val="0"/>
              </a:spcBef>
            </a:pPr>
            <a:endParaRPr lang="en-US" sz="2800" smtClean="0"/>
          </a:p>
          <a:p>
            <a:pPr eaLnBrk="1" hangingPunct="1">
              <a:lnSpc>
                <a:spcPct val="90000"/>
              </a:lnSpc>
              <a:spcBef>
                <a:spcPct val="0"/>
              </a:spcBef>
            </a:pPr>
            <a:r>
              <a:rPr lang="en-US" sz="2800" smtClean="0"/>
              <a:t>Maturity level must be considered</a:t>
            </a:r>
          </a:p>
          <a:p>
            <a:pPr lvl="1" eaLnBrk="1" hangingPunct="1">
              <a:lnSpc>
                <a:spcPct val="90000"/>
              </a:lnSpc>
              <a:spcBef>
                <a:spcPct val="0"/>
              </a:spcBef>
            </a:pPr>
            <a:r>
              <a:rPr lang="en-US" sz="2400" smtClean="0"/>
              <a:t>Physical Maturity</a:t>
            </a:r>
          </a:p>
          <a:p>
            <a:pPr lvl="2" eaLnBrk="1" hangingPunct="1">
              <a:lnSpc>
                <a:spcPct val="90000"/>
              </a:lnSpc>
              <a:spcBef>
                <a:spcPct val="0"/>
              </a:spcBef>
            </a:pPr>
            <a:r>
              <a:rPr lang="en-US" sz="2000" smtClean="0"/>
              <a:t>Generally 13 for girls and 15 for boys</a:t>
            </a:r>
          </a:p>
          <a:p>
            <a:pPr lvl="1" eaLnBrk="1" hangingPunct="1">
              <a:lnSpc>
                <a:spcPct val="90000"/>
              </a:lnSpc>
              <a:spcBef>
                <a:spcPct val="0"/>
              </a:spcBef>
            </a:pPr>
            <a:r>
              <a:rPr lang="en-US" sz="2400" smtClean="0"/>
              <a:t>Emotional and cognitive maturity</a:t>
            </a:r>
          </a:p>
          <a:p>
            <a:pPr lvl="1" eaLnBrk="1" hangingPunct="1">
              <a:lnSpc>
                <a:spcPct val="90000"/>
              </a:lnSpc>
              <a:spcBef>
                <a:spcPct val="0"/>
              </a:spcBef>
            </a:pPr>
            <a:endParaRPr lang="en-US" sz="2400" smtClean="0"/>
          </a:p>
          <a:p>
            <a:pPr eaLnBrk="1" hangingPunct="1">
              <a:lnSpc>
                <a:spcPct val="90000"/>
              </a:lnSpc>
              <a:spcBef>
                <a:spcPct val="0"/>
              </a:spcBef>
            </a:pPr>
            <a:r>
              <a:rPr lang="en-US" sz="2800" smtClean="0"/>
              <a:t>Must have a good social support </a:t>
            </a:r>
          </a:p>
          <a:p>
            <a:pPr eaLnBrk="1" hangingPunct="1">
              <a:lnSpc>
                <a:spcPct val="90000"/>
              </a:lnSpc>
              <a:spcBef>
                <a:spcPct val="0"/>
              </a:spcBef>
              <a:buFont typeface="Arial" charset="0"/>
              <a:buNone/>
            </a:pPr>
            <a:endParaRPr lang="en-US" sz="22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p:cNvSpPr>
          <p:nvPr>
            <p:ph type="title"/>
          </p:nvPr>
        </p:nvSpPr>
        <p:spPr>
          <a:xfrm>
            <a:off x="152400" y="274638"/>
            <a:ext cx="8763000" cy="1143000"/>
          </a:xfrm>
        </p:spPr>
        <p:txBody>
          <a:bodyPr/>
          <a:lstStyle/>
          <a:p>
            <a:r>
              <a:rPr lang="en-US" sz="4000" smtClean="0"/>
              <a:t> </a:t>
            </a:r>
            <a:r>
              <a:rPr lang="en-US" sz="4000" smtClean="0">
                <a:solidFill>
                  <a:srgbClr val="FFC000"/>
                </a:solidFill>
              </a:rPr>
              <a:t>Societal Implications and Interventions</a:t>
            </a:r>
          </a:p>
        </p:txBody>
      </p:sp>
      <p:pic>
        <p:nvPicPr>
          <p:cNvPr id="164866" name="Picture 5" descr="America's Obesity Epidemic">
            <a:hlinkClick r:id="rId2"/>
          </p:cNvPr>
          <p:cNvPicPr>
            <a:picLocks noChangeAspect="1" noChangeArrowheads="1"/>
          </p:cNvPicPr>
          <p:nvPr/>
        </p:nvPicPr>
        <p:blipFill>
          <a:blip r:embed="rId3" cstate="print"/>
          <a:srcRect/>
          <a:stretch>
            <a:fillRect/>
          </a:stretch>
        </p:blipFill>
        <p:spPr bwMode="auto">
          <a:xfrm>
            <a:off x="1066800" y="1371600"/>
            <a:ext cx="7086600" cy="51022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reeform 2"/>
          <p:cNvSpPr>
            <a:spLocks/>
          </p:cNvSpPr>
          <p:nvPr/>
        </p:nvSpPr>
        <p:spPr bwMode="auto">
          <a:xfrm>
            <a:off x="4013200" y="2003425"/>
            <a:ext cx="642938"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a:solidFill>
              <a:schemeClr val="tx1"/>
            </a:solidFill>
            <a:round/>
            <a:headEnd/>
            <a:tailEnd/>
          </a:ln>
        </p:spPr>
        <p:txBody>
          <a:bodyPr/>
          <a:lstStyle/>
          <a:p>
            <a:endParaRPr lang="en-US"/>
          </a:p>
        </p:txBody>
      </p:sp>
      <p:sp>
        <p:nvSpPr>
          <p:cNvPr id="30722" name="Freeform 3"/>
          <p:cNvSpPr>
            <a:spLocks/>
          </p:cNvSpPr>
          <p:nvPr/>
        </p:nvSpPr>
        <p:spPr bwMode="auto">
          <a:xfrm>
            <a:off x="3984625" y="2398713"/>
            <a:ext cx="681038"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a:solidFill>
              <a:schemeClr val="tx1"/>
            </a:solidFill>
            <a:round/>
            <a:headEnd/>
            <a:tailEnd/>
          </a:ln>
        </p:spPr>
        <p:txBody>
          <a:bodyPr/>
          <a:lstStyle/>
          <a:p>
            <a:endParaRPr lang="en-US"/>
          </a:p>
        </p:txBody>
      </p:sp>
      <p:sp>
        <p:nvSpPr>
          <p:cNvPr id="30723" name="Freeform 4"/>
          <p:cNvSpPr>
            <a:spLocks/>
          </p:cNvSpPr>
          <p:nvPr/>
        </p:nvSpPr>
        <p:spPr bwMode="auto">
          <a:xfrm>
            <a:off x="4019550" y="3590925"/>
            <a:ext cx="839788"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a:solidFill>
              <a:schemeClr val="tx1"/>
            </a:solidFill>
            <a:round/>
            <a:headEnd/>
            <a:tailEnd/>
          </a:ln>
        </p:spPr>
        <p:txBody>
          <a:bodyPr/>
          <a:lstStyle/>
          <a:p>
            <a:endParaRPr lang="en-US"/>
          </a:p>
        </p:txBody>
      </p:sp>
      <p:sp>
        <p:nvSpPr>
          <p:cNvPr id="30724" name="Freeform 5"/>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a:solidFill>
              <a:schemeClr val="tx1"/>
            </a:solidFill>
            <a:round/>
            <a:headEnd/>
            <a:tailEnd/>
          </a:ln>
        </p:spPr>
        <p:txBody>
          <a:bodyPr/>
          <a:lstStyle/>
          <a:p>
            <a:endParaRPr lang="en-US"/>
          </a:p>
        </p:txBody>
      </p:sp>
      <p:sp>
        <p:nvSpPr>
          <p:cNvPr id="30725" name="Freeform 6"/>
          <p:cNvSpPr>
            <a:spLocks/>
          </p:cNvSpPr>
          <p:nvPr/>
        </p:nvSpPr>
        <p:spPr bwMode="auto">
          <a:xfrm>
            <a:off x="5591175" y="4311650"/>
            <a:ext cx="890588"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a:solidFill>
              <a:schemeClr val="tx1"/>
            </a:solidFill>
            <a:round/>
            <a:headEnd/>
            <a:tailEnd/>
          </a:ln>
        </p:spPr>
        <p:txBody>
          <a:bodyPr/>
          <a:lstStyle/>
          <a:p>
            <a:endParaRPr lang="en-US"/>
          </a:p>
        </p:txBody>
      </p:sp>
      <p:sp>
        <p:nvSpPr>
          <p:cNvPr id="30726" name="Freeform 7"/>
          <p:cNvSpPr>
            <a:spLocks/>
          </p:cNvSpPr>
          <p:nvPr/>
        </p:nvSpPr>
        <p:spPr bwMode="auto">
          <a:xfrm>
            <a:off x="2105025"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a:solidFill>
              <a:schemeClr val="tx1"/>
            </a:solidFill>
            <a:round/>
            <a:headEnd/>
            <a:tailEnd/>
          </a:ln>
        </p:spPr>
        <p:txBody>
          <a:bodyPr/>
          <a:lstStyle/>
          <a:p>
            <a:endParaRPr lang="en-US"/>
          </a:p>
        </p:txBody>
      </p:sp>
      <p:sp>
        <p:nvSpPr>
          <p:cNvPr id="30727" name="Freeform 8"/>
          <p:cNvSpPr>
            <a:spLocks/>
          </p:cNvSpPr>
          <p:nvPr/>
        </p:nvSpPr>
        <p:spPr bwMode="auto">
          <a:xfrm>
            <a:off x="3325813" y="2452688"/>
            <a:ext cx="681037"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a:solidFill>
              <a:schemeClr val="tx1"/>
            </a:solidFill>
            <a:round/>
            <a:headEnd/>
            <a:tailEnd/>
          </a:ln>
        </p:spPr>
        <p:txBody>
          <a:bodyPr/>
          <a:lstStyle/>
          <a:p>
            <a:endParaRPr lang="en-US"/>
          </a:p>
        </p:txBody>
      </p:sp>
      <p:sp>
        <p:nvSpPr>
          <p:cNvPr id="30728" name="Freeform 9"/>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a:solidFill>
              <a:schemeClr val="tx1"/>
            </a:solidFill>
            <a:round/>
            <a:headEnd/>
            <a:tailEnd/>
          </a:ln>
        </p:spPr>
        <p:txBody>
          <a:bodyPr/>
          <a:lstStyle/>
          <a:p>
            <a:endParaRPr lang="en-US"/>
          </a:p>
        </p:txBody>
      </p:sp>
      <p:sp>
        <p:nvSpPr>
          <p:cNvPr id="30729" name="Freeform 10"/>
          <p:cNvSpPr>
            <a:spLocks/>
          </p:cNvSpPr>
          <p:nvPr/>
        </p:nvSpPr>
        <p:spPr bwMode="auto">
          <a:xfrm>
            <a:off x="3341688" y="3521075"/>
            <a:ext cx="685800"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a:solidFill>
              <a:schemeClr val="tx1"/>
            </a:solidFill>
            <a:round/>
            <a:headEnd/>
            <a:tailEnd/>
          </a:ln>
        </p:spPr>
        <p:txBody>
          <a:bodyPr/>
          <a:lstStyle/>
          <a:p>
            <a:endParaRPr lang="en-US"/>
          </a:p>
        </p:txBody>
      </p:sp>
      <p:sp>
        <p:nvSpPr>
          <p:cNvPr id="30730" name="Freeform 11"/>
          <p:cNvSpPr>
            <a:spLocks/>
          </p:cNvSpPr>
          <p:nvPr/>
        </p:nvSpPr>
        <p:spPr bwMode="auto">
          <a:xfrm>
            <a:off x="6170613"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a:solidFill>
              <a:schemeClr val="tx1"/>
            </a:solidFill>
            <a:round/>
            <a:headEnd/>
            <a:tailEnd/>
          </a:ln>
        </p:spPr>
        <p:txBody>
          <a:bodyPr/>
          <a:lstStyle/>
          <a:p>
            <a:endParaRPr lang="en-US"/>
          </a:p>
        </p:txBody>
      </p:sp>
      <p:sp>
        <p:nvSpPr>
          <p:cNvPr id="30731" name="Freeform 12"/>
          <p:cNvSpPr>
            <a:spLocks/>
          </p:cNvSpPr>
          <p:nvPr/>
        </p:nvSpPr>
        <p:spPr bwMode="auto">
          <a:xfrm>
            <a:off x="6661150" y="2266950"/>
            <a:ext cx="166688"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a:solidFill>
              <a:schemeClr val="tx1"/>
            </a:solidFill>
            <a:round/>
            <a:headEnd/>
            <a:tailEnd/>
          </a:ln>
        </p:spPr>
        <p:txBody>
          <a:bodyPr/>
          <a:lstStyle/>
          <a:p>
            <a:endParaRPr lang="en-US"/>
          </a:p>
        </p:txBody>
      </p:sp>
      <p:sp>
        <p:nvSpPr>
          <p:cNvPr id="30732" name="Freeform 13"/>
          <p:cNvSpPr>
            <a:spLocks/>
          </p:cNvSpPr>
          <p:nvPr/>
        </p:nvSpPr>
        <p:spPr bwMode="auto">
          <a:xfrm>
            <a:off x="2957513" y="2794000"/>
            <a:ext cx="550862"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a:solidFill>
              <a:schemeClr val="tx1"/>
            </a:solidFill>
            <a:round/>
            <a:headEnd/>
            <a:tailEnd/>
          </a:ln>
        </p:spPr>
        <p:txBody>
          <a:bodyPr/>
          <a:lstStyle/>
          <a:p>
            <a:endParaRPr lang="en-US"/>
          </a:p>
        </p:txBody>
      </p:sp>
      <p:sp>
        <p:nvSpPr>
          <p:cNvPr id="30733" name="Freeform 14"/>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a:solidFill>
              <a:schemeClr val="tx1"/>
            </a:solidFill>
            <a:round/>
            <a:headEnd/>
            <a:tailEnd/>
          </a:ln>
        </p:spPr>
        <p:txBody>
          <a:bodyPr/>
          <a:lstStyle/>
          <a:p>
            <a:endParaRPr lang="en-US"/>
          </a:p>
        </p:txBody>
      </p:sp>
      <p:sp>
        <p:nvSpPr>
          <p:cNvPr id="30734" name="Freeform 15"/>
          <p:cNvSpPr>
            <a:spLocks/>
          </p:cNvSpPr>
          <p:nvPr/>
        </p:nvSpPr>
        <p:spPr bwMode="auto">
          <a:xfrm>
            <a:off x="2806700" y="1833563"/>
            <a:ext cx="585788"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a:solidFill>
              <a:schemeClr val="tx1"/>
            </a:solidFill>
            <a:round/>
            <a:headEnd/>
            <a:tailEnd/>
          </a:ln>
        </p:spPr>
        <p:txBody>
          <a:bodyPr/>
          <a:lstStyle/>
          <a:p>
            <a:endParaRPr lang="en-US"/>
          </a:p>
        </p:txBody>
      </p:sp>
      <p:sp>
        <p:nvSpPr>
          <p:cNvPr id="30735" name="Freeform 16"/>
          <p:cNvSpPr>
            <a:spLocks/>
          </p:cNvSpPr>
          <p:nvPr/>
        </p:nvSpPr>
        <p:spPr bwMode="auto">
          <a:xfrm>
            <a:off x="3052763"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a:solidFill>
              <a:schemeClr val="tx1"/>
            </a:solidFill>
            <a:round/>
            <a:headEnd/>
            <a:tailEnd/>
          </a:ln>
        </p:spPr>
        <p:txBody>
          <a:bodyPr/>
          <a:lstStyle/>
          <a:p>
            <a:endParaRPr lang="en-US"/>
          </a:p>
        </p:txBody>
      </p:sp>
      <p:sp>
        <p:nvSpPr>
          <p:cNvPr id="30736" name="Freeform 17"/>
          <p:cNvSpPr>
            <a:spLocks/>
          </p:cNvSpPr>
          <p:nvPr/>
        </p:nvSpPr>
        <p:spPr bwMode="auto">
          <a:xfrm>
            <a:off x="2452688" y="2662238"/>
            <a:ext cx="620712"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a:solidFill>
              <a:schemeClr val="tx1"/>
            </a:solidFill>
            <a:round/>
            <a:headEnd/>
            <a:tailEnd/>
          </a:ln>
        </p:spPr>
        <p:txBody>
          <a:bodyPr/>
          <a:lstStyle/>
          <a:p>
            <a:endParaRPr lang="en-US"/>
          </a:p>
        </p:txBody>
      </p:sp>
      <p:sp>
        <p:nvSpPr>
          <p:cNvPr id="30737" name="Freeform 18"/>
          <p:cNvSpPr>
            <a:spLocks/>
          </p:cNvSpPr>
          <p:nvPr/>
        </p:nvSpPr>
        <p:spPr bwMode="auto">
          <a:xfrm>
            <a:off x="2776538" y="3444875"/>
            <a:ext cx="658812"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a:solidFill>
              <a:schemeClr val="tx1"/>
            </a:solidFill>
            <a:round/>
            <a:headEnd/>
            <a:tailEnd/>
          </a:ln>
        </p:spPr>
        <p:txBody>
          <a:bodyPr/>
          <a:lstStyle/>
          <a:p>
            <a:endParaRPr lang="en-US"/>
          </a:p>
        </p:txBody>
      </p:sp>
      <p:sp>
        <p:nvSpPr>
          <p:cNvPr id="30738" name="Freeform 19"/>
          <p:cNvSpPr>
            <a:spLocks/>
          </p:cNvSpPr>
          <p:nvPr/>
        </p:nvSpPr>
        <p:spPr bwMode="auto">
          <a:xfrm>
            <a:off x="4606925" y="1981200"/>
            <a:ext cx="644525"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a:solidFill>
              <a:schemeClr val="tx1"/>
            </a:solidFill>
            <a:round/>
            <a:headEnd/>
            <a:tailEnd/>
          </a:ln>
        </p:spPr>
        <p:txBody>
          <a:bodyPr/>
          <a:lstStyle/>
          <a:p>
            <a:endParaRPr lang="en-US"/>
          </a:p>
        </p:txBody>
      </p:sp>
      <p:sp>
        <p:nvSpPr>
          <p:cNvPr id="30739" name="Freeform 20"/>
          <p:cNvSpPr>
            <a:spLocks/>
          </p:cNvSpPr>
          <p:nvPr/>
        </p:nvSpPr>
        <p:spPr bwMode="auto">
          <a:xfrm>
            <a:off x="5924550" y="3127375"/>
            <a:ext cx="736600"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a:solidFill>
              <a:schemeClr val="tx1"/>
            </a:solidFill>
            <a:round/>
            <a:headEnd/>
            <a:tailEnd/>
          </a:ln>
        </p:spPr>
        <p:txBody>
          <a:bodyPr/>
          <a:lstStyle/>
          <a:p>
            <a:endParaRPr lang="en-US"/>
          </a:p>
        </p:txBody>
      </p:sp>
      <p:grpSp>
        <p:nvGrpSpPr>
          <p:cNvPr id="30740" name="Group 21"/>
          <p:cNvGrpSpPr>
            <a:grpSpLocks/>
          </p:cNvGrpSpPr>
          <p:nvPr/>
        </p:nvGrpSpPr>
        <p:grpSpPr bwMode="auto">
          <a:xfrm>
            <a:off x="1027113" y="2035175"/>
            <a:ext cx="5678487" cy="3241675"/>
            <a:chOff x="720" y="1282"/>
            <a:chExt cx="4024" cy="2042"/>
          </a:xfrm>
        </p:grpSpPr>
        <p:sp>
          <p:nvSpPr>
            <p:cNvPr id="30766" name="Freeform 22"/>
            <p:cNvSpPr>
              <a:spLocks/>
            </p:cNvSpPr>
            <p:nvPr/>
          </p:nvSpPr>
          <p:spPr bwMode="auto">
            <a:xfrm>
              <a:off x="2800" y="1760"/>
              <a:ext cx="570" cy="268"/>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a:solidFill>
                <a:schemeClr val="tx1"/>
              </a:solidFill>
              <a:round/>
              <a:headEnd/>
              <a:tailEnd/>
            </a:ln>
          </p:spPr>
          <p:txBody>
            <a:bodyPr/>
            <a:lstStyle/>
            <a:p>
              <a:endParaRPr lang="en-US"/>
            </a:p>
          </p:txBody>
        </p:sp>
        <p:sp>
          <p:nvSpPr>
            <p:cNvPr id="30767" name="Freeform 23"/>
            <p:cNvSpPr>
              <a:spLocks/>
            </p:cNvSpPr>
            <p:nvPr/>
          </p:nvSpPr>
          <p:spPr bwMode="auto">
            <a:xfrm>
              <a:off x="2913" y="2018"/>
              <a:ext cx="512" cy="259"/>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a:solidFill>
                <a:schemeClr val="tx1"/>
              </a:solidFill>
              <a:round/>
              <a:headEnd/>
              <a:tailEnd/>
            </a:ln>
          </p:spPr>
          <p:txBody>
            <a:bodyPr/>
            <a:lstStyle/>
            <a:p>
              <a:endParaRPr lang="en-US"/>
            </a:p>
          </p:txBody>
        </p:sp>
        <p:sp>
          <p:nvSpPr>
            <p:cNvPr id="30768" name="Freeform 24"/>
            <p:cNvSpPr>
              <a:spLocks/>
            </p:cNvSpPr>
            <p:nvPr/>
          </p:nvSpPr>
          <p:spPr bwMode="auto">
            <a:xfrm>
              <a:off x="3288" y="1726"/>
              <a:ext cx="420" cy="26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a:solidFill>
                <a:schemeClr val="tx1"/>
              </a:solidFill>
              <a:round/>
              <a:headEnd/>
              <a:tailEnd/>
            </a:ln>
          </p:spPr>
          <p:txBody>
            <a:bodyPr/>
            <a:lstStyle/>
            <a:p>
              <a:endParaRPr lang="en-US"/>
            </a:p>
          </p:txBody>
        </p:sp>
        <p:sp>
          <p:nvSpPr>
            <p:cNvPr id="30769" name="Freeform 25"/>
            <p:cNvSpPr>
              <a:spLocks/>
            </p:cNvSpPr>
            <p:nvPr/>
          </p:nvSpPr>
          <p:spPr bwMode="auto">
            <a:xfrm>
              <a:off x="3345" y="1970"/>
              <a:ext cx="460" cy="38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a:solidFill>
                <a:schemeClr val="tx1"/>
              </a:solidFill>
              <a:round/>
              <a:headEnd/>
              <a:tailEnd/>
            </a:ln>
          </p:spPr>
          <p:txBody>
            <a:bodyPr/>
            <a:lstStyle/>
            <a:p>
              <a:endParaRPr lang="en-US"/>
            </a:p>
          </p:txBody>
        </p:sp>
        <p:sp>
          <p:nvSpPr>
            <p:cNvPr id="30770" name="Freeform 26"/>
            <p:cNvSpPr>
              <a:spLocks/>
            </p:cNvSpPr>
            <p:nvPr/>
          </p:nvSpPr>
          <p:spPr bwMode="auto">
            <a:xfrm>
              <a:off x="3779" y="2057"/>
              <a:ext cx="509" cy="249"/>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a:solidFill>
                <a:schemeClr val="tx1"/>
              </a:solidFill>
              <a:round/>
              <a:headEnd/>
              <a:tailEnd/>
            </a:ln>
          </p:spPr>
          <p:txBody>
            <a:bodyPr/>
            <a:lstStyle/>
            <a:p>
              <a:endParaRPr lang="en-US"/>
            </a:p>
          </p:txBody>
        </p:sp>
        <p:sp>
          <p:nvSpPr>
            <p:cNvPr id="30771" name="Freeform 27"/>
            <p:cNvSpPr>
              <a:spLocks/>
            </p:cNvSpPr>
            <p:nvPr/>
          </p:nvSpPr>
          <p:spPr bwMode="auto">
            <a:xfrm>
              <a:off x="3734" y="2243"/>
              <a:ext cx="568" cy="190"/>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a:solidFill>
                <a:schemeClr val="tx1"/>
              </a:solidFill>
              <a:round/>
              <a:headEnd/>
              <a:tailEnd/>
            </a:ln>
          </p:spPr>
          <p:txBody>
            <a:bodyPr/>
            <a:lstStyle/>
            <a:p>
              <a:endParaRPr lang="en-US"/>
            </a:p>
          </p:txBody>
        </p:sp>
        <p:sp>
          <p:nvSpPr>
            <p:cNvPr id="30772" name="Freeform 28"/>
            <p:cNvSpPr>
              <a:spLocks/>
            </p:cNvSpPr>
            <p:nvPr/>
          </p:nvSpPr>
          <p:spPr bwMode="auto">
            <a:xfrm>
              <a:off x="3882" y="2409"/>
              <a:ext cx="267" cy="404"/>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a:solidFill>
                <a:schemeClr val="tx1"/>
              </a:solidFill>
              <a:round/>
              <a:headEnd/>
              <a:tailEnd/>
            </a:ln>
          </p:spPr>
          <p:txBody>
            <a:bodyPr/>
            <a:lstStyle/>
            <a:p>
              <a:endParaRPr lang="en-US"/>
            </a:p>
          </p:txBody>
        </p:sp>
        <p:sp>
          <p:nvSpPr>
            <p:cNvPr id="30773" name="Freeform 29"/>
            <p:cNvSpPr>
              <a:spLocks/>
            </p:cNvSpPr>
            <p:nvPr/>
          </p:nvSpPr>
          <p:spPr bwMode="auto">
            <a:xfrm>
              <a:off x="4052" y="1789"/>
              <a:ext cx="291" cy="307"/>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a:solidFill>
                <a:schemeClr val="tx1"/>
              </a:solidFill>
              <a:round/>
              <a:headEnd/>
              <a:tailEnd/>
            </a:ln>
          </p:spPr>
          <p:txBody>
            <a:bodyPr/>
            <a:lstStyle/>
            <a:p>
              <a:endParaRPr lang="en-US"/>
            </a:p>
          </p:txBody>
        </p:sp>
        <p:sp>
          <p:nvSpPr>
            <p:cNvPr id="30774" name="Freeform 30"/>
            <p:cNvSpPr>
              <a:spLocks/>
            </p:cNvSpPr>
            <p:nvPr/>
          </p:nvSpPr>
          <p:spPr bwMode="auto">
            <a:xfrm>
              <a:off x="4134" y="2179"/>
              <a:ext cx="610" cy="249"/>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a:solidFill>
                <a:schemeClr val="tx1"/>
              </a:solidFill>
              <a:round/>
              <a:headEnd/>
              <a:tailEnd/>
            </a:ln>
          </p:spPr>
          <p:txBody>
            <a:bodyPr/>
            <a:lstStyle/>
            <a:p>
              <a:endParaRPr lang="en-US"/>
            </a:p>
          </p:txBody>
        </p:sp>
        <p:sp>
          <p:nvSpPr>
            <p:cNvPr id="30775" name="Freeform 31"/>
            <p:cNvSpPr>
              <a:spLocks/>
            </p:cNvSpPr>
            <p:nvPr/>
          </p:nvSpPr>
          <p:spPr bwMode="auto">
            <a:xfrm>
              <a:off x="4236" y="1896"/>
              <a:ext cx="313" cy="293"/>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a:solidFill>
                <a:schemeClr val="tx1"/>
              </a:solidFill>
              <a:round/>
              <a:headEnd/>
              <a:tailEnd/>
            </a:ln>
          </p:spPr>
          <p:txBody>
            <a:bodyPr/>
            <a:lstStyle/>
            <a:p>
              <a:endParaRPr lang="en-US"/>
            </a:p>
          </p:txBody>
        </p:sp>
        <p:sp>
          <p:nvSpPr>
            <p:cNvPr id="30776" name="Freeform 32"/>
            <p:cNvSpPr>
              <a:spLocks/>
            </p:cNvSpPr>
            <p:nvPr/>
          </p:nvSpPr>
          <p:spPr bwMode="auto">
            <a:xfrm>
              <a:off x="3425" y="2306"/>
              <a:ext cx="345" cy="302"/>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a:solidFill>
                <a:schemeClr val="tx1"/>
              </a:solidFill>
              <a:round/>
              <a:headEnd/>
              <a:tailEnd/>
            </a:ln>
          </p:spPr>
          <p:txBody>
            <a:bodyPr/>
            <a:lstStyle/>
            <a:p>
              <a:endParaRPr lang="en-US"/>
            </a:p>
          </p:txBody>
        </p:sp>
        <p:sp>
          <p:nvSpPr>
            <p:cNvPr id="30777" name="Freeform 33"/>
            <p:cNvSpPr>
              <a:spLocks/>
            </p:cNvSpPr>
            <p:nvPr/>
          </p:nvSpPr>
          <p:spPr bwMode="auto">
            <a:xfrm>
              <a:off x="2545" y="2306"/>
              <a:ext cx="968" cy="898"/>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a:solidFill>
                <a:schemeClr val="tx1"/>
              </a:solidFill>
              <a:round/>
              <a:headEnd/>
              <a:tailEnd/>
            </a:ln>
          </p:spPr>
          <p:txBody>
            <a:bodyPr/>
            <a:lstStyle/>
            <a:p>
              <a:endParaRPr lang="en-US"/>
            </a:p>
          </p:txBody>
        </p:sp>
        <p:grpSp>
          <p:nvGrpSpPr>
            <p:cNvPr id="30778" name="Group 34"/>
            <p:cNvGrpSpPr>
              <a:grpSpLocks/>
            </p:cNvGrpSpPr>
            <p:nvPr/>
          </p:nvGrpSpPr>
          <p:grpSpPr bwMode="auto">
            <a:xfrm>
              <a:off x="720" y="2448"/>
              <a:ext cx="1266" cy="876"/>
              <a:chOff x="768" y="2832"/>
              <a:chExt cx="1203" cy="876"/>
            </a:xfrm>
          </p:grpSpPr>
          <p:sp>
            <p:nvSpPr>
              <p:cNvPr id="30790" name="Freeform 35"/>
              <p:cNvSpPr>
                <a:spLocks/>
              </p:cNvSpPr>
              <p:nvPr/>
            </p:nvSpPr>
            <p:spPr bwMode="auto">
              <a:xfrm>
                <a:off x="1056" y="2832"/>
                <a:ext cx="915" cy="780"/>
              </a:xfrm>
              <a:custGeom>
                <a:avLst/>
                <a:gdLst>
                  <a:gd name="T0" fmla="*/ 2147483647 w 188"/>
                  <a:gd name="T1" fmla="*/ 2147483647 h 160"/>
                  <a:gd name="T2" fmla="*/ 2147483647 w 188"/>
                  <a:gd name="T3" fmla="*/ 2147483647 h 160"/>
                  <a:gd name="T4" fmla="*/ 2147483647 w 188"/>
                  <a:gd name="T5" fmla="*/ 2147483647 h 160"/>
                  <a:gd name="T6" fmla="*/ 2147483647 w 188"/>
                  <a:gd name="T7" fmla="*/ 2147483647 h 160"/>
                  <a:gd name="T8" fmla="*/ 2147483647 w 188"/>
                  <a:gd name="T9" fmla="*/ 2147483647 h 160"/>
                  <a:gd name="T10" fmla="*/ 2147483647 w 188"/>
                  <a:gd name="T11" fmla="*/ 2147483647 h 160"/>
                  <a:gd name="T12" fmla="*/ 2147483647 w 188"/>
                  <a:gd name="T13" fmla="*/ 2147483647 h 160"/>
                  <a:gd name="T14" fmla="*/ 2147483647 w 188"/>
                  <a:gd name="T15" fmla="*/ 2147483647 h 160"/>
                  <a:gd name="T16" fmla="*/ 2147483647 w 188"/>
                  <a:gd name="T17" fmla="*/ 2147483647 h 160"/>
                  <a:gd name="T18" fmla="*/ 2147483647 w 188"/>
                  <a:gd name="T19" fmla="*/ 2147483647 h 160"/>
                  <a:gd name="T20" fmla="*/ 2147483647 w 188"/>
                  <a:gd name="T21" fmla="*/ 2147483647 h 160"/>
                  <a:gd name="T22" fmla="*/ 2147483647 w 188"/>
                  <a:gd name="T23" fmla="*/ 2147483647 h 160"/>
                  <a:gd name="T24" fmla="*/ 2147483647 w 188"/>
                  <a:gd name="T25" fmla="*/ 2147483647 h 160"/>
                  <a:gd name="T26" fmla="*/ 2147483647 w 188"/>
                  <a:gd name="T27" fmla="*/ 2147483647 h 160"/>
                  <a:gd name="T28" fmla="*/ 2147483647 w 188"/>
                  <a:gd name="T29" fmla="*/ 2147483647 h 160"/>
                  <a:gd name="T30" fmla="*/ 2147483647 w 188"/>
                  <a:gd name="T31" fmla="*/ 2147483647 h 160"/>
                  <a:gd name="T32" fmla="*/ 2147483647 w 188"/>
                  <a:gd name="T33" fmla="*/ 2147483647 h 160"/>
                  <a:gd name="T34" fmla="*/ 2147483647 w 188"/>
                  <a:gd name="T35" fmla="*/ 2147483647 h 160"/>
                  <a:gd name="T36" fmla="*/ 2147483647 w 188"/>
                  <a:gd name="T37" fmla="*/ 2147483647 h 160"/>
                  <a:gd name="T38" fmla="*/ 2147483647 w 188"/>
                  <a:gd name="T39" fmla="*/ 2147483647 h 160"/>
                  <a:gd name="T40" fmla="*/ 2147483647 w 188"/>
                  <a:gd name="T41" fmla="*/ 2147483647 h 160"/>
                  <a:gd name="T42" fmla="*/ 2147483647 w 188"/>
                  <a:gd name="T43" fmla="*/ 2147483647 h 160"/>
                  <a:gd name="T44" fmla="*/ 2147483647 w 188"/>
                  <a:gd name="T45" fmla="*/ 2147483647 h 160"/>
                  <a:gd name="T46" fmla="*/ 2147483647 w 188"/>
                  <a:gd name="T47" fmla="*/ 2147483647 h 160"/>
                  <a:gd name="T48" fmla="*/ 2147483647 w 188"/>
                  <a:gd name="T49" fmla="*/ 2147483647 h 160"/>
                  <a:gd name="T50" fmla="*/ 2147483647 w 188"/>
                  <a:gd name="T51" fmla="*/ 2147483647 h 160"/>
                  <a:gd name="T52" fmla="*/ 2147483647 w 188"/>
                  <a:gd name="T53" fmla="*/ 2147483647 h 160"/>
                  <a:gd name="T54" fmla="*/ 2147483647 w 188"/>
                  <a:gd name="T55" fmla="*/ 2147483647 h 160"/>
                  <a:gd name="T56" fmla="*/ 2147483647 w 188"/>
                  <a:gd name="T57" fmla="*/ 2147483647 h 160"/>
                  <a:gd name="T58" fmla="*/ 2147483647 w 188"/>
                  <a:gd name="T59" fmla="*/ 2147483647 h 160"/>
                  <a:gd name="T60" fmla="*/ 2147483647 w 188"/>
                  <a:gd name="T61" fmla="*/ 2147483647 h 160"/>
                  <a:gd name="T62" fmla="*/ 2147483647 w 188"/>
                  <a:gd name="T63" fmla="*/ 2147483647 h 160"/>
                  <a:gd name="T64" fmla="*/ 2147483647 w 188"/>
                  <a:gd name="T65" fmla="*/ 2147483647 h 160"/>
                  <a:gd name="T66" fmla="*/ 2147483647 w 188"/>
                  <a:gd name="T67" fmla="*/ 2147483647 h 160"/>
                  <a:gd name="T68" fmla="*/ 2147483647 w 188"/>
                  <a:gd name="T69" fmla="*/ 2147483647 h 160"/>
                  <a:gd name="T70" fmla="*/ 2147483647 w 188"/>
                  <a:gd name="T71" fmla="*/ 2147483647 h 160"/>
                  <a:gd name="T72" fmla="*/ 2147483647 w 188"/>
                  <a:gd name="T73" fmla="*/ 2147483647 h 160"/>
                  <a:gd name="T74" fmla="*/ 2147483647 w 188"/>
                  <a:gd name="T75" fmla="*/ 2147483647 h 160"/>
                  <a:gd name="T76" fmla="*/ 2147483647 w 188"/>
                  <a:gd name="T77" fmla="*/ 2147483647 h 160"/>
                  <a:gd name="T78" fmla="*/ 2147483647 w 188"/>
                  <a:gd name="T79" fmla="*/ 2147483647 h 160"/>
                  <a:gd name="T80" fmla="*/ 2147483647 w 188"/>
                  <a:gd name="T81" fmla="*/ 2147483647 h 160"/>
                  <a:gd name="T82" fmla="*/ 2147483647 w 188"/>
                  <a:gd name="T83" fmla="*/ 2147483647 h 160"/>
                  <a:gd name="T84" fmla="*/ 2147483647 w 188"/>
                  <a:gd name="T85" fmla="*/ 2147483647 h 160"/>
                  <a:gd name="T86" fmla="*/ 2147483647 w 188"/>
                  <a:gd name="T87" fmla="*/ 2147483647 h 160"/>
                  <a:gd name="T88" fmla="*/ 2147483647 w 188"/>
                  <a:gd name="T89" fmla="*/ 2147483647 h 160"/>
                  <a:gd name="T90" fmla="*/ 2147483647 w 188"/>
                  <a:gd name="T91" fmla="*/ 2147483647 h 160"/>
                  <a:gd name="T92" fmla="*/ 2147483647 w 188"/>
                  <a:gd name="T93" fmla="*/ 0 h 160"/>
                  <a:gd name="T94" fmla="*/ 2147483647 w 188"/>
                  <a:gd name="T95" fmla="*/ 2147483647 h 160"/>
                  <a:gd name="T96" fmla="*/ 2147483647 w 188"/>
                  <a:gd name="T97" fmla="*/ 2147483647 h 160"/>
                  <a:gd name="T98" fmla="*/ 2147483647 w 188"/>
                  <a:gd name="T99" fmla="*/ 2147483647 h 160"/>
                  <a:gd name="T100" fmla="*/ 2147483647 w 188"/>
                  <a:gd name="T101" fmla="*/ 214748364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a:solidFill>
                  <a:schemeClr val="tx1"/>
                </a:solidFill>
                <a:round/>
                <a:headEnd/>
                <a:tailEnd/>
              </a:ln>
            </p:spPr>
            <p:txBody>
              <a:bodyPr/>
              <a:lstStyle/>
              <a:p>
                <a:endParaRPr lang="en-US"/>
              </a:p>
            </p:txBody>
          </p:sp>
          <p:sp>
            <p:nvSpPr>
              <p:cNvPr id="30791" name="Freeform 36"/>
              <p:cNvSpPr>
                <a:spLocks/>
              </p:cNvSpPr>
              <p:nvPr/>
            </p:nvSpPr>
            <p:spPr bwMode="auto">
              <a:xfrm>
                <a:off x="1021" y="3608"/>
                <a:ext cx="20" cy="14"/>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0 h 3"/>
                  <a:gd name="T16" fmla="*/ 2147483647 w 4"/>
                  <a:gd name="T17" fmla="*/ 0 h 3"/>
                  <a:gd name="T18" fmla="*/ 0 w 4"/>
                  <a:gd name="T19" fmla="*/ 2147483647 h 3"/>
                  <a:gd name="T20" fmla="*/ 0 w 4"/>
                  <a:gd name="T21" fmla="*/ 2147483647 h 3"/>
                  <a:gd name="T22" fmla="*/ 0 w 4"/>
                  <a:gd name="T23" fmla="*/ 2147483647 h 3"/>
                  <a:gd name="T24" fmla="*/ 0 w 4"/>
                  <a:gd name="T25" fmla="*/ 2147483647 h 3"/>
                  <a:gd name="T26" fmla="*/ 0 w 4"/>
                  <a:gd name="T27" fmla="*/ 2147483647 h 3"/>
                  <a:gd name="T28" fmla="*/ 0 w 4"/>
                  <a:gd name="T29" fmla="*/ 2147483647 h 3"/>
                  <a:gd name="T30" fmla="*/ 0 w 4"/>
                  <a:gd name="T31" fmla="*/ 2147483647 h 3"/>
                  <a:gd name="T32" fmla="*/ 0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2147483647 w 4"/>
                  <a:gd name="T45" fmla="*/ 2147483647 h 3"/>
                  <a:gd name="T46" fmla="*/ 2147483647 w 4"/>
                  <a:gd name="T47" fmla="*/ 2147483647 h 3"/>
                  <a:gd name="T48" fmla="*/ 2147483647 w 4"/>
                  <a:gd name="T49" fmla="*/ 2147483647 h 3"/>
                  <a:gd name="T50" fmla="*/ 2147483647 w 4"/>
                  <a:gd name="T51" fmla="*/ 2147483647 h 3"/>
                  <a:gd name="T52" fmla="*/ 2147483647 w 4"/>
                  <a:gd name="T53" fmla="*/ 2147483647 h 3"/>
                  <a:gd name="T54" fmla="*/ 2147483647 w 4"/>
                  <a:gd name="T55" fmla="*/ 2147483647 h 3"/>
                  <a:gd name="T56" fmla="*/ 2147483647 w 4"/>
                  <a:gd name="T57" fmla="*/ 2147483647 h 3"/>
                  <a:gd name="T58" fmla="*/ 2147483647 w 4"/>
                  <a:gd name="T59" fmla="*/ 2147483647 h 3"/>
                  <a:gd name="T60" fmla="*/ 2147483647 w 4"/>
                  <a:gd name="T61" fmla="*/ 2147483647 h 3"/>
                  <a:gd name="T62" fmla="*/ 2147483647 w 4"/>
                  <a:gd name="T63" fmla="*/ 2147483647 h 3"/>
                  <a:gd name="T64" fmla="*/ 2147483647 w 4"/>
                  <a:gd name="T65" fmla="*/ 0 h 3"/>
                  <a:gd name="T66" fmla="*/ 2147483647 w 4"/>
                  <a:gd name="T67" fmla="*/ 0 h 3"/>
                  <a:gd name="T68" fmla="*/ 2147483647 w 4"/>
                  <a:gd name="T69" fmla="*/ 0 h 3"/>
                  <a:gd name="T70" fmla="*/ 2147483647 w 4"/>
                  <a:gd name="T71" fmla="*/ 0 h 3"/>
                  <a:gd name="T72" fmla="*/ 2147483647 w 4"/>
                  <a:gd name="T73" fmla="*/ 2147483647 h 3"/>
                  <a:gd name="T74" fmla="*/ 2147483647 w 4"/>
                  <a:gd name="T75" fmla="*/ 2147483647 h 3"/>
                  <a:gd name="T76" fmla="*/ 2147483647 w 4"/>
                  <a:gd name="T77" fmla="*/ 2147483647 h 3"/>
                  <a:gd name="T78" fmla="*/ 2147483647 w 4"/>
                  <a:gd name="T79" fmla="*/ 2147483647 h 3"/>
                  <a:gd name="T80" fmla="*/ 2147483647 w 4"/>
                  <a:gd name="T81" fmla="*/ 2147483647 h 3"/>
                  <a:gd name="T82" fmla="*/ 2147483647 w 4"/>
                  <a:gd name="T83" fmla="*/ 2147483647 h 3"/>
                  <a:gd name="T84" fmla="*/ 2147483647 w 4"/>
                  <a:gd name="T85" fmla="*/ 2147483647 h 3"/>
                  <a:gd name="T86" fmla="*/ 2147483647 w 4"/>
                  <a:gd name="T87" fmla="*/ 2147483647 h 3"/>
                  <a:gd name="T88" fmla="*/ 2147483647 w 4"/>
                  <a:gd name="T89" fmla="*/ 2147483647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a:solidFill>
                  <a:schemeClr val="tx1"/>
                </a:solidFill>
                <a:round/>
                <a:headEnd/>
                <a:tailEnd/>
              </a:ln>
            </p:spPr>
            <p:txBody>
              <a:bodyPr/>
              <a:lstStyle/>
              <a:p>
                <a:endParaRPr lang="en-US"/>
              </a:p>
            </p:txBody>
          </p:sp>
          <p:sp>
            <p:nvSpPr>
              <p:cNvPr id="30792" name="Freeform 37"/>
              <p:cNvSpPr>
                <a:spLocks/>
              </p:cNvSpPr>
              <p:nvPr/>
            </p:nvSpPr>
            <p:spPr bwMode="auto">
              <a:xfrm>
                <a:off x="978" y="3610"/>
                <a:ext cx="43" cy="30"/>
              </a:xfrm>
              <a:custGeom>
                <a:avLst/>
                <a:gdLst>
                  <a:gd name="T0" fmla="*/ 2147483647 w 9"/>
                  <a:gd name="T1" fmla="*/ 0 h 6"/>
                  <a:gd name="T2" fmla="*/ 2147483647 w 9"/>
                  <a:gd name="T3" fmla="*/ 0 h 6"/>
                  <a:gd name="T4" fmla="*/ 2147483647 w 9"/>
                  <a:gd name="T5" fmla="*/ 2147483647 h 6"/>
                  <a:gd name="T6" fmla="*/ 2147483647 w 9"/>
                  <a:gd name="T7" fmla="*/ 2147483647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0 w 9"/>
                  <a:gd name="T23" fmla="*/ 2147483647 h 6"/>
                  <a:gd name="T24" fmla="*/ 0 w 9"/>
                  <a:gd name="T25" fmla="*/ 2147483647 h 6"/>
                  <a:gd name="T26" fmla="*/ 0 w 9"/>
                  <a:gd name="T27" fmla="*/ 2147483647 h 6"/>
                  <a:gd name="T28" fmla="*/ 0 w 9"/>
                  <a:gd name="T29" fmla="*/ 2147483647 h 6"/>
                  <a:gd name="T30" fmla="*/ 0 w 9"/>
                  <a:gd name="T31" fmla="*/ 2147483647 h 6"/>
                  <a:gd name="T32" fmla="*/ 0 w 9"/>
                  <a:gd name="T33" fmla="*/ 2147483647 h 6"/>
                  <a:gd name="T34" fmla="*/ 0 w 9"/>
                  <a:gd name="T35" fmla="*/ 2147483647 h 6"/>
                  <a:gd name="T36" fmla="*/ 0 w 9"/>
                  <a:gd name="T37" fmla="*/ 2147483647 h 6"/>
                  <a:gd name="T38" fmla="*/ 2147483647 w 9"/>
                  <a:gd name="T39" fmla="*/ 2147483647 h 6"/>
                  <a:gd name="T40" fmla="*/ 2147483647 w 9"/>
                  <a:gd name="T41" fmla="*/ 2147483647 h 6"/>
                  <a:gd name="T42" fmla="*/ 2147483647 w 9"/>
                  <a:gd name="T43" fmla="*/ 2147483647 h 6"/>
                  <a:gd name="T44" fmla="*/ 2147483647 w 9"/>
                  <a:gd name="T45" fmla="*/ 2147483647 h 6"/>
                  <a:gd name="T46" fmla="*/ 2147483647 w 9"/>
                  <a:gd name="T47" fmla="*/ 2147483647 h 6"/>
                  <a:gd name="T48" fmla="*/ 2147483647 w 9"/>
                  <a:gd name="T49" fmla="*/ 2147483647 h 6"/>
                  <a:gd name="T50" fmla="*/ 2147483647 w 9"/>
                  <a:gd name="T51" fmla="*/ 2147483647 h 6"/>
                  <a:gd name="T52" fmla="*/ 2147483647 w 9"/>
                  <a:gd name="T53" fmla="*/ 2147483647 h 6"/>
                  <a:gd name="T54" fmla="*/ 2147483647 w 9"/>
                  <a:gd name="T55" fmla="*/ 2147483647 h 6"/>
                  <a:gd name="T56" fmla="*/ 2147483647 w 9"/>
                  <a:gd name="T57" fmla="*/ 0 h 6"/>
                  <a:gd name="T58" fmla="*/ 2147483647 w 9"/>
                  <a:gd name="T59" fmla="*/ 0 h 6"/>
                  <a:gd name="T60" fmla="*/ 2147483647 w 9"/>
                  <a:gd name="T61" fmla="*/ 0 h 6"/>
                  <a:gd name="T62" fmla="*/ 2147483647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a:solidFill>
                  <a:schemeClr val="tx1"/>
                </a:solidFill>
                <a:round/>
                <a:headEnd/>
                <a:tailEnd/>
              </a:ln>
            </p:spPr>
            <p:txBody>
              <a:bodyPr/>
              <a:lstStyle/>
              <a:p>
                <a:endParaRPr lang="en-US"/>
              </a:p>
            </p:txBody>
          </p:sp>
          <p:sp>
            <p:nvSpPr>
              <p:cNvPr id="30793" name="Freeform 38"/>
              <p:cNvSpPr>
                <a:spLocks/>
              </p:cNvSpPr>
              <p:nvPr/>
            </p:nvSpPr>
            <p:spPr bwMode="auto">
              <a:xfrm>
                <a:off x="934" y="3632"/>
                <a:ext cx="44" cy="34"/>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0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a:solidFill>
                  <a:schemeClr val="tx1"/>
                </a:solidFill>
                <a:round/>
                <a:headEnd/>
                <a:tailEnd/>
              </a:ln>
            </p:spPr>
            <p:txBody>
              <a:bodyPr/>
              <a:lstStyle/>
              <a:p>
                <a:endParaRPr lang="en-US"/>
              </a:p>
            </p:txBody>
          </p:sp>
          <p:sp>
            <p:nvSpPr>
              <p:cNvPr id="30794" name="Freeform 39"/>
              <p:cNvSpPr>
                <a:spLocks/>
              </p:cNvSpPr>
              <p:nvPr/>
            </p:nvSpPr>
            <p:spPr bwMode="auto">
              <a:xfrm>
                <a:off x="934" y="3637"/>
                <a:ext cx="39" cy="29"/>
              </a:xfrm>
              <a:custGeom>
                <a:avLst/>
                <a:gdLst>
                  <a:gd name="T0" fmla="*/ 2147483647 w 8"/>
                  <a:gd name="T1" fmla="*/ 2147483647 h 6"/>
                  <a:gd name="T2" fmla="*/ 2147483647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0 h 6"/>
                  <a:gd name="T14" fmla="*/ 2147483647 w 8"/>
                  <a:gd name="T15" fmla="*/ 0 h 6"/>
                  <a:gd name="T16" fmla="*/ 2147483647 w 8"/>
                  <a:gd name="T17" fmla="*/ 0 h 6"/>
                  <a:gd name="T18" fmla="*/ 2147483647 w 8"/>
                  <a:gd name="T19" fmla="*/ 0 h 6"/>
                  <a:gd name="T20" fmla="*/ 2147483647 w 8"/>
                  <a:gd name="T21" fmla="*/ 0 h 6"/>
                  <a:gd name="T22" fmla="*/ 2147483647 w 8"/>
                  <a:gd name="T23" fmla="*/ 0 h 6"/>
                  <a:gd name="T24" fmla="*/ 2147483647 w 8"/>
                  <a:gd name="T25" fmla="*/ 0 h 6"/>
                  <a:gd name="T26" fmla="*/ 2147483647 w 8"/>
                  <a:gd name="T27" fmla="*/ 2147483647 h 6"/>
                  <a:gd name="T28" fmla="*/ 2147483647 w 8"/>
                  <a:gd name="T29" fmla="*/ 2147483647 h 6"/>
                  <a:gd name="T30" fmla="*/ 2147483647 w 8"/>
                  <a:gd name="T31" fmla="*/ 2147483647 h 6"/>
                  <a:gd name="T32" fmla="*/ 2147483647 w 8"/>
                  <a:gd name="T33" fmla="*/ 2147483647 h 6"/>
                  <a:gd name="T34" fmla="*/ 2147483647 w 8"/>
                  <a:gd name="T35" fmla="*/ 2147483647 h 6"/>
                  <a:gd name="T36" fmla="*/ 2147483647 w 8"/>
                  <a:gd name="T37" fmla="*/ 2147483647 h 6"/>
                  <a:gd name="T38" fmla="*/ 2147483647 w 8"/>
                  <a:gd name="T39" fmla="*/ 2147483647 h 6"/>
                  <a:gd name="T40" fmla="*/ 2147483647 w 8"/>
                  <a:gd name="T41" fmla="*/ 2147483647 h 6"/>
                  <a:gd name="T42" fmla="*/ 2147483647 w 8"/>
                  <a:gd name="T43" fmla="*/ 2147483647 h 6"/>
                  <a:gd name="T44" fmla="*/ 2147483647 w 8"/>
                  <a:gd name="T45" fmla="*/ 2147483647 h 6"/>
                  <a:gd name="T46" fmla="*/ 2147483647 w 8"/>
                  <a:gd name="T47" fmla="*/ 2147483647 h 6"/>
                  <a:gd name="T48" fmla="*/ 2147483647 w 8"/>
                  <a:gd name="T49" fmla="*/ 2147483647 h 6"/>
                  <a:gd name="T50" fmla="*/ 2147483647 w 8"/>
                  <a:gd name="T51" fmla="*/ 2147483647 h 6"/>
                  <a:gd name="T52" fmla="*/ 2147483647 w 8"/>
                  <a:gd name="T53" fmla="*/ 2147483647 h 6"/>
                  <a:gd name="T54" fmla="*/ 2147483647 w 8"/>
                  <a:gd name="T55" fmla="*/ 2147483647 h 6"/>
                  <a:gd name="T56" fmla="*/ 2147483647 w 8"/>
                  <a:gd name="T57" fmla="*/ 2147483647 h 6"/>
                  <a:gd name="T58" fmla="*/ 2147483647 w 8"/>
                  <a:gd name="T59" fmla="*/ 2147483647 h 6"/>
                  <a:gd name="T60" fmla="*/ 0 w 8"/>
                  <a:gd name="T61" fmla="*/ 2147483647 h 6"/>
                  <a:gd name="T62" fmla="*/ 0 w 8"/>
                  <a:gd name="T63" fmla="*/ 2147483647 h 6"/>
                  <a:gd name="T64" fmla="*/ 0 w 8"/>
                  <a:gd name="T65" fmla="*/ 2147483647 h 6"/>
                  <a:gd name="T66" fmla="*/ 2147483647 w 8"/>
                  <a:gd name="T67" fmla="*/ 2147483647 h 6"/>
                  <a:gd name="T68" fmla="*/ 2147483647 w 8"/>
                  <a:gd name="T69" fmla="*/ 2147483647 h 6"/>
                  <a:gd name="T70" fmla="*/ 2147483647 w 8"/>
                  <a:gd name="T71" fmla="*/ 2147483647 h 6"/>
                  <a:gd name="T72" fmla="*/ 2147483647 w 8"/>
                  <a:gd name="T73" fmla="*/ 2147483647 h 6"/>
                  <a:gd name="T74" fmla="*/ 2147483647 w 8"/>
                  <a:gd name="T75" fmla="*/ 2147483647 h 6"/>
                  <a:gd name="T76" fmla="*/ 2147483647 w 8"/>
                  <a:gd name="T77" fmla="*/ 2147483647 h 6"/>
                  <a:gd name="T78" fmla="*/ 2147483647 w 8"/>
                  <a:gd name="T79" fmla="*/ 2147483647 h 6"/>
                  <a:gd name="T80" fmla="*/ 2147483647 w 8"/>
                  <a:gd name="T81" fmla="*/ 2147483647 h 6"/>
                  <a:gd name="T82" fmla="*/ 2147483647 w 8"/>
                  <a:gd name="T83" fmla="*/ 2147483647 h 6"/>
                  <a:gd name="T84" fmla="*/ 2147483647 w 8"/>
                  <a:gd name="T85" fmla="*/ 2147483647 h 6"/>
                  <a:gd name="T86" fmla="*/ 2147483647 w 8"/>
                  <a:gd name="T87" fmla="*/ 2147483647 h 6"/>
                  <a:gd name="T88" fmla="*/ 2147483647 w 8"/>
                  <a:gd name="T89" fmla="*/ 2147483647 h 6"/>
                  <a:gd name="T90" fmla="*/ 2147483647 w 8"/>
                  <a:gd name="T91" fmla="*/ 2147483647 h 6"/>
                  <a:gd name="T92" fmla="*/ 2147483647 w 8"/>
                  <a:gd name="T93" fmla="*/ 2147483647 h 6"/>
                  <a:gd name="T94" fmla="*/ 2147483647 w 8"/>
                  <a:gd name="T95" fmla="*/ 2147483647 h 6"/>
                  <a:gd name="T96" fmla="*/ 2147483647 w 8"/>
                  <a:gd name="T97" fmla="*/ 2147483647 h 6"/>
                  <a:gd name="T98" fmla="*/ 2147483647 w 8"/>
                  <a:gd name="T99" fmla="*/ 2147483647 h 6"/>
                  <a:gd name="T100" fmla="*/ 2147483647 w 8"/>
                  <a:gd name="T101" fmla="*/ 214748364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a:solidFill>
                  <a:schemeClr val="tx1"/>
                </a:solidFill>
                <a:round/>
                <a:headEnd/>
                <a:tailEnd/>
              </a:ln>
            </p:spPr>
            <p:txBody>
              <a:bodyPr/>
              <a:lstStyle/>
              <a:p>
                <a:endParaRPr lang="en-US"/>
              </a:p>
            </p:txBody>
          </p:sp>
          <p:sp>
            <p:nvSpPr>
              <p:cNvPr id="30795" name="Freeform 40"/>
              <p:cNvSpPr>
                <a:spLocks/>
              </p:cNvSpPr>
              <p:nvPr/>
            </p:nvSpPr>
            <p:spPr bwMode="auto">
              <a:xfrm>
                <a:off x="909" y="3676"/>
                <a:ext cx="5" cy="5"/>
              </a:xfrm>
              <a:custGeom>
                <a:avLst/>
                <a:gdLst>
                  <a:gd name="T0" fmla="*/ 2147483647 w 1"/>
                  <a:gd name="T1" fmla="*/ 0 h 1"/>
                  <a:gd name="T2" fmla="*/ 0 w 1"/>
                  <a:gd name="T3" fmla="*/ 0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a:solidFill>
                  <a:schemeClr val="tx1"/>
                </a:solidFill>
                <a:round/>
                <a:headEnd/>
                <a:tailEnd/>
              </a:ln>
            </p:spPr>
            <p:txBody>
              <a:bodyPr/>
              <a:lstStyle/>
              <a:p>
                <a:endParaRPr lang="en-US"/>
              </a:p>
            </p:txBody>
          </p:sp>
          <p:sp>
            <p:nvSpPr>
              <p:cNvPr id="30796" name="Freeform 41"/>
              <p:cNvSpPr>
                <a:spLocks/>
              </p:cNvSpPr>
              <p:nvPr/>
            </p:nvSpPr>
            <p:spPr bwMode="auto">
              <a:xfrm>
                <a:off x="909" y="3676"/>
                <a:ext cx="5" cy="5"/>
              </a:xfrm>
              <a:custGeom>
                <a:avLst/>
                <a:gdLst>
                  <a:gd name="T0" fmla="*/ 2147483647 w 1"/>
                  <a:gd name="T1" fmla="*/ 0 h 1"/>
                  <a:gd name="T2" fmla="*/ 2147483647 w 1"/>
                  <a:gd name="T3" fmla="*/ 0 h 1"/>
                  <a:gd name="T4" fmla="*/ 2147483647 w 1"/>
                  <a:gd name="T5" fmla="*/ 0 h 1"/>
                  <a:gd name="T6" fmla="*/ 2147483647 w 1"/>
                  <a:gd name="T7" fmla="*/ 0 h 1"/>
                  <a:gd name="T8" fmla="*/ 0 w 1"/>
                  <a:gd name="T9" fmla="*/ 0 h 1"/>
                  <a:gd name="T10" fmla="*/ 0 w 1"/>
                  <a:gd name="T11" fmla="*/ 0 h 1"/>
                  <a:gd name="T12" fmla="*/ 0 w 1"/>
                  <a:gd name="T13" fmla="*/ 0 h 1"/>
                  <a:gd name="T14" fmla="*/ 0 w 1"/>
                  <a:gd name="T15" fmla="*/ 0 h 1"/>
                  <a:gd name="T16" fmla="*/ 0 w 1"/>
                  <a:gd name="T17" fmla="*/ 2147483647 h 1"/>
                  <a:gd name="T18" fmla="*/ 0 w 1"/>
                  <a:gd name="T19" fmla="*/ 2147483647 h 1"/>
                  <a:gd name="T20" fmla="*/ 0 w 1"/>
                  <a:gd name="T21" fmla="*/ 2147483647 h 1"/>
                  <a:gd name="T22" fmla="*/ 0 w 1"/>
                  <a:gd name="T23" fmla="*/ 2147483647 h 1"/>
                  <a:gd name="T24" fmla="*/ 0 w 1"/>
                  <a:gd name="T25" fmla="*/ 2147483647 h 1"/>
                  <a:gd name="T26" fmla="*/ 2147483647 w 1"/>
                  <a:gd name="T27" fmla="*/ 2147483647 h 1"/>
                  <a:gd name="T28" fmla="*/ 2147483647 w 1"/>
                  <a:gd name="T29" fmla="*/ 0 h 1"/>
                  <a:gd name="T30" fmla="*/ 2147483647 w 1"/>
                  <a:gd name="T31" fmla="*/ 0 h 1"/>
                  <a:gd name="T32" fmla="*/ 2147483647 w 1"/>
                  <a:gd name="T33" fmla="*/ 0 h 1"/>
                  <a:gd name="T34" fmla="*/ 2147483647 w 1"/>
                  <a:gd name="T35" fmla="*/ 0 h 1"/>
                  <a:gd name="T36" fmla="*/ 2147483647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a:solidFill>
                  <a:schemeClr val="tx1"/>
                </a:solidFill>
                <a:round/>
                <a:headEnd/>
                <a:tailEnd/>
              </a:ln>
            </p:spPr>
            <p:txBody>
              <a:bodyPr/>
              <a:lstStyle/>
              <a:p>
                <a:endParaRPr lang="en-US"/>
              </a:p>
            </p:txBody>
          </p:sp>
          <p:sp>
            <p:nvSpPr>
              <p:cNvPr id="30797" name="Freeform 42"/>
              <p:cNvSpPr>
                <a:spLocks/>
              </p:cNvSpPr>
              <p:nvPr/>
            </p:nvSpPr>
            <p:spPr bwMode="auto">
              <a:xfrm>
                <a:off x="870" y="3682"/>
                <a:ext cx="14" cy="14"/>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0 w 3"/>
                  <a:gd name="T13" fmla="*/ 2147483647 h 3"/>
                  <a:gd name="T14" fmla="*/ 2147483647 w 3"/>
                  <a:gd name="T15" fmla="*/ 2147483647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a:solidFill>
                  <a:schemeClr val="tx1"/>
                </a:solidFill>
                <a:round/>
                <a:headEnd/>
                <a:tailEnd/>
              </a:ln>
            </p:spPr>
            <p:txBody>
              <a:bodyPr/>
              <a:lstStyle/>
              <a:p>
                <a:endParaRPr lang="en-US"/>
              </a:p>
            </p:txBody>
          </p:sp>
          <p:sp>
            <p:nvSpPr>
              <p:cNvPr id="30798" name="Freeform 43"/>
              <p:cNvSpPr>
                <a:spLocks/>
              </p:cNvSpPr>
              <p:nvPr/>
            </p:nvSpPr>
            <p:spPr bwMode="auto">
              <a:xfrm>
                <a:off x="875" y="3684"/>
                <a:ext cx="14" cy="9"/>
              </a:xfrm>
              <a:custGeom>
                <a:avLst/>
                <a:gdLst>
                  <a:gd name="T0" fmla="*/ 2147483647 w 3"/>
                  <a:gd name="T1" fmla="*/ 0 h 2"/>
                  <a:gd name="T2" fmla="*/ 2147483647 w 3"/>
                  <a:gd name="T3" fmla="*/ 0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0 h 2"/>
                  <a:gd name="T22" fmla="*/ 2147483647 w 3"/>
                  <a:gd name="T23" fmla="*/ 0 h 2"/>
                  <a:gd name="T24" fmla="*/ 2147483647 w 3"/>
                  <a:gd name="T25" fmla="*/ 2147483647 h 2"/>
                  <a:gd name="T26" fmla="*/ 2147483647 w 3"/>
                  <a:gd name="T27" fmla="*/ 2147483647 h 2"/>
                  <a:gd name="T28" fmla="*/ 2147483647 w 3"/>
                  <a:gd name="T29" fmla="*/ 2147483647 h 2"/>
                  <a:gd name="T30" fmla="*/ 2147483647 w 3"/>
                  <a:gd name="T31" fmla="*/ 2147483647 h 2"/>
                  <a:gd name="T32" fmla="*/ 2147483647 w 3"/>
                  <a:gd name="T33" fmla="*/ 2147483647 h 2"/>
                  <a:gd name="T34" fmla="*/ 2147483647 w 3"/>
                  <a:gd name="T35" fmla="*/ 2147483647 h 2"/>
                  <a:gd name="T36" fmla="*/ 2147483647 w 3"/>
                  <a:gd name="T37" fmla="*/ 2147483647 h 2"/>
                  <a:gd name="T38" fmla="*/ 2147483647 w 3"/>
                  <a:gd name="T39" fmla="*/ 2147483647 h 2"/>
                  <a:gd name="T40" fmla="*/ 2147483647 w 3"/>
                  <a:gd name="T41" fmla="*/ 2147483647 h 2"/>
                  <a:gd name="T42" fmla="*/ 2147483647 w 3"/>
                  <a:gd name="T43" fmla="*/ 2147483647 h 2"/>
                  <a:gd name="T44" fmla="*/ 2147483647 w 3"/>
                  <a:gd name="T45" fmla="*/ 2147483647 h 2"/>
                  <a:gd name="T46" fmla="*/ 2147483647 w 3"/>
                  <a:gd name="T47" fmla="*/ 2147483647 h 2"/>
                  <a:gd name="T48" fmla="*/ 0 w 3"/>
                  <a:gd name="T49" fmla="*/ 2147483647 h 2"/>
                  <a:gd name="T50" fmla="*/ 0 w 3"/>
                  <a:gd name="T51" fmla="*/ 2147483647 h 2"/>
                  <a:gd name="T52" fmla="*/ 0 w 3"/>
                  <a:gd name="T53" fmla="*/ 2147483647 h 2"/>
                  <a:gd name="T54" fmla="*/ 2147483647 w 3"/>
                  <a:gd name="T55" fmla="*/ 2147483647 h 2"/>
                  <a:gd name="T56" fmla="*/ 2147483647 w 3"/>
                  <a:gd name="T57" fmla="*/ 2147483647 h 2"/>
                  <a:gd name="T58" fmla="*/ 2147483647 w 3"/>
                  <a:gd name="T59" fmla="*/ 2147483647 h 2"/>
                  <a:gd name="T60" fmla="*/ 2147483647 w 3"/>
                  <a:gd name="T61" fmla="*/ 0 h 2"/>
                  <a:gd name="T62" fmla="*/ 2147483647 w 3"/>
                  <a:gd name="T63" fmla="*/ 0 h 2"/>
                  <a:gd name="T64" fmla="*/ 2147483647 w 3"/>
                  <a:gd name="T65" fmla="*/ 0 h 2"/>
                  <a:gd name="T66" fmla="*/ 2147483647 w 3"/>
                  <a:gd name="T67" fmla="*/ 0 h 2"/>
                  <a:gd name="T68" fmla="*/ 2147483647 w 3"/>
                  <a:gd name="T69" fmla="*/ 0 h 2"/>
                  <a:gd name="T70" fmla="*/ 2147483647 w 3"/>
                  <a:gd name="T71" fmla="*/ 0 h 2"/>
                  <a:gd name="T72" fmla="*/ 2147483647 w 3"/>
                  <a:gd name="T73" fmla="*/ 0 h 2"/>
                  <a:gd name="T74" fmla="*/ 214748364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a:solidFill>
                  <a:schemeClr val="tx1"/>
                </a:solidFill>
                <a:round/>
                <a:headEnd/>
                <a:tailEnd/>
              </a:ln>
            </p:spPr>
            <p:txBody>
              <a:bodyPr/>
              <a:lstStyle/>
              <a:p>
                <a:endParaRPr lang="en-US"/>
              </a:p>
            </p:txBody>
          </p:sp>
          <p:sp>
            <p:nvSpPr>
              <p:cNvPr id="30799" name="Freeform 44"/>
              <p:cNvSpPr>
                <a:spLocks/>
              </p:cNvSpPr>
              <p:nvPr/>
            </p:nvSpPr>
            <p:spPr bwMode="auto">
              <a:xfrm>
                <a:off x="833" y="3690"/>
                <a:ext cx="19" cy="10"/>
              </a:xfrm>
              <a:custGeom>
                <a:avLst/>
                <a:gdLst>
                  <a:gd name="T0" fmla="*/ 2147483647 w 4"/>
                  <a:gd name="T1" fmla="*/ 2147483647 h 2"/>
                  <a:gd name="T2" fmla="*/ 2147483647 w 4"/>
                  <a:gd name="T3" fmla="*/ 0 h 2"/>
                  <a:gd name="T4" fmla="*/ 2147483647 w 4"/>
                  <a:gd name="T5" fmla="*/ 0 h 2"/>
                  <a:gd name="T6" fmla="*/ 2147483647 w 4"/>
                  <a:gd name="T7" fmla="*/ 2147483647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a:solidFill>
                  <a:schemeClr val="tx1"/>
                </a:solidFill>
                <a:round/>
                <a:headEnd/>
                <a:tailEnd/>
              </a:ln>
            </p:spPr>
            <p:txBody>
              <a:bodyPr/>
              <a:lstStyle/>
              <a:p>
                <a:endParaRPr lang="en-US"/>
              </a:p>
            </p:txBody>
          </p:sp>
          <p:sp>
            <p:nvSpPr>
              <p:cNvPr id="30800" name="Freeform 45"/>
              <p:cNvSpPr>
                <a:spLocks/>
              </p:cNvSpPr>
              <p:nvPr/>
            </p:nvSpPr>
            <p:spPr bwMode="auto">
              <a:xfrm>
                <a:off x="838" y="3690"/>
                <a:ext cx="14" cy="10"/>
              </a:xfrm>
              <a:custGeom>
                <a:avLst/>
                <a:gdLst>
                  <a:gd name="T0" fmla="*/ 2147483647 w 3"/>
                  <a:gd name="T1" fmla="*/ 2147483647 h 2"/>
                  <a:gd name="T2" fmla="*/ 2147483647 w 3"/>
                  <a:gd name="T3" fmla="*/ 2147483647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2147483647 h 2"/>
                  <a:gd name="T22" fmla="*/ 2147483647 w 3"/>
                  <a:gd name="T23" fmla="*/ 2147483647 h 2"/>
                  <a:gd name="T24" fmla="*/ 2147483647 w 3"/>
                  <a:gd name="T25" fmla="*/ 2147483647 h 2"/>
                  <a:gd name="T26" fmla="*/ 2147483647 w 3"/>
                  <a:gd name="T27" fmla="*/ 2147483647 h 2"/>
                  <a:gd name="T28" fmla="*/ 2147483647 w 3"/>
                  <a:gd name="T29" fmla="*/ 2147483647 h 2"/>
                  <a:gd name="T30" fmla="*/ 2147483647 w 3"/>
                  <a:gd name="T31" fmla="*/ 2147483647 h 2"/>
                  <a:gd name="T32" fmla="*/ 0 w 3"/>
                  <a:gd name="T33" fmla="*/ 2147483647 h 2"/>
                  <a:gd name="T34" fmla="*/ 0 w 3"/>
                  <a:gd name="T35" fmla="*/ 2147483647 h 2"/>
                  <a:gd name="T36" fmla="*/ 0 w 3"/>
                  <a:gd name="T37" fmla="*/ 2147483647 h 2"/>
                  <a:gd name="T38" fmla="*/ 0 w 3"/>
                  <a:gd name="T39" fmla="*/ 2147483647 h 2"/>
                  <a:gd name="T40" fmla="*/ 0 w 3"/>
                  <a:gd name="T41" fmla="*/ 2147483647 h 2"/>
                  <a:gd name="T42" fmla="*/ 0 w 3"/>
                  <a:gd name="T43" fmla="*/ 2147483647 h 2"/>
                  <a:gd name="T44" fmla="*/ 2147483647 w 3"/>
                  <a:gd name="T45" fmla="*/ 2147483647 h 2"/>
                  <a:gd name="T46" fmla="*/ 2147483647 w 3"/>
                  <a:gd name="T47" fmla="*/ 2147483647 h 2"/>
                  <a:gd name="T48" fmla="*/ 2147483647 w 3"/>
                  <a:gd name="T49" fmla="*/ 2147483647 h 2"/>
                  <a:gd name="T50" fmla="*/ 2147483647 w 3"/>
                  <a:gd name="T51" fmla="*/ 2147483647 h 2"/>
                  <a:gd name="T52" fmla="*/ 2147483647 w 3"/>
                  <a:gd name="T53" fmla="*/ 2147483647 h 2"/>
                  <a:gd name="T54" fmla="*/ 2147483647 w 3"/>
                  <a:gd name="T55" fmla="*/ 2147483647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a:solidFill>
                  <a:schemeClr val="tx1"/>
                </a:solidFill>
                <a:round/>
                <a:headEnd/>
                <a:tailEnd/>
              </a:ln>
            </p:spPr>
            <p:txBody>
              <a:bodyPr/>
              <a:lstStyle/>
              <a:p>
                <a:endParaRPr lang="en-US"/>
              </a:p>
            </p:txBody>
          </p:sp>
          <p:sp>
            <p:nvSpPr>
              <p:cNvPr id="30801" name="Freeform 46"/>
              <p:cNvSpPr>
                <a:spLocks/>
              </p:cNvSpPr>
              <p:nvPr/>
            </p:nvSpPr>
            <p:spPr bwMode="auto">
              <a:xfrm>
                <a:off x="814" y="3691"/>
                <a:ext cx="10" cy="15"/>
              </a:xfrm>
              <a:custGeom>
                <a:avLst/>
                <a:gdLst>
                  <a:gd name="T0" fmla="*/ 2147483647 w 2"/>
                  <a:gd name="T1" fmla="*/ 2147483647 h 3"/>
                  <a:gd name="T2" fmla="*/ 0 w 2"/>
                  <a:gd name="T3" fmla="*/ 0 h 3"/>
                  <a:gd name="T4" fmla="*/ 0 w 2"/>
                  <a:gd name="T5" fmla="*/ 0 h 3"/>
                  <a:gd name="T6" fmla="*/ 2147483647 w 2"/>
                  <a:gd name="T7" fmla="*/ 2147483647 h 3"/>
                  <a:gd name="T8" fmla="*/ 0 w 2"/>
                  <a:gd name="T9" fmla="*/ 2147483647 h 3"/>
                  <a:gd name="T10" fmla="*/ 0 w 2"/>
                  <a:gd name="T11" fmla="*/ 2147483647 h 3"/>
                  <a:gd name="T12" fmla="*/ 0 w 2"/>
                  <a:gd name="T13" fmla="*/ 2147483647 h 3"/>
                  <a:gd name="T14" fmla="*/ 2147483647 w 2"/>
                  <a:gd name="T15" fmla="*/ 2147483647 h 3"/>
                  <a:gd name="T16" fmla="*/ 2147483647 w 2"/>
                  <a:gd name="T17" fmla="*/ 2147483647 h 3"/>
                  <a:gd name="T18" fmla="*/ 2147483647 w 2"/>
                  <a:gd name="T19" fmla="*/ 2147483647 h 3"/>
                  <a:gd name="T20" fmla="*/ 2147483647 w 2"/>
                  <a:gd name="T21" fmla="*/ 2147483647 h 3"/>
                  <a:gd name="T22" fmla="*/ 2147483647 w 2"/>
                  <a:gd name="T23" fmla="*/ 0 h 3"/>
                  <a:gd name="T24" fmla="*/ 2147483647 w 2"/>
                  <a:gd name="T25" fmla="*/ 0 h 3"/>
                  <a:gd name="T26" fmla="*/ 2147483647 w 2"/>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a:solidFill>
                  <a:schemeClr val="tx1"/>
                </a:solidFill>
                <a:round/>
                <a:headEnd/>
                <a:tailEnd/>
              </a:ln>
            </p:spPr>
            <p:txBody>
              <a:bodyPr/>
              <a:lstStyle/>
              <a:p>
                <a:endParaRPr lang="en-US"/>
              </a:p>
            </p:txBody>
          </p:sp>
          <p:sp>
            <p:nvSpPr>
              <p:cNvPr id="30802" name="Freeform 47"/>
              <p:cNvSpPr>
                <a:spLocks/>
              </p:cNvSpPr>
              <p:nvPr/>
            </p:nvSpPr>
            <p:spPr bwMode="auto">
              <a:xfrm>
                <a:off x="814" y="3691"/>
                <a:ext cx="10" cy="15"/>
              </a:xfrm>
              <a:custGeom>
                <a:avLst/>
                <a:gdLst>
                  <a:gd name="T0" fmla="*/ 2147483647 w 2"/>
                  <a:gd name="T1" fmla="*/ 2147483647 h 3"/>
                  <a:gd name="T2" fmla="*/ 2147483647 w 2"/>
                  <a:gd name="T3" fmla="*/ 0 h 3"/>
                  <a:gd name="T4" fmla="*/ 2147483647 w 2"/>
                  <a:gd name="T5" fmla="*/ 0 h 3"/>
                  <a:gd name="T6" fmla="*/ 2147483647 w 2"/>
                  <a:gd name="T7" fmla="*/ 0 h 3"/>
                  <a:gd name="T8" fmla="*/ 0 w 2"/>
                  <a:gd name="T9" fmla="*/ 0 h 3"/>
                  <a:gd name="T10" fmla="*/ 0 w 2"/>
                  <a:gd name="T11" fmla="*/ 0 h 3"/>
                  <a:gd name="T12" fmla="*/ 0 w 2"/>
                  <a:gd name="T13" fmla="*/ 2147483647 h 3"/>
                  <a:gd name="T14" fmla="*/ 2147483647 w 2"/>
                  <a:gd name="T15" fmla="*/ 2147483647 h 3"/>
                  <a:gd name="T16" fmla="*/ 2147483647 w 2"/>
                  <a:gd name="T17" fmla="*/ 2147483647 h 3"/>
                  <a:gd name="T18" fmla="*/ 2147483647 w 2"/>
                  <a:gd name="T19" fmla="*/ 2147483647 h 3"/>
                  <a:gd name="T20" fmla="*/ 0 w 2"/>
                  <a:gd name="T21" fmla="*/ 2147483647 h 3"/>
                  <a:gd name="T22" fmla="*/ 0 w 2"/>
                  <a:gd name="T23" fmla="*/ 2147483647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2147483647 w 2"/>
                  <a:gd name="T35" fmla="*/ 2147483647 h 3"/>
                  <a:gd name="T36" fmla="*/ 2147483647 w 2"/>
                  <a:gd name="T37" fmla="*/ 2147483647 h 3"/>
                  <a:gd name="T38" fmla="*/ 2147483647 w 2"/>
                  <a:gd name="T39" fmla="*/ 2147483647 h 3"/>
                  <a:gd name="T40" fmla="*/ 2147483647 w 2"/>
                  <a:gd name="T41" fmla="*/ 2147483647 h 3"/>
                  <a:gd name="T42" fmla="*/ 2147483647 w 2"/>
                  <a:gd name="T43" fmla="*/ 2147483647 h 3"/>
                  <a:gd name="T44" fmla="*/ 2147483647 w 2"/>
                  <a:gd name="T45" fmla="*/ 2147483647 h 3"/>
                  <a:gd name="T46" fmla="*/ 2147483647 w 2"/>
                  <a:gd name="T47" fmla="*/ 2147483647 h 3"/>
                  <a:gd name="T48" fmla="*/ 2147483647 w 2"/>
                  <a:gd name="T49" fmla="*/ 2147483647 h 3"/>
                  <a:gd name="T50" fmla="*/ 2147483647 w 2"/>
                  <a:gd name="T51" fmla="*/ 2147483647 h 3"/>
                  <a:gd name="T52" fmla="*/ 2147483647 w 2"/>
                  <a:gd name="T53" fmla="*/ 2147483647 h 3"/>
                  <a:gd name="T54" fmla="*/ 2147483647 w 2"/>
                  <a:gd name="T55" fmla="*/ 0 h 3"/>
                  <a:gd name="T56" fmla="*/ 2147483647 w 2"/>
                  <a:gd name="T57" fmla="*/ 0 h 3"/>
                  <a:gd name="T58" fmla="*/ 2147483647 w 2"/>
                  <a:gd name="T59" fmla="*/ 0 h 3"/>
                  <a:gd name="T60" fmla="*/ 2147483647 w 2"/>
                  <a:gd name="T61" fmla="*/ 0 h 3"/>
                  <a:gd name="T62" fmla="*/ 2147483647 w 2"/>
                  <a:gd name="T63" fmla="*/ 0 h 3"/>
                  <a:gd name="T64" fmla="*/ 2147483647 w 2"/>
                  <a:gd name="T65" fmla="*/ 2147483647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a:solidFill>
                  <a:schemeClr val="tx1"/>
                </a:solidFill>
                <a:round/>
                <a:headEnd/>
                <a:tailEnd/>
              </a:ln>
            </p:spPr>
            <p:txBody>
              <a:bodyPr/>
              <a:lstStyle/>
              <a:p>
                <a:endParaRPr lang="en-US"/>
              </a:p>
            </p:txBody>
          </p:sp>
          <p:sp>
            <p:nvSpPr>
              <p:cNvPr id="30803" name="Freeform 48"/>
              <p:cNvSpPr>
                <a:spLocks/>
              </p:cNvSpPr>
              <p:nvPr/>
            </p:nvSpPr>
            <p:spPr bwMode="auto">
              <a:xfrm>
                <a:off x="795" y="3693"/>
                <a:ext cx="15" cy="1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7 h 3"/>
                  <a:gd name="T42" fmla="*/ 0 w 3"/>
                  <a:gd name="T43" fmla="*/ 2147483647 h 3"/>
                  <a:gd name="T44" fmla="*/ 0 w 3"/>
                  <a:gd name="T45" fmla="*/ 2147483647 h 3"/>
                  <a:gd name="T46" fmla="*/ 0 w 3"/>
                  <a:gd name="T47" fmla="*/ 2147483647 h 3"/>
                  <a:gd name="T48" fmla="*/ 2147483647 w 3"/>
                  <a:gd name="T49" fmla="*/ 2147483647 h 3"/>
                  <a:gd name="T50" fmla="*/ 2147483647 w 3"/>
                  <a:gd name="T51" fmla="*/ 2147483647 h 3"/>
                  <a:gd name="T52" fmla="*/ 2147483647 w 3"/>
                  <a:gd name="T53" fmla="*/ 2147483647 h 3"/>
                  <a:gd name="T54" fmla="*/ 2147483647 w 3"/>
                  <a:gd name="T55" fmla="*/ 2147483647 h 3"/>
                  <a:gd name="T56" fmla="*/ 2147483647 w 3"/>
                  <a:gd name="T57" fmla="*/ 2147483647 h 3"/>
                  <a:gd name="T58" fmla="*/ 2147483647 w 3"/>
                  <a:gd name="T59" fmla="*/ 2147483647 h 3"/>
                  <a:gd name="T60" fmla="*/ 2147483647 w 3"/>
                  <a:gd name="T61" fmla="*/ 2147483647 h 3"/>
                  <a:gd name="T62" fmla="*/ 2147483647 w 3"/>
                  <a:gd name="T63" fmla="*/ 2147483647 h 3"/>
                  <a:gd name="T64" fmla="*/ 2147483647 w 3"/>
                  <a:gd name="T65" fmla="*/ 2147483647 h 3"/>
                  <a:gd name="T66" fmla="*/ 2147483647 w 3"/>
                  <a:gd name="T67" fmla="*/ 2147483647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a:solidFill>
                  <a:schemeClr val="tx1"/>
                </a:solidFill>
                <a:round/>
                <a:headEnd/>
                <a:tailEnd/>
              </a:ln>
            </p:spPr>
            <p:txBody>
              <a:bodyPr/>
              <a:lstStyle/>
              <a:p>
                <a:endParaRPr lang="en-US"/>
              </a:p>
            </p:txBody>
          </p:sp>
          <p:sp>
            <p:nvSpPr>
              <p:cNvPr id="30804" name="Freeform 49"/>
              <p:cNvSpPr>
                <a:spLocks/>
              </p:cNvSpPr>
              <p:nvPr/>
            </p:nvSpPr>
            <p:spPr bwMode="auto">
              <a:xfrm>
                <a:off x="768" y="3683"/>
                <a:ext cx="19" cy="10"/>
              </a:xfrm>
              <a:custGeom>
                <a:avLst/>
                <a:gdLst>
                  <a:gd name="T0" fmla="*/ 0 w 4"/>
                  <a:gd name="T1" fmla="*/ 2147483647 h 2"/>
                  <a:gd name="T2" fmla="*/ 0 w 4"/>
                  <a:gd name="T3" fmla="*/ 2147483647 h 2"/>
                  <a:gd name="T4" fmla="*/ 2147483647 w 4"/>
                  <a:gd name="T5" fmla="*/ 0 h 2"/>
                  <a:gd name="T6" fmla="*/ 2147483647 w 4"/>
                  <a:gd name="T7" fmla="*/ 0 h 2"/>
                  <a:gd name="T8" fmla="*/ 2147483647 w 4"/>
                  <a:gd name="T9" fmla="*/ 0 h 2"/>
                  <a:gd name="T10" fmla="*/ 2147483647 w 4"/>
                  <a:gd name="T11" fmla="*/ 0 h 2"/>
                  <a:gd name="T12" fmla="*/ 2147483647 w 4"/>
                  <a:gd name="T13" fmla="*/ 0 h 2"/>
                  <a:gd name="T14" fmla="*/ 2147483647 w 4"/>
                  <a:gd name="T15" fmla="*/ 0 h 2"/>
                  <a:gd name="T16" fmla="*/ 2147483647 w 4"/>
                  <a:gd name="T17" fmla="*/ 2147483647 h 2"/>
                  <a:gd name="T18" fmla="*/ 2147483647 w 4"/>
                  <a:gd name="T19" fmla="*/ 2147483647 h 2"/>
                  <a:gd name="T20" fmla="*/ 2147483647 w 4"/>
                  <a:gd name="T21" fmla="*/ 2147483647 h 2"/>
                  <a:gd name="T22" fmla="*/ 2147483647 w 4"/>
                  <a:gd name="T23" fmla="*/ 2147483647 h 2"/>
                  <a:gd name="T24" fmla="*/ 2147483647 w 4"/>
                  <a:gd name="T25" fmla="*/ 2147483647 h 2"/>
                  <a:gd name="T26" fmla="*/ 2147483647 w 4"/>
                  <a:gd name="T27" fmla="*/ 2147483647 h 2"/>
                  <a:gd name="T28" fmla="*/ 2147483647 w 4"/>
                  <a:gd name="T29" fmla="*/ 2147483647 h 2"/>
                  <a:gd name="T30" fmla="*/ 2147483647 w 4"/>
                  <a:gd name="T31" fmla="*/ 2147483647 h 2"/>
                  <a:gd name="T32" fmla="*/ 2147483647 w 4"/>
                  <a:gd name="T33" fmla="*/ 2147483647 h 2"/>
                  <a:gd name="T34" fmla="*/ 2147483647 w 4"/>
                  <a:gd name="T35" fmla="*/ 2147483647 h 2"/>
                  <a:gd name="T36" fmla="*/ 2147483647 w 4"/>
                  <a:gd name="T37" fmla="*/ 2147483647 h 2"/>
                  <a:gd name="T38" fmla="*/ 2147483647 w 4"/>
                  <a:gd name="T39" fmla="*/ 2147483647 h 2"/>
                  <a:gd name="T40" fmla="*/ 2147483647 w 4"/>
                  <a:gd name="T41" fmla="*/ 2147483647 h 2"/>
                  <a:gd name="T42" fmla="*/ 2147483647 w 4"/>
                  <a:gd name="T43" fmla="*/ 2147483647 h 2"/>
                  <a:gd name="T44" fmla="*/ 2147483647 w 4"/>
                  <a:gd name="T45" fmla="*/ 2147483647 h 2"/>
                  <a:gd name="T46" fmla="*/ 2147483647 w 4"/>
                  <a:gd name="T47" fmla="*/ 2147483647 h 2"/>
                  <a:gd name="T48" fmla="*/ 2147483647 w 4"/>
                  <a:gd name="T49" fmla="*/ 2147483647 h 2"/>
                  <a:gd name="T50" fmla="*/ 2147483647 w 4"/>
                  <a:gd name="T51" fmla="*/ 2147483647 h 2"/>
                  <a:gd name="T52" fmla="*/ 2147483647 w 4"/>
                  <a:gd name="T53" fmla="*/ 2147483647 h 2"/>
                  <a:gd name="T54" fmla="*/ 2147483647 w 4"/>
                  <a:gd name="T55" fmla="*/ 2147483647 h 2"/>
                  <a:gd name="T56" fmla="*/ 2147483647 w 4"/>
                  <a:gd name="T57" fmla="*/ 2147483647 h 2"/>
                  <a:gd name="T58" fmla="*/ 2147483647 w 4"/>
                  <a:gd name="T59" fmla="*/ 2147483647 h 2"/>
                  <a:gd name="T60" fmla="*/ 2147483647 w 4"/>
                  <a:gd name="T61" fmla="*/ 2147483647 h 2"/>
                  <a:gd name="T62" fmla="*/ 2147483647 w 4"/>
                  <a:gd name="T63" fmla="*/ 2147483647 h 2"/>
                  <a:gd name="T64" fmla="*/ 2147483647 w 4"/>
                  <a:gd name="T65" fmla="*/ 2147483647 h 2"/>
                  <a:gd name="T66" fmla="*/ 2147483647 w 4"/>
                  <a:gd name="T67" fmla="*/ 2147483647 h 2"/>
                  <a:gd name="T68" fmla="*/ 2147483647 w 4"/>
                  <a:gd name="T69" fmla="*/ 2147483647 h 2"/>
                  <a:gd name="T70" fmla="*/ 2147483647 w 4"/>
                  <a:gd name="T71" fmla="*/ 2147483647 h 2"/>
                  <a:gd name="T72" fmla="*/ 2147483647 w 4"/>
                  <a:gd name="T73" fmla="*/ 2147483647 h 2"/>
                  <a:gd name="T74" fmla="*/ 2147483647 w 4"/>
                  <a:gd name="T75" fmla="*/ 2147483647 h 2"/>
                  <a:gd name="T76" fmla="*/ 2147483647 w 4"/>
                  <a:gd name="T77" fmla="*/ 2147483647 h 2"/>
                  <a:gd name="T78" fmla="*/ 2147483647 w 4"/>
                  <a:gd name="T79" fmla="*/ 2147483647 h 2"/>
                  <a:gd name="T80" fmla="*/ 2147483647 w 4"/>
                  <a:gd name="T81" fmla="*/ 2147483647 h 2"/>
                  <a:gd name="T82" fmla="*/ 2147483647 w 4"/>
                  <a:gd name="T83" fmla="*/ 2147483647 h 2"/>
                  <a:gd name="T84" fmla="*/ 2147483647 w 4"/>
                  <a:gd name="T85" fmla="*/ 2147483647 h 2"/>
                  <a:gd name="T86" fmla="*/ 2147483647 w 4"/>
                  <a:gd name="T87" fmla="*/ 2147483647 h 2"/>
                  <a:gd name="T88" fmla="*/ 2147483647 w 4"/>
                  <a:gd name="T89" fmla="*/ 2147483647 h 2"/>
                  <a:gd name="T90" fmla="*/ 2147483647 w 4"/>
                  <a:gd name="T91" fmla="*/ 2147483647 h 2"/>
                  <a:gd name="T92" fmla="*/ 2147483647 w 4"/>
                  <a:gd name="T93" fmla="*/ 2147483647 h 2"/>
                  <a:gd name="T94" fmla="*/ 0 w 4"/>
                  <a:gd name="T95" fmla="*/ 2147483647 h 2"/>
                  <a:gd name="T96" fmla="*/ 0 w 4"/>
                  <a:gd name="T97" fmla="*/ 2147483647 h 2"/>
                  <a:gd name="T98" fmla="*/ 0 w 4"/>
                  <a:gd name="T99" fmla="*/ 2147483647 h 2"/>
                  <a:gd name="T100" fmla="*/ 0 w 4"/>
                  <a:gd name="T101" fmla="*/ 2147483647 h 2"/>
                  <a:gd name="T102" fmla="*/ 0 w 4"/>
                  <a:gd name="T103" fmla="*/ 2147483647 h 2"/>
                  <a:gd name="T104" fmla="*/ 0 w 4"/>
                  <a:gd name="T105" fmla="*/ 2147483647 h 2"/>
                  <a:gd name="T106" fmla="*/ 0 w 4"/>
                  <a:gd name="T107" fmla="*/ 2147483647 h 2"/>
                  <a:gd name="T108" fmla="*/ 0 w 4"/>
                  <a:gd name="T109" fmla="*/ 2147483647 h 2"/>
                  <a:gd name="T110" fmla="*/ 0 w 4"/>
                  <a:gd name="T111" fmla="*/ 2147483647 h 2"/>
                  <a:gd name="T112" fmla="*/ 0 w 4"/>
                  <a:gd name="T113" fmla="*/ 2147483647 h 2"/>
                  <a:gd name="T114" fmla="*/ 0 w 4"/>
                  <a:gd name="T115" fmla="*/ 2147483647 h 2"/>
                  <a:gd name="T116" fmla="*/ 0 w 4"/>
                  <a:gd name="T117" fmla="*/ 2147483647 h 2"/>
                  <a:gd name="T118" fmla="*/ 0 w 4"/>
                  <a:gd name="T119" fmla="*/ 2147483647 h 2"/>
                  <a:gd name="T120" fmla="*/ 0 w 4"/>
                  <a:gd name="T121" fmla="*/ 2147483647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a:solidFill>
                  <a:schemeClr val="tx1"/>
                </a:solidFill>
                <a:round/>
                <a:headEnd/>
                <a:tailEnd/>
              </a:ln>
            </p:spPr>
            <p:txBody>
              <a:bodyPr/>
              <a:lstStyle/>
              <a:p>
                <a:endParaRPr lang="en-US"/>
              </a:p>
            </p:txBody>
          </p:sp>
        </p:grpSp>
        <p:sp>
          <p:nvSpPr>
            <p:cNvPr id="30779" name="Freeform 50"/>
            <p:cNvSpPr>
              <a:spLocks/>
            </p:cNvSpPr>
            <p:nvPr/>
          </p:nvSpPr>
          <p:spPr bwMode="auto">
            <a:xfrm>
              <a:off x="1529" y="1282"/>
              <a:ext cx="554" cy="439"/>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a:solidFill>
                <a:schemeClr val="tx1"/>
              </a:solidFill>
              <a:round/>
              <a:headEnd/>
              <a:tailEnd/>
            </a:ln>
          </p:spPr>
          <p:txBody>
            <a:bodyPr/>
            <a:lstStyle/>
            <a:p>
              <a:endParaRPr lang="en-US"/>
            </a:p>
          </p:txBody>
        </p:sp>
        <p:sp>
          <p:nvSpPr>
            <p:cNvPr id="30780" name="Freeform 51"/>
            <p:cNvSpPr>
              <a:spLocks/>
            </p:cNvSpPr>
            <p:nvPr/>
          </p:nvSpPr>
          <p:spPr bwMode="auto">
            <a:xfrm>
              <a:off x="3467" y="2604"/>
              <a:ext cx="394" cy="322"/>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a:solidFill>
                <a:schemeClr val="tx1"/>
              </a:solidFill>
              <a:round/>
              <a:headEnd/>
              <a:tailEnd/>
            </a:ln>
          </p:spPr>
          <p:txBody>
            <a:bodyPr/>
            <a:lstStyle/>
            <a:p>
              <a:endParaRPr lang="en-US"/>
            </a:p>
          </p:txBody>
        </p:sp>
        <p:sp>
          <p:nvSpPr>
            <p:cNvPr id="30781" name="Freeform 52"/>
            <p:cNvSpPr>
              <a:spLocks/>
            </p:cNvSpPr>
            <p:nvPr/>
          </p:nvSpPr>
          <p:spPr bwMode="auto">
            <a:xfrm>
              <a:off x="3626" y="1799"/>
              <a:ext cx="277" cy="463"/>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a:solidFill>
                <a:schemeClr val="tx1"/>
              </a:solidFill>
              <a:round/>
              <a:headEnd/>
              <a:tailEnd/>
            </a:ln>
          </p:spPr>
          <p:txBody>
            <a:bodyPr/>
            <a:lstStyle/>
            <a:p>
              <a:endParaRPr lang="en-US"/>
            </a:p>
          </p:txBody>
        </p:sp>
        <p:grpSp>
          <p:nvGrpSpPr>
            <p:cNvPr id="30782" name="Group 53"/>
            <p:cNvGrpSpPr>
              <a:grpSpLocks/>
            </p:cNvGrpSpPr>
            <p:nvPr/>
          </p:nvGrpSpPr>
          <p:grpSpPr bwMode="auto">
            <a:xfrm>
              <a:off x="3661" y="1384"/>
              <a:ext cx="523" cy="468"/>
              <a:chOff x="3562" y="1636"/>
              <a:chExt cx="497" cy="468"/>
            </a:xfrm>
          </p:grpSpPr>
          <p:sp>
            <p:nvSpPr>
              <p:cNvPr id="30788" name="Freeform 54"/>
              <p:cNvSpPr>
                <a:spLocks/>
              </p:cNvSpPr>
              <p:nvPr/>
            </p:nvSpPr>
            <p:spPr bwMode="auto">
              <a:xfrm>
                <a:off x="3806" y="1758"/>
                <a:ext cx="253" cy="346"/>
              </a:xfrm>
              <a:custGeom>
                <a:avLst/>
                <a:gdLst>
                  <a:gd name="T0" fmla="*/ 2147483647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2147483647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2147483647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0 w 52"/>
                  <a:gd name="T107" fmla="*/ 2147483647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a:solidFill>
                  <a:schemeClr val="tx1"/>
                </a:solidFill>
                <a:round/>
                <a:headEnd/>
                <a:tailEnd/>
              </a:ln>
            </p:spPr>
            <p:txBody>
              <a:bodyPr/>
              <a:lstStyle/>
              <a:p>
                <a:endParaRPr lang="en-US"/>
              </a:p>
            </p:txBody>
          </p:sp>
          <p:sp>
            <p:nvSpPr>
              <p:cNvPr id="30789" name="Freeform 55"/>
              <p:cNvSpPr>
                <a:spLocks/>
              </p:cNvSpPr>
              <p:nvPr/>
            </p:nvSpPr>
            <p:spPr bwMode="auto">
              <a:xfrm>
                <a:off x="3562" y="1636"/>
                <a:ext cx="405" cy="200"/>
              </a:xfrm>
              <a:custGeom>
                <a:avLst/>
                <a:gdLst>
                  <a:gd name="T0" fmla="*/ 2147483647 w 83"/>
                  <a:gd name="T1" fmla="*/ 2147483647 h 41"/>
                  <a:gd name="T2" fmla="*/ 2147483647 w 83"/>
                  <a:gd name="T3" fmla="*/ 2147483647 h 41"/>
                  <a:gd name="T4" fmla="*/ 2147483647 w 83"/>
                  <a:gd name="T5" fmla="*/ 2147483647 h 41"/>
                  <a:gd name="T6" fmla="*/ 2147483647 w 83"/>
                  <a:gd name="T7" fmla="*/ 2147483647 h 41"/>
                  <a:gd name="T8" fmla="*/ 2147483647 w 83"/>
                  <a:gd name="T9" fmla="*/ 2147483647 h 41"/>
                  <a:gd name="T10" fmla="*/ 2147483647 w 83"/>
                  <a:gd name="T11" fmla="*/ 2147483647 h 41"/>
                  <a:gd name="T12" fmla="*/ 2147483647 w 83"/>
                  <a:gd name="T13" fmla="*/ 2147483647 h 41"/>
                  <a:gd name="T14" fmla="*/ 2147483647 w 83"/>
                  <a:gd name="T15" fmla="*/ 2147483647 h 41"/>
                  <a:gd name="T16" fmla="*/ 2147483647 w 83"/>
                  <a:gd name="T17" fmla="*/ 2147483647 h 41"/>
                  <a:gd name="T18" fmla="*/ 2147483647 w 83"/>
                  <a:gd name="T19" fmla="*/ 2147483647 h 41"/>
                  <a:gd name="T20" fmla="*/ 2147483647 w 83"/>
                  <a:gd name="T21" fmla="*/ 2147483647 h 41"/>
                  <a:gd name="T22" fmla="*/ 2147483647 w 83"/>
                  <a:gd name="T23" fmla="*/ 2147483647 h 41"/>
                  <a:gd name="T24" fmla="*/ 2147483647 w 83"/>
                  <a:gd name="T25" fmla="*/ 2147483647 h 41"/>
                  <a:gd name="T26" fmla="*/ 2147483647 w 83"/>
                  <a:gd name="T27" fmla="*/ 2147483647 h 41"/>
                  <a:gd name="T28" fmla="*/ 2147483647 w 83"/>
                  <a:gd name="T29" fmla="*/ 2147483647 h 41"/>
                  <a:gd name="T30" fmla="*/ 2147483647 w 83"/>
                  <a:gd name="T31" fmla="*/ 2147483647 h 41"/>
                  <a:gd name="T32" fmla="*/ 2147483647 w 83"/>
                  <a:gd name="T33" fmla="*/ 2147483647 h 41"/>
                  <a:gd name="T34" fmla="*/ 2147483647 w 83"/>
                  <a:gd name="T35" fmla="*/ 2147483647 h 41"/>
                  <a:gd name="T36" fmla="*/ 2147483647 w 83"/>
                  <a:gd name="T37" fmla="*/ 2147483647 h 41"/>
                  <a:gd name="T38" fmla="*/ 2147483647 w 83"/>
                  <a:gd name="T39" fmla="*/ 2147483647 h 41"/>
                  <a:gd name="T40" fmla="*/ 2147483647 w 83"/>
                  <a:gd name="T41" fmla="*/ 2147483647 h 41"/>
                  <a:gd name="T42" fmla="*/ 2147483647 w 83"/>
                  <a:gd name="T43" fmla="*/ 2147483647 h 41"/>
                  <a:gd name="T44" fmla="*/ 2147483647 w 83"/>
                  <a:gd name="T45" fmla="*/ 2147483647 h 41"/>
                  <a:gd name="T46" fmla="*/ 2147483647 w 83"/>
                  <a:gd name="T47" fmla="*/ 2147483647 h 41"/>
                  <a:gd name="T48" fmla="*/ 2147483647 w 83"/>
                  <a:gd name="T49" fmla="*/ 2147483647 h 41"/>
                  <a:gd name="T50" fmla="*/ 2147483647 w 83"/>
                  <a:gd name="T51" fmla="*/ 2147483647 h 41"/>
                  <a:gd name="T52" fmla="*/ 2147483647 w 83"/>
                  <a:gd name="T53" fmla="*/ 2147483647 h 41"/>
                  <a:gd name="T54" fmla="*/ 2147483647 w 83"/>
                  <a:gd name="T55" fmla="*/ 2147483647 h 41"/>
                  <a:gd name="T56" fmla="*/ 2147483647 w 83"/>
                  <a:gd name="T57" fmla="*/ 2147483647 h 41"/>
                  <a:gd name="T58" fmla="*/ 2147483647 w 83"/>
                  <a:gd name="T59" fmla="*/ 2147483647 h 41"/>
                  <a:gd name="T60" fmla="*/ 2147483647 w 83"/>
                  <a:gd name="T61" fmla="*/ 2147483647 h 41"/>
                  <a:gd name="T62" fmla="*/ 2147483647 w 83"/>
                  <a:gd name="T63" fmla="*/ 2147483647 h 41"/>
                  <a:gd name="T64" fmla="*/ 2147483647 w 83"/>
                  <a:gd name="T65" fmla="*/ 2147483647 h 41"/>
                  <a:gd name="T66" fmla="*/ 2147483647 w 83"/>
                  <a:gd name="T67" fmla="*/ 2147483647 h 41"/>
                  <a:gd name="T68" fmla="*/ 2147483647 w 83"/>
                  <a:gd name="T69" fmla="*/ 2147483647 h 41"/>
                  <a:gd name="T70" fmla="*/ 2147483647 w 83"/>
                  <a:gd name="T71" fmla="*/ 2147483647 h 41"/>
                  <a:gd name="T72" fmla="*/ 2147483647 w 83"/>
                  <a:gd name="T73" fmla="*/ 2147483647 h 41"/>
                  <a:gd name="T74" fmla="*/ 2147483647 w 83"/>
                  <a:gd name="T75" fmla="*/ 2147483647 h 41"/>
                  <a:gd name="T76" fmla="*/ 2147483647 w 83"/>
                  <a:gd name="T77" fmla="*/ 2147483647 h 41"/>
                  <a:gd name="T78" fmla="*/ 2147483647 w 83"/>
                  <a:gd name="T79" fmla="*/ 2147483647 h 41"/>
                  <a:gd name="T80" fmla="*/ 2147483647 w 83"/>
                  <a:gd name="T81" fmla="*/ 2147483647 h 41"/>
                  <a:gd name="T82" fmla="*/ 2147483647 w 83"/>
                  <a:gd name="T83" fmla="*/ 2147483647 h 41"/>
                  <a:gd name="T84" fmla="*/ 2147483647 w 83"/>
                  <a:gd name="T85" fmla="*/ 2147483647 h 41"/>
                  <a:gd name="T86" fmla="*/ 0 w 83"/>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a:solidFill>
                  <a:schemeClr val="tx1"/>
                </a:solidFill>
                <a:round/>
                <a:headEnd/>
                <a:tailEnd/>
              </a:ln>
            </p:spPr>
            <p:txBody>
              <a:bodyPr/>
              <a:lstStyle/>
              <a:p>
                <a:endParaRPr lang="en-US"/>
              </a:p>
            </p:txBody>
          </p:sp>
        </p:grpSp>
        <p:sp>
          <p:nvSpPr>
            <p:cNvPr id="30783" name="Freeform 56"/>
            <p:cNvSpPr>
              <a:spLocks/>
            </p:cNvSpPr>
            <p:nvPr/>
          </p:nvSpPr>
          <p:spPr bwMode="auto">
            <a:xfrm>
              <a:off x="3872" y="1838"/>
              <a:ext cx="206" cy="351"/>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a:solidFill>
                <a:schemeClr val="tx1"/>
              </a:solidFill>
              <a:round/>
              <a:headEnd/>
              <a:tailEnd/>
            </a:ln>
          </p:spPr>
          <p:txBody>
            <a:bodyPr/>
            <a:lstStyle/>
            <a:p>
              <a:endParaRPr lang="en-US"/>
            </a:p>
          </p:txBody>
        </p:sp>
        <p:sp>
          <p:nvSpPr>
            <p:cNvPr id="30784" name="Freeform 57"/>
            <p:cNvSpPr>
              <a:spLocks/>
            </p:cNvSpPr>
            <p:nvPr/>
          </p:nvSpPr>
          <p:spPr bwMode="auto">
            <a:xfrm>
              <a:off x="3657" y="2423"/>
              <a:ext cx="240" cy="405"/>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a:solidFill>
                <a:schemeClr val="tx1"/>
              </a:solidFill>
              <a:round/>
              <a:headEnd/>
              <a:tailEnd/>
            </a:ln>
          </p:spPr>
          <p:txBody>
            <a:bodyPr/>
            <a:lstStyle/>
            <a:p>
              <a:endParaRPr lang="en-US"/>
            </a:p>
          </p:txBody>
        </p:sp>
        <p:sp>
          <p:nvSpPr>
            <p:cNvPr id="30785" name="Freeform 58"/>
            <p:cNvSpPr>
              <a:spLocks/>
            </p:cNvSpPr>
            <p:nvPr/>
          </p:nvSpPr>
          <p:spPr bwMode="auto">
            <a:xfrm>
              <a:off x="4324" y="1721"/>
              <a:ext cx="404" cy="249"/>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a:solidFill>
                <a:schemeClr val="tx1"/>
              </a:solidFill>
              <a:round/>
              <a:headEnd/>
              <a:tailEnd/>
            </a:ln>
          </p:spPr>
          <p:txBody>
            <a:bodyPr/>
            <a:lstStyle/>
            <a:p>
              <a:endParaRPr lang="en-US"/>
            </a:p>
          </p:txBody>
        </p:sp>
        <p:sp>
          <p:nvSpPr>
            <p:cNvPr id="30786" name="Freeform 59"/>
            <p:cNvSpPr>
              <a:spLocks/>
            </p:cNvSpPr>
            <p:nvPr/>
          </p:nvSpPr>
          <p:spPr bwMode="auto">
            <a:xfrm>
              <a:off x="4225" y="2350"/>
              <a:ext cx="354" cy="258"/>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a:solidFill>
                <a:schemeClr val="tx1"/>
              </a:solidFill>
              <a:round/>
              <a:headEnd/>
              <a:tailEnd/>
            </a:ln>
          </p:spPr>
          <p:txBody>
            <a:bodyPr/>
            <a:lstStyle/>
            <a:p>
              <a:endParaRPr lang="en-US"/>
            </a:p>
          </p:txBody>
        </p:sp>
        <p:sp>
          <p:nvSpPr>
            <p:cNvPr id="30787" name="Freeform 60"/>
            <p:cNvSpPr>
              <a:spLocks/>
            </p:cNvSpPr>
            <p:nvPr/>
          </p:nvSpPr>
          <p:spPr bwMode="auto">
            <a:xfrm>
              <a:off x="4066" y="2384"/>
              <a:ext cx="376" cy="376"/>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a:solidFill>
                <a:schemeClr val="tx1"/>
              </a:solidFill>
              <a:round/>
              <a:headEnd/>
              <a:tailEnd/>
            </a:ln>
          </p:spPr>
          <p:txBody>
            <a:bodyPr/>
            <a:lstStyle/>
            <a:p>
              <a:endParaRPr lang="en-US"/>
            </a:p>
          </p:txBody>
        </p:sp>
      </p:grpSp>
      <p:sp>
        <p:nvSpPr>
          <p:cNvPr id="30741" name="Freeform 61"/>
          <p:cNvSpPr>
            <a:spLocks/>
          </p:cNvSpPr>
          <p:nvPr/>
        </p:nvSpPr>
        <p:spPr bwMode="auto">
          <a:xfrm>
            <a:off x="6248400" y="3041650"/>
            <a:ext cx="449263"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a:solidFill>
              <a:schemeClr val="tx1"/>
            </a:solidFill>
            <a:round/>
            <a:headEnd/>
            <a:tailEnd/>
          </a:ln>
        </p:spPr>
        <p:txBody>
          <a:bodyPr/>
          <a:lstStyle/>
          <a:p>
            <a:endParaRPr lang="en-US"/>
          </a:p>
        </p:txBody>
      </p:sp>
      <p:sp>
        <p:nvSpPr>
          <p:cNvPr id="30742" name="Freeform 62"/>
          <p:cNvSpPr>
            <a:spLocks/>
          </p:cNvSpPr>
          <p:nvPr/>
        </p:nvSpPr>
        <p:spPr bwMode="auto">
          <a:xfrm>
            <a:off x="6589713"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a:solidFill>
              <a:schemeClr val="tx1"/>
            </a:solidFill>
            <a:round/>
            <a:headEnd/>
            <a:tailEnd/>
          </a:ln>
        </p:spPr>
        <p:txBody>
          <a:bodyPr/>
          <a:lstStyle/>
          <a:p>
            <a:endParaRPr lang="en-US"/>
          </a:p>
        </p:txBody>
      </p:sp>
      <p:sp>
        <p:nvSpPr>
          <p:cNvPr id="30743" name="Freeform 63"/>
          <p:cNvSpPr>
            <a:spLocks/>
          </p:cNvSpPr>
          <p:nvPr/>
        </p:nvSpPr>
        <p:spPr bwMode="auto">
          <a:xfrm>
            <a:off x="6618288" y="2801938"/>
            <a:ext cx="136525"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a:solidFill>
              <a:schemeClr val="tx1"/>
            </a:solidFill>
            <a:round/>
            <a:headEnd/>
            <a:tailEnd/>
          </a:ln>
        </p:spPr>
        <p:txBody>
          <a:bodyPr/>
          <a:lstStyle/>
          <a:p>
            <a:endParaRPr lang="en-US"/>
          </a:p>
        </p:txBody>
      </p:sp>
      <p:sp>
        <p:nvSpPr>
          <p:cNvPr id="30744" name="Freeform 64"/>
          <p:cNvSpPr>
            <a:spLocks/>
          </p:cNvSpPr>
          <p:nvPr/>
        </p:nvSpPr>
        <p:spPr bwMode="auto">
          <a:xfrm>
            <a:off x="6740525" y="2654300"/>
            <a:ext cx="166688"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a:solidFill>
              <a:schemeClr val="tx1"/>
            </a:solidFill>
            <a:round/>
            <a:headEnd/>
            <a:tailEnd/>
          </a:ln>
        </p:spPr>
        <p:txBody>
          <a:bodyPr/>
          <a:lstStyle/>
          <a:p>
            <a:endParaRPr lang="en-US"/>
          </a:p>
        </p:txBody>
      </p:sp>
      <p:sp>
        <p:nvSpPr>
          <p:cNvPr id="30745" name="Freeform 65"/>
          <p:cNvSpPr>
            <a:spLocks/>
          </p:cNvSpPr>
          <p:nvPr/>
        </p:nvSpPr>
        <p:spPr bwMode="auto">
          <a:xfrm>
            <a:off x="6734175"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a:solidFill>
              <a:schemeClr val="tx1"/>
            </a:solidFill>
            <a:round/>
            <a:headEnd/>
            <a:tailEnd/>
          </a:ln>
        </p:spPr>
        <p:txBody>
          <a:bodyPr/>
          <a:lstStyle/>
          <a:p>
            <a:endParaRPr lang="en-US"/>
          </a:p>
        </p:txBody>
      </p:sp>
      <p:sp>
        <p:nvSpPr>
          <p:cNvPr id="30746" name="Freeform 66"/>
          <p:cNvSpPr>
            <a:spLocks/>
          </p:cNvSpPr>
          <p:nvPr/>
        </p:nvSpPr>
        <p:spPr bwMode="auto">
          <a:xfrm>
            <a:off x="6886575"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a:solidFill>
              <a:schemeClr val="tx1"/>
            </a:solidFill>
            <a:round/>
            <a:headEnd/>
            <a:tailEnd/>
          </a:ln>
        </p:spPr>
        <p:txBody>
          <a:bodyPr/>
          <a:lstStyle/>
          <a:p>
            <a:endParaRPr lang="en-US"/>
          </a:p>
        </p:txBody>
      </p:sp>
      <p:sp>
        <p:nvSpPr>
          <p:cNvPr id="30747" name="Freeform 67"/>
          <p:cNvSpPr>
            <a:spLocks/>
          </p:cNvSpPr>
          <p:nvPr/>
        </p:nvSpPr>
        <p:spPr bwMode="auto">
          <a:xfrm>
            <a:off x="6791325"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a:solidFill>
              <a:schemeClr val="tx1"/>
            </a:solidFill>
            <a:round/>
            <a:headEnd/>
            <a:tailEnd/>
          </a:ln>
        </p:spPr>
        <p:txBody>
          <a:bodyPr/>
          <a:lstStyle/>
          <a:p>
            <a:endParaRPr lang="en-US"/>
          </a:p>
        </p:txBody>
      </p:sp>
      <p:sp>
        <p:nvSpPr>
          <p:cNvPr id="30748" name="Freeform 68"/>
          <p:cNvSpPr>
            <a:spLocks/>
          </p:cNvSpPr>
          <p:nvPr/>
        </p:nvSpPr>
        <p:spPr bwMode="auto">
          <a:xfrm>
            <a:off x="6842125" y="1887538"/>
            <a:ext cx="354013"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a:solidFill>
              <a:schemeClr val="tx1"/>
            </a:solidFill>
            <a:round/>
            <a:headEnd/>
            <a:tailEnd/>
          </a:ln>
        </p:spPr>
        <p:txBody>
          <a:bodyPr/>
          <a:lstStyle/>
          <a:p>
            <a:endParaRPr lang="en-US"/>
          </a:p>
        </p:txBody>
      </p:sp>
      <p:grpSp>
        <p:nvGrpSpPr>
          <p:cNvPr id="30749" name="Group 69"/>
          <p:cNvGrpSpPr>
            <a:grpSpLocks/>
          </p:cNvGrpSpPr>
          <p:nvPr/>
        </p:nvGrpSpPr>
        <p:grpSpPr bwMode="auto">
          <a:xfrm>
            <a:off x="2808288" y="4589463"/>
            <a:ext cx="928687" cy="635000"/>
            <a:chOff x="1991" y="3321"/>
            <a:chExt cx="361" cy="231"/>
          </a:xfrm>
        </p:grpSpPr>
        <p:sp>
          <p:nvSpPr>
            <p:cNvPr id="30758" name="Freeform 70"/>
            <p:cNvSpPr>
              <a:spLocks/>
            </p:cNvSpPr>
            <p:nvPr/>
          </p:nvSpPr>
          <p:spPr bwMode="auto">
            <a:xfrm>
              <a:off x="2274" y="3459"/>
              <a:ext cx="78" cy="93"/>
            </a:xfrm>
            <a:custGeom>
              <a:avLst/>
              <a:gdLst>
                <a:gd name="T0" fmla="*/ 0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0 h 19"/>
                <a:gd name="T16" fmla="*/ 2147483647 w 16"/>
                <a:gd name="T17" fmla="*/ 2147483647 h 19"/>
                <a:gd name="T18" fmla="*/ 0 w 16"/>
                <a:gd name="T19" fmla="*/ 2147483647 h 19"/>
                <a:gd name="T20" fmla="*/ 0 w 16"/>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a:solidFill>
                <a:schemeClr val="tx1"/>
              </a:solidFill>
              <a:round/>
              <a:headEnd/>
              <a:tailEnd/>
            </a:ln>
          </p:spPr>
          <p:txBody>
            <a:bodyPr/>
            <a:lstStyle/>
            <a:p>
              <a:endParaRPr lang="en-US"/>
            </a:p>
          </p:txBody>
        </p:sp>
        <p:sp>
          <p:nvSpPr>
            <p:cNvPr id="30759" name="Freeform 71"/>
            <p:cNvSpPr>
              <a:spLocks/>
            </p:cNvSpPr>
            <p:nvPr/>
          </p:nvSpPr>
          <p:spPr bwMode="auto">
            <a:xfrm>
              <a:off x="2235" y="3409"/>
              <a:ext cx="44" cy="29"/>
            </a:xfrm>
            <a:custGeom>
              <a:avLst/>
              <a:gdLst>
                <a:gd name="T0" fmla="*/ 2147483647 w 9"/>
                <a:gd name="T1" fmla="*/ 2147483647 h 6"/>
                <a:gd name="T2" fmla="*/ 2147483647 w 9"/>
                <a:gd name="T3" fmla="*/ 2147483647 h 6"/>
                <a:gd name="T4" fmla="*/ 2147483647 w 9"/>
                <a:gd name="T5" fmla="*/ 2147483647 h 6"/>
                <a:gd name="T6" fmla="*/ 2147483647 w 9"/>
                <a:gd name="T7" fmla="*/ 2147483647 h 6"/>
                <a:gd name="T8" fmla="*/ 2147483647 w 9"/>
                <a:gd name="T9" fmla="*/ 2147483647 h 6"/>
                <a:gd name="T10" fmla="*/ 2147483647 w 9"/>
                <a:gd name="T11" fmla="*/ 0 h 6"/>
                <a:gd name="T12" fmla="*/ 0 w 9"/>
                <a:gd name="T13" fmla="*/ 2147483647 h 6"/>
                <a:gd name="T14" fmla="*/ 2147483647 w 9"/>
                <a:gd name="T15" fmla="*/ 2147483647 h 6"/>
                <a:gd name="T16" fmla="*/ 2147483647 w 9"/>
                <a:gd name="T17" fmla="*/ 2147483647 h 6"/>
                <a:gd name="T18" fmla="*/ 2147483647 w 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a:solidFill>
                <a:schemeClr val="tx1"/>
              </a:solidFill>
              <a:round/>
              <a:headEnd/>
              <a:tailEnd/>
            </a:ln>
          </p:spPr>
          <p:txBody>
            <a:bodyPr/>
            <a:lstStyle/>
            <a:p>
              <a:endParaRPr lang="en-US"/>
            </a:p>
          </p:txBody>
        </p:sp>
        <p:sp>
          <p:nvSpPr>
            <p:cNvPr id="30760" name="Freeform 72"/>
            <p:cNvSpPr>
              <a:spLocks/>
            </p:cNvSpPr>
            <p:nvPr/>
          </p:nvSpPr>
          <p:spPr bwMode="auto">
            <a:xfrm>
              <a:off x="2225" y="3438"/>
              <a:ext cx="20" cy="10"/>
            </a:xfrm>
            <a:custGeom>
              <a:avLst/>
              <a:gdLst>
                <a:gd name="T0" fmla="*/ 0 w 4"/>
                <a:gd name="T1" fmla="*/ 2147483647 h 2"/>
                <a:gd name="T2" fmla="*/ 2147483647 w 4"/>
                <a:gd name="T3" fmla="*/ 0 h 2"/>
                <a:gd name="T4" fmla="*/ 2147483647 w 4"/>
                <a:gd name="T5" fmla="*/ 2147483647 h 2"/>
                <a:gd name="T6" fmla="*/ 0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a:solidFill>
                <a:schemeClr val="tx1"/>
              </a:solidFill>
              <a:round/>
              <a:headEnd/>
              <a:tailEnd/>
            </a:ln>
          </p:spPr>
          <p:txBody>
            <a:bodyPr/>
            <a:lstStyle/>
            <a:p>
              <a:endParaRPr lang="en-US"/>
            </a:p>
          </p:txBody>
        </p:sp>
        <p:sp>
          <p:nvSpPr>
            <p:cNvPr id="30761" name="Freeform 73"/>
            <p:cNvSpPr>
              <a:spLocks/>
            </p:cNvSpPr>
            <p:nvPr/>
          </p:nvSpPr>
          <p:spPr bwMode="auto">
            <a:xfrm>
              <a:off x="2211" y="3419"/>
              <a:ext cx="19" cy="14"/>
            </a:xfrm>
            <a:custGeom>
              <a:avLst/>
              <a:gdLst>
                <a:gd name="T0" fmla="*/ 2147483647 w 4"/>
                <a:gd name="T1" fmla="*/ 0 h 3"/>
                <a:gd name="T2" fmla="*/ 2147483647 w 4"/>
                <a:gd name="T3" fmla="*/ 0 h 3"/>
                <a:gd name="T4" fmla="*/ 2147483647 w 4"/>
                <a:gd name="T5" fmla="*/ 0 h 3"/>
                <a:gd name="T6" fmla="*/ 2147483647 w 4"/>
                <a:gd name="T7" fmla="*/ 0 h 3"/>
                <a:gd name="T8" fmla="*/ 2147483647 w 4"/>
                <a:gd name="T9" fmla="*/ 0 h 3"/>
                <a:gd name="T10" fmla="*/ 2147483647 w 4"/>
                <a:gd name="T11" fmla="*/ 2147483647 h 3"/>
                <a:gd name="T12" fmla="*/ 2147483647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2147483647 h 3"/>
                <a:gd name="T28" fmla="*/ 2147483647 w 4"/>
                <a:gd name="T29" fmla="*/ 2147483647 h 3"/>
                <a:gd name="T30" fmla="*/ 2147483647 w 4"/>
                <a:gd name="T31" fmla="*/ 2147483647 h 3"/>
                <a:gd name="T32" fmla="*/ 2147483647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0 w 4"/>
                <a:gd name="T45" fmla="*/ 2147483647 h 3"/>
                <a:gd name="T46" fmla="*/ 0 w 4"/>
                <a:gd name="T47" fmla="*/ 2147483647 h 3"/>
                <a:gd name="T48" fmla="*/ 0 w 4"/>
                <a:gd name="T49" fmla="*/ 2147483647 h 3"/>
                <a:gd name="T50" fmla="*/ 0 w 4"/>
                <a:gd name="T51" fmla="*/ 2147483647 h 3"/>
                <a:gd name="T52" fmla="*/ 0 w 4"/>
                <a:gd name="T53" fmla="*/ 2147483647 h 3"/>
                <a:gd name="T54" fmla="*/ 2147483647 w 4"/>
                <a:gd name="T55" fmla="*/ 2147483647 h 3"/>
                <a:gd name="T56" fmla="*/ 2147483647 w 4"/>
                <a:gd name="T57" fmla="*/ 0 h 3"/>
                <a:gd name="T58" fmla="*/ 2147483647 w 4"/>
                <a:gd name="T59" fmla="*/ 0 h 3"/>
                <a:gd name="T60" fmla="*/ 2147483647 w 4"/>
                <a:gd name="T61" fmla="*/ 0 h 3"/>
                <a:gd name="T62" fmla="*/ 2147483647 w 4"/>
                <a:gd name="T63" fmla="*/ 0 h 3"/>
                <a:gd name="T64" fmla="*/ 2147483647 w 4"/>
                <a:gd name="T65" fmla="*/ 0 h 3"/>
                <a:gd name="T66" fmla="*/ 21474836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a:solidFill>
                <a:schemeClr val="tx1"/>
              </a:solidFill>
              <a:round/>
              <a:headEnd/>
              <a:tailEnd/>
            </a:ln>
          </p:spPr>
          <p:txBody>
            <a:bodyPr/>
            <a:lstStyle/>
            <a:p>
              <a:endParaRPr lang="en-US"/>
            </a:p>
          </p:txBody>
        </p:sp>
        <p:sp>
          <p:nvSpPr>
            <p:cNvPr id="30762" name="Freeform 74"/>
            <p:cNvSpPr>
              <a:spLocks/>
            </p:cNvSpPr>
            <p:nvPr/>
          </p:nvSpPr>
          <p:spPr bwMode="auto">
            <a:xfrm>
              <a:off x="2186" y="3394"/>
              <a:ext cx="39" cy="15"/>
            </a:xfrm>
            <a:custGeom>
              <a:avLst/>
              <a:gdLst>
                <a:gd name="T0" fmla="*/ 0 w 8"/>
                <a:gd name="T1" fmla="*/ 2147483647 h 3"/>
                <a:gd name="T2" fmla="*/ 2147483647 w 8"/>
                <a:gd name="T3" fmla="*/ 2147483647 h 3"/>
                <a:gd name="T4" fmla="*/ 2147483647 w 8"/>
                <a:gd name="T5" fmla="*/ 0 h 3"/>
                <a:gd name="T6" fmla="*/ 2147483647 w 8"/>
                <a:gd name="T7" fmla="*/ 0 h 3"/>
                <a:gd name="T8" fmla="*/ 0 w 8"/>
                <a:gd name="T9" fmla="*/ 2147483647 h 3"/>
                <a:gd name="T10" fmla="*/ 0 w 8"/>
                <a:gd name="T11" fmla="*/ 2147483647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a:solidFill>
                <a:schemeClr val="tx1"/>
              </a:solidFill>
              <a:round/>
              <a:headEnd/>
              <a:tailEnd/>
            </a:ln>
          </p:spPr>
          <p:txBody>
            <a:bodyPr/>
            <a:lstStyle/>
            <a:p>
              <a:endParaRPr lang="en-US"/>
            </a:p>
          </p:txBody>
        </p:sp>
        <p:sp>
          <p:nvSpPr>
            <p:cNvPr id="30763" name="Freeform 75"/>
            <p:cNvSpPr>
              <a:spLocks/>
            </p:cNvSpPr>
            <p:nvPr/>
          </p:nvSpPr>
          <p:spPr bwMode="auto">
            <a:xfrm>
              <a:off x="2026" y="3321"/>
              <a:ext cx="38" cy="24"/>
            </a:xfrm>
            <a:custGeom>
              <a:avLst/>
              <a:gdLst>
                <a:gd name="T0" fmla="*/ 0 w 8"/>
                <a:gd name="T1" fmla="*/ 2147483647 h 5"/>
                <a:gd name="T2" fmla="*/ 2147483647 w 8"/>
                <a:gd name="T3" fmla="*/ 2147483647 h 5"/>
                <a:gd name="T4" fmla="*/ 2147483647 w 8"/>
                <a:gd name="T5" fmla="*/ 2147483647 h 5"/>
                <a:gd name="T6" fmla="*/ 2147483647 w 8"/>
                <a:gd name="T7" fmla="*/ 2147483647 h 5"/>
                <a:gd name="T8" fmla="*/ 2147483647 w 8"/>
                <a:gd name="T9" fmla="*/ 0 h 5"/>
                <a:gd name="T10" fmla="*/ 2147483647 w 8"/>
                <a:gd name="T11" fmla="*/ 2147483647 h 5"/>
                <a:gd name="T12" fmla="*/ 0 w 8"/>
                <a:gd name="T13" fmla="*/ 2147483647 h 5"/>
                <a:gd name="T14" fmla="*/ 0 w 8"/>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a:solidFill>
                <a:schemeClr val="tx1"/>
              </a:solidFill>
              <a:round/>
              <a:headEnd/>
              <a:tailEnd/>
            </a:ln>
          </p:spPr>
          <p:txBody>
            <a:bodyPr/>
            <a:lstStyle/>
            <a:p>
              <a:endParaRPr lang="en-US"/>
            </a:p>
          </p:txBody>
        </p:sp>
        <p:sp>
          <p:nvSpPr>
            <p:cNvPr id="30764" name="Freeform 76"/>
            <p:cNvSpPr>
              <a:spLocks/>
            </p:cNvSpPr>
            <p:nvPr/>
          </p:nvSpPr>
          <p:spPr bwMode="auto">
            <a:xfrm>
              <a:off x="1991" y="3321"/>
              <a:ext cx="20" cy="24"/>
            </a:xfrm>
            <a:custGeom>
              <a:avLst/>
              <a:gdLst>
                <a:gd name="T0" fmla="*/ 0 w 4"/>
                <a:gd name="T1" fmla="*/ 2147483647 h 5"/>
                <a:gd name="T2" fmla="*/ 2147483647 w 4"/>
                <a:gd name="T3" fmla="*/ 2147483647 h 5"/>
                <a:gd name="T4" fmla="*/ 2147483647 w 4"/>
                <a:gd name="T5" fmla="*/ 0 h 5"/>
                <a:gd name="T6" fmla="*/ 0 w 4"/>
                <a:gd name="T7" fmla="*/ 2147483647 h 5"/>
                <a:gd name="T8" fmla="*/ 0 w 4"/>
                <a:gd name="T9" fmla="*/ 2147483647 h 5"/>
                <a:gd name="T10" fmla="*/ 0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a:solidFill>
                <a:schemeClr val="tx1"/>
              </a:solidFill>
              <a:round/>
              <a:headEnd/>
              <a:tailEnd/>
            </a:ln>
          </p:spPr>
          <p:txBody>
            <a:bodyPr/>
            <a:lstStyle/>
            <a:p>
              <a:endParaRPr lang="en-US"/>
            </a:p>
          </p:txBody>
        </p:sp>
        <p:sp>
          <p:nvSpPr>
            <p:cNvPr id="30765" name="Freeform 77"/>
            <p:cNvSpPr>
              <a:spLocks/>
            </p:cNvSpPr>
            <p:nvPr/>
          </p:nvSpPr>
          <p:spPr bwMode="auto">
            <a:xfrm>
              <a:off x="2128" y="3360"/>
              <a:ext cx="39" cy="34"/>
            </a:xfrm>
            <a:custGeom>
              <a:avLst/>
              <a:gdLst>
                <a:gd name="T0" fmla="*/ 2147483647 w 8"/>
                <a:gd name="T1" fmla="*/ 2147483647 h 7"/>
                <a:gd name="T2" fmla="*/ 2147483647 w 8"/>
                <a:gd name="T3" fmla="*/ 2147483647 h 7"/>
                <a:gd name="T4" fmla="*/ 2147483647 w 8"/>
                <a:gd name="T5" fmla="*/ 2147483647 h 7"/>
                <a:gd name="T6" fmla="*/ 2147483647 w 8"/>
                <a:gd name="T7" fmla="*/ 0 h 7"/>
                <a:gd name="T8" fmla="*/ 0 w 8"/>
                <a:gd name="T9" fmla="*/ 2147483647 h 7"/>
                <a:gd name="T10" fmla="*/ 2147483647 w 8"/>
                <a:gd name="T11" fmla="*/ 2147483647 h 7"/>
                <a:gd name="T12" fmla="*/ 2147483647 w 8"/>
                <a:gd name="T13" fmla="*/ 214748364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a:solidFill>
                <a:schemeClr val="tx1"/>
              </a:solidFill>
              <a:round/>
              <a:headEnd/>
              <a:tailEnd/>
            </a:ln>
          </p:spPr>
          <p:txBody>
            <a:bodyPr/>
            <a:lstStyle/>
            <a:p>
              <a:endParaRPr lang="en-US"/>
            </a:p>
          </p:txBody>
        </p:sp>
      </p:grpSp>
      <p:sp>
        <p:nvSpPr>
          <p:cNvPr id="30750" name="Rectangle 78"/>
          <p:cNvSpPr>
            <a:spLocks noGrp="1" noChangeArrowheads="1"/>
          </p:cNvSpPr>
          <p:nvPr>
            <p:ph type="title"/>
          </p:nvPr>
        </p:nvSpPr>
        <p:spPr>
          <a:xfrm>
            <a:off x="0" y="242888"/>
            <a:ext cx="9144000" cy="1143000"/>
          </a:xfrm>
        </p:spPr>
        <p:txBody>
          <a:bodyPr/>
          <a:lstStyle/>
          <a:p>
            <a:pPr eaLnBrk="1" hangingPunct="1"/>
            <a:r>
              <a:rPr lang="en-US" sz="2400" smtClean="0"/>
              <a:t>Obesity Trends* Among U.S. Adults</a:t>
            </a:r>
            <a:br>
              <a:rPr lang="en-US" sz="2400" smtClean="0"/>
            </a:br>
            <a:r>
              <a:rPr lang="en-US" sz="2400" smtClean="0">
                <a:solidFill>
                  <a:srgbClr val="DE3021"/>
                </a:solidFill>
              </a:rPr>
              <a:t>BRFSS, 2000</a:t>
            </a:r>
          </a:p>
        </p:txBody>
      </p:sp>
      <p:sp>
        <p:nvSpPr>
          <p:cNvPr id="30751" name="Text Box 79"/>
          <p:cNvSpPr txBox="1">
            <a:spLocks noChangeArrowheads="1"/>
          </p:cNvSpPr>
          <p:nvPr/>
        </p:nvSpPr>
        <p:spPr bwMode="auto">
          <a:xfrm>
            <a:off x="2119313" y="1200150"/>
            <a:ext cx="4803775" cy="304800"/>
          </a:xfrm>
          <a:prstGeom prst="rect">
            <a:avLst/>
          </a:prstGeom>
          <a:noFill/>
          <a:ln w="9525">
            <a:noFill/>
            <a:miter lim="800000"/>
            <a:headEnd/>
            <a:tailEnd/>
          </a:ln>
        </p:spPr>
        <p:txBody>
          <a:bodyPr wrap="none">
            <a:spAutoFit/>
          </a:bodyPr>
          <a:lstStyle/>
          <a:p>
            <a:r>
              <a:rPr lang="en-US" sz="1400" b="1">
                <a:latin typeface="Verdana" pitchFamily="34" charset="0"/>
              </a:rPr>
              <a:t>(*BMI ≥30, or ~ 30 lbs overweight for 5’ 4” person)</a:t>
            </a:r>
          </a:p>
        </p:txBody>
      </p:sp>
      <p:sp>
        <p:nvSpPr>
          <p:cNvPr id="30752" name="Text Box 80"/>
          <p:cNvSpPr txBox="1">
            <a:spLocks noChangeArrowheads="1"/>
          </p:cNvSpPr>
          <p:nvPr/>
        </p:nvSpPr>
        <p:spPr bwMode="auto">
          <a:xfrm>
            <a:off x="654050" y="5894388"/>
            <a:ext cx="7239000" cy="304800"/>
          </a:xfrm>
          <a:prstGeom prst="rect">
            <a:avLst/>
          </a:prstGeom>
          <a:noFill/>
          <a:ln w="9525">
            <a:noFill/>
            <a:miter lim="800000"/>
            <a:headEnd/>
            <a:tailEnd/>
          </a:ln>
        </p:spPr>
        <p:txBody>
          <a:bodyPr>
            <a:spAutoFit/>
          </a:bodyPr>
          <a:lstStyle/>
          <a:p>
            <a:r>
              <a:rPr lang="en-US" sz="1400" b="1">
                <a:latin typeface="Arial Narrow" pitchFamily="34" charset="0"/>
              </a:rPr>
              <a:t>No Data          &lt;10%           10%–14%	    15%–19%          </a:t>
            </a:r>
            <a:r>
              <a:rPr lang="en-US" sz="1400">
                <a:latin typeface="Arial Narrow" pitchFamily="34" charset="0"/>
              </a:rPr>
              <a:t> </a:t>
            </a:r>
            <a:r>
              <a:rPr lang="en-US" sz="1400" b="1">
                <a:latin typeface="Arial Narrow" pitchFamily="34" charset="0"/>
              </a:rPr>
              <a:t>≥20%</a:t>
            </a:r>
            <a:endParaRPr lang="en-US" sz="1400">
              <a:latin typeface="Arial Narrow" pitchFamily="34" charset="0"/>
            </a:endParaRPr>
          </a:p>
        </p:txBody>
      </p:sp>
      <p:sp>
        <p:nvSpPr>
          <p:cNvPr id="30753" name="Rectangle 81"/>
          <p:cNvSpPr>
            <a:spLocks noChangeArrowheads="1"/>
          </p:cNvSpPr>
          <p:nvPr/>
        </p:nvSpPr>
        <p:spPr bwMode="auto">
          <a:xfrm>
            <a:off x="1371600" y="5943600"/>
            <a:ext cx="207963" cy="23495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30754" name="Rectangle 82"/>
          <p:cNvSpPr>
            <a:spLocks noChangeArrowheads="1"/>
          </p:cNvSpPr>
          <p:nvPr/>
        </p:nvSpPr>
        <p:spPr bwMode="auto">
          <a:xfrm>
            <a:off x="2133600" y="5943600"/>
            <a:ext cx="207963" cy="234950"/>
          </a:xfrm>
          <a:prstGeom prst="rect">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30755" name="Rectangle 83"/>
          <p:cNvSpPr>
            <a:spLocks noChangeArrowheads="1"/>
          </p:cNvSpPr>
          <p:nvPr/>
        </p:nvSpPr>
        <p:spPr bwMode="auto">
          <a:xfrm>
            <a:off x="3276600" y="5943600"/>
            <a:ext cx="209550" cy="234950"/>
          </a:xfrm>
          <a:prstGeom prst="rect">
            <a:avLst/>
          </a:prstGeom>
          <a:solidFill>
            <a:srgbClr val="6699FF"/>
          </a:solidFill>
          <a:ln w="9525">
            <a:solidFill>
              <a:schemeClr val="tx1"/>
            </a:solidFill>
            <a:miter lim="800000"/>
            <a:headEnd/>
            <a:tailEnd/>
          </a:ln>
        </p:spPr>
        <p:txBody>
          <a:bodyPr wrap="none" anchor="ctr"/>
          <a:lstStyle/>
          <a:p>
            <a:endParaRPr lang="en-US" sz="2400">
              <a:latin typeface="Calibri" pitchFamily="34" charset="0"/>
            </a:endParaRPr>
          </a:p>
        </p:txBody>
      </p:sp>
      <p:sp>
        <p:nvSpPr>
          <p:cNvPr id="30756" name="Rectangle 84"/>
          <p:cNvSpPr>
            <a:spLocks noChangeArrowheads="1"/>
          </p:cNvSpPr>
          <p:nvPr/>
        </p:nvSpPr>
        <p:spPr bwMode="auto">
          <a:xfrm>
            <a:off x="4419600" y="5943600"/>
            <a:ext cx="209550" cy="234950"/>
          </a:xfrm>
          <a:prstGeom prst="rect">
            <a:avLst/>
          </a:prstGeom>
          <a:solidFill>
            <a:srgbClr val="0000A0"/>
          </a:solidFill>
          <a:ln w="9525">
            <a:solidFill>
              <a:schemeClr val="tx1"/>
            </a:solidFill>
            <a:miter lim="800000"/>
            <a:headEnd/>
            <a:tailEnd/>
          </a:ln>
        </p:spPr>
        <p:txBody>
          <a:bodyPr wrap="none" anchor="ctr"/>
          <a:lstStyle/>
          <a:p>
            <a:endParaRPr lang="en-US">
              <a:latin typeface="Calibri" pitchFamily="34" charset="0"/>
            </a:endParaRPr>
          </a:p>
        </p:txBody>
      </p:sp>
      <p:sp>
        <p:nvSpPr>
          <p:cNvPr id="30757" name="Rectangle 85"/>
          <p:cNvSpPr>
            <a:spLocks noChangeArrowheads="1"/>
          </p:cNvSpPr>
          <p:nvPr/>
        </p:nvSpPr>
        <p:spPr bwMode="auto">
          <a:xfrm>
            <a:off x="5334000" y="5943600"/>
            <a:ext cx="209550" cy="234950"/>
          </a:xfrm>
          <a:prstGeom prst="rect">
            <a:avLst/>
          </a:prstGeom>
          <a:solidFill>
            <a:srgbClr val="FFC66D"/>
          </a:solidFill>
          <a:ln w="9525">
            <a:solidFill>
              <a:schemeClr val="tx1"/>
            </a:solidFill>
            <a:miter lim="800000"/>
            <a:headEnd/>
            <a:tailEnd/>
          </a:ln>
        </p:spPr>
        <p:txBody>
          <a:bodyPr wrap="none" anchor="ctr"/>
          <a:lstStyle/>
          <a:p>
            <a:endParaRPr lang="en-US">
              <a:latin typeface="Calibri" pitchFamily="34" charset="0"/>
            </a:endParaRPr>
          </a:p>
        </p:txBody>
      </p:sp>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914400" y="0"/>
            <a:ext cx="7162800" cy="1447800"/>
          </a:xfrm>
        </p:spPr>
        <p:txBody>
          <a:bodyPr/>
          <a:lstStyle/>
          <a:p>
            <a:pPr eaLnBrk="1" hangingPunct="1"/>
            <a:r>
              <a:rPr lang="en-US" smtClean="0"/>
              <a:t> </a:t>
            </a:r>
            <a:r>
              <a:rPr lang="en-US" smtClean="0">
                <a:solidFill>
                  <a:srgbClr val="FFC000"/>
                </a:solidFill>
              </a:rPr>
              <a:t>$ Obesity Dollars $</a:t>
            </a:r>
            <a:r>
              <a:rPr lang="en-US" smtClean="0"/>
              <a:t>.</a:t>
            </a:r>
            <a:endParaRPr lang="en-US" sz="2800" smtClean="0"/>
          </a:p>
        </p:txBody>
      </p:sp>
      <p:sp>
        <p:nvSpPr>
          <p:cNvPr id="165890" name="Rectangle 3"/>
          <p:cNvSpPr>
            <a:spLocks noGrp="1" noChangeArrowheads="1"/>
          </p:cNvSpPr>
          <p:nvPr>
            <p:ph type="body" idx="1"/>
          </p:nvPr>
        </p:nvSpPr>
        <p:spPr>
          <a:xfrm>
            <a:off x="304800" y="1143000"/>
            <a:ext cx="4953000" cy="5486400"/>
          </a:xfrm>
        </p:spPr>
        <p:txBody>
          <a:bodyPr/>
          <a:lstStyle/>
          <a:p>
            <a:pPr eaLnBrk="1" hangingPunct="1"/>
            <a:r>
              <a:rPr lang="en-US" sz="2400" smtClean="0"/>
              <a:t>Health problems attributed to obesity are estimated to cost $147 billion in 2008 </a:t>
            </a:r>
          </a:p>
          <a:p>
            <a:pPr eaLnBrk="1" hangingPunct="1">
              <a:buFont typeface="Arial" charset="0"/>
              <a:buNone/>
            </a:pPr>
            <a:r>
              <a:rPr lang="en-US" sz="1400" smtClean="0"/>
              <a:t>			Hellmich USA Today 1/12/10</a:t>
            </a:r>
          </a:p>
          <a:p>
            <a:pPr eaLnBrk="1" hangingPunct="1"/>
            <a:r>
              <a:rPr lang="en-US" sz="2400" smtClean="0"/>
              <a:t>Estimated diabetes costs in the US in 2008 $174 billion</a:t>
            </a:r>
            <a:r>
              <a:rPr lang="en-US" sz="2800" smtClean="0"/>
              <a:t>  </a:t>
            </a:r>
          </a:p>
          <a:p>
            <a:pPr eaLnBrk="1" hangingPunct="1"/>
            <a:r>
              <a:rPr lang="en-US" sz="2800" b="1" smtClean="0"/>
              <a:t>YET…</a:t>
            </a:r>
          </a:p>
          <a:p>
            <a:pPr lvl="1" eaLnBrk="1" hangingPunct="1"/>
            <a:r>
              <a:rPr lang="en-US" sz="2000" smtClean="0"/>
              <a:t>The government subsidizes the marketing of junk food and fast food 	</a:t>
            </a:r>
          </a:p>
          <a:p>
            <a:pPr lvl="1" eaLnBrk="1" hangingPunct="1"/>
            <a:r>
              <a:rPr lang="en-US" sz="2000" smtClean="0"/>
              <a:t>In 2006, McDonald’s spent $1 million every day on advertising aimed at American children, legally a tax-deductible business expenditure</a:t>
            </a:r>
          </a:p>
          <a:p>
            <a:pPr eaLnBrk="1" hangingPunct="1"/>
            <a:endParaRPr lang="en-US" sz="2000" smtClean="0"/>
          </a:p>
          <a:p>
            <a:pPr lvl="2" eaLnBrk="1" hangingPunct="1">
              <a:buFontTx/>
              <a:buNone/>
            </a:pPr>
            <a:endParaRPr lang="en-US" smtClean="0"/>
          </a:p>
        </p:txBody>
      </p:sp>
      <p:pic>
        <p:nvPicPr>
          <p:cNvPr id="165891" name="Picture 5" descr="funny-pictures-new-mcdonalds-ad-zXj"/>
          <p:cNvPicPr>
            <a:picLocks noChangeAspect="1" noChangeArrowheads="1"/>
          </p:cNvPicPr>
          <p:nvPr/>
        </p:nvPicPr>
        <p:blipFill>
          <a:blip r:embed="rId3" cstate="print"/>
          <a:srcRect/>
          <a:stretch>
            <a:fillRect/>
          </a:stretch>
        </p:blipFill>
        <p:spPr bwMode="auto">
          <a:xfrm>
            <a:off x="5181600" y="1219200"/>
            <a:ext cx="3556000"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a:xfrm>
            <a:off x="990600" y="381000"/>
            <a:ext cx="7162800" cy="1143000"/>
          </a:xfrm>
        </p:spPr>
        <p:txBody>
          <a:bodyPr/>
          <a:lstStyle/>
          <a:p>
            <a:pPr eaLnBrk="1" hangingPunct="1"/>
            <a:r>
              <a:rPr lang="en-US" sz="4000" smtClean="0">
                <a:solidFill>
                  <a:srgbClr val="FFC000"/>
                </a:solidFill>
              </a:rPr>
              <a:t>Collaboration is the Key:</a:t>
            </a:r>
            <a:br>
              <a:rPr lang="en-US" sz="4000" smtClean="0">
                <a:solidFill>
                  <a:srgbClr val="FFC000"/>
                </a:solidFill>
              </a:rPr>
            </a:br>
            <a:r>
              <a:rPr lang="en-US" sz="4000" smtClean="0">
                <a:solidFill>
                  <a:srgbClr val="FFC000"/>
                </a:solidFill>
              </a:rPr>
              <a:t>LET’S WIN THE WAR</a:t>
            </a:r>
          </a:p>
        </p:txBody>
      </p:sp>
      <p:sp>
        <p:nvSpPr>
          <p:cNvPr id="167938" name="Content Placeholder 2"/>
          <p:cNvSpPr>
            <a:spLocks noGrp="1"/>
          </p:cNvSpPr>
          <p:nvPr>
            <p:ph idx="1"/>
          </p:nvPr>
        </p:nvSpPr>
        <p:spPr>
          <a:xfrm>
            <a:off x="381000" y="1752600"/>
            <a:ext cx="8458200" cy="4495800"/>
          </a:xfrm>
        </p:spPr>
        <p:txBody>
          <a:bodyPr/>
          <a:lstStyle/>
          <a:p>
            <a:pPr eaLnBrk="1" hangingPunct="1">
              <a:lnSpc>
                <a:spcPct val="90000"/>
              </a:lnSpc>
            </a:pPr>
            <a:r>
              <a:rPr lang="en-US" smtClean="0"/>
              <a:t>Consistent messages about health and fitness delivered to all children from families, teachers, schools, religious communities, corporations and health professionals</a:t>
            </a:r>
          </a:p>
          <a:p>
            <a:pPr eaLnBrk="1" hangingPunct="1">
              <a:lnSpc>
                <a:spcPct val="90000"/>
              </a:lnSpc>
            </a:pPr>
            <a:r>
              <a:rPr lang="en-US" smtClean="0"/>
              <a:t>Easy access to healthy food</a:t>
            </a:r>
          </a:p>
          <a:p>
            <a:pPr eaLnBrk="1" hangingPunct="1">
              <a:lnSpc>
                <a:spcPct val="90000"/>
              </a:lnSpc>
            </a:pPr>
            <a:r>
              <a:rPr lang="en-US" smtClean="0"/>
              <a:t>Ample opportunity for physical activity</a:t>
            </a:r>
          </a:p>
          <a:p>
            <a:pPr eaLnBrk="1" hangingPunct="1">
              <a:lnSpc>
                <a:spcPct val="90000"/>
              </a:lnSpc>
            </a:pPr>
            <a:r>
              <a:rPr lang="en-US" smtClean="0"/>
              <a:t>Focus on prevention of overweight/obesity</a:t>
            </a:r>
          </a:p>
          <a:p>
            <a:pPr eaLnBrk="1" hangingPunct="1">
              <a:lnSpc>
                <a:spcPct val="90000"/>
              </a:lnSpc>
            </a:pPr>
            <a:endParaRPr lang="en-US" smtClean="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a:xfrm>
            <a:off x="457200" y="1676400"/>
            <a:ext cx="8229600" cy="3200400"/>
          </a:xfrm>
        </p:spPr>
        <p:txBody>
          <a:bodyPr/>
          <a:lstStyle/>
          <a:p>
            <a:r>
              <a:rPr lang="en-US" smtClean="0">
                <a:solidFill>
                  <a:srgbClr val="FFC000"/>
                </a:solidFill>
              </a:rPr>
              <a:t>WE HAVE ALWAYS KNOWN THE SOLUTION…..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p:txBody>
          <a:bodyPr/>
          <a:lstStyle/>
          <a:p>
            <a:r>
              <a:rPr lang="en-US" smtClean="0">
                <a:solidFill>
                  <a:srgbClr val="FFC000"/>
                </a:solidFill>
              </a:rPr>
              <a:t>EVEN GOLDILOCKS KNEW</a:t>
            </a:r>
          </a:p>
        </p:txBody>
      </p:sp>
      <p:pic>
        <p:nvPicPr>
          <p:cNvPr id="169986" name="Picture 5" descr="smtn102l"/>
          <p:cNvPicPr>
            <a:picLocks noGrp="1" noChangeAspect="1" noChangeArrowheads="1"/>
          </p:cNvPicPr>
          <p:nvPr>
            <p:ph idx="1"/>
          </p:nvPr>
        </p:nvPicPr>
        <p:blipFill>
          <a:blip r:embed="rId2" cstate="print"/>
          <a:srcRect/>
          <a:stretch>
            <a:fillRect/>
          </a:stretch>
        </p:blipFill>
        <p:spPr>
          <a:xfrm>
            <a:off x="1371600" y="1600200"/>
            <a:ext cx="6019800" cy="4876800"/>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533400" y="2286000"/>
            <a:ext cx="8229600" cy="1143000"/>
          </a:xfrm>
        </p:spPr>
        <p:txBody>
          <a:bodyPr/>
          <a:lstStyle/>
          <a:p>
            <a:r>
              <a:rPr lang="en-US" smtClean="0">
                <a:solidFill>
                  <a:srgbClr val="FFC000"/>
                </a:solidFill>
              </a:rPr>
              <a:t>IT IS THE IMPLEMENTATION THAT HAS BEEN CHALLENGING BUT.... MAYBE A CHANGE IS IN SIGHT</a:t>
            </a:r>
            <a:endParaRPr lang="en-US"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457200" y="457200"/>
            <a:ext cx="8229600" cy="1143000"/>
          </a:xfrm>
        </p:spPr>
        <p:txBody>
          <a:bodyPr/>
          <a:lstStyle/>
          <a:p>
            <a:r>
              <a:rPr lang="en-US" smtClean="0">
                <a:solidFill>
                  <a:srgbClr val="FFC000"/>
                </a:solidFill>
              </a:rPr>
              <a:t>Michelle Obama’s Campaign </a:t>
            </a:r>
            <a:br>
              <a:rPr lang="en-US" smtClean="0">
                <a:solidFill>
                  <a:srgbClr val="FFC000"/>
                </a:solidFill>
              </a:rPr>
            </a:br>
            <a:r>
              <a:rPr lang="en-US" smtClean="0">
                <a:solidFill>
                  <a:srgbClr val="FFC000"/>
                </a:solidFill>
              </a:rPr>
              <a:t>LET’S MOVE</a:t>
            </a:r>
            <a:r>
              <a:rPr lang="en-US" smtClean="0"/>
              <a:t>.</a:t>
            </a:r>
            <a:r>
              <a:rPr lang="en-US" smtClean="0">
                <a:solidFill>
                  <a:srgbClr val="FFC000"/>
                </a:solidFill>
              </a:rPr>
              <a:t/>
            </a:r>
            <a:br>
              <a:rPr lang="en-US" smtClean="0">
                <a:solidFill>
                  <a:srgbClr val="FFC000"/>
                </a:solidFill>
              </a:rPr>
            </a:br>
            <a:endParaRPr lang="en-US" smtClean="0">
              <a:solidFill>
                <a:srgbClr val="FFC000"/>
              </a:solidFill>
            </a:endParaRPr>
          </a:p>
        </p:txBody>
      </p:sp>
      <p:sp>
        <p:nvSpPr>
          <p:cNvPr id="172034" name="Content Placeholder 2"/>
          <p:cNvSpPr>
            <a:spLocks noGrp="1"/>
          </p:cNvSpPr>
          <p:nvPr>
            <p:ph idx="1"/>
          </p:nvPr>
        </p:nvSpPr>
        <p:spPr/>
        <p:txBody>
          <a:bodyPr/>
          <a:lstStyle/>
          <a:p>
            <a:r>
              <a:rPr lang="en-US" sz="2400" smtClean="0"/>
              <a:t>Components of the Initiative</a:t>
            </a:r>
          </a:p>
          <a:p>
            <a:pPr lvl="1"/>
            <a:r>
              <a:rPr lang="en-US" sz="2000" smtClean="0"/>
              <a:t>Helping parents make healthy food choices</a:t>
            </a:r>
          </a:p>
          <a:p>
            <a:pPr lvl="1"/>
            <a:r>
              <a:rPr lang="en-US" sz="2000" smtClean="0"/>
              <a:t>Improving the quality of school meals</a:t>
            </a:r>
          </a:p>
          <a:p>
            <a:pPr lvl="1"/>
            <a:r>
              <a:rPr lang="en-US" sz="2000" smtClean="0"/>
              <a:t>Improving access to affordable, healthy foods</a:t>
            </a:r>
          </a:p>
          <a:p>
            <a:pPr lvl="1"/>
            <a:r>
              <a:rPr lang="en-US" sz="2000" smtClean="0"/>
              <a:t>Increasing physical activity</a:t>
            </a:r>
          </a:p>
          <a:p>
            <a:r>
              <a:rPr lang="en-US" sz="2400" smtClean="0"/>
              <a:t>Involvement of politicians, entertainers and sports personalities to get the message across. Parents, businesses, schools and local government will need to increase their efforts as well</a:t>
            </a:r>
          </a:p>
          <a:p>
            <a:r>
              <a:rPr lang="en-US" sz="2400" smtClean="0"/>
              <a:t>President Obama created a task force to fight childhood obesity with orders to come up with a plan in 90 days…</a:t>
            </a:r>
          </a:p>
          <a:p>
            <a:pPr algn="ctr">
              <a:buFont typeface="Arial" charset="0"/>
              <a:buNone/>
            </a:pPr>
            <a:r>
              <a:rPr lang="en-US" b="1" smtClean="0">
                <a:solidFill>
                  <a:srgbClr val="7030A0"/>
                </a:solidFill>
              </a:rPr>
              <a:t>HOPEFULLY, WE WILL FINALLY WIN!!!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reeform 2"/>
          <p:cNvSpPr>
            <a:spLocks/>
          </p:cNvSpPr>
          <p:nvPr/>
        </p:nvSpPr>
        <p:spPr bwMode="auto">
          <a:xfrm>
            <a:off x="6842125" y="1887538"/>
            <a:ext cx="354013"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a:solidFill>
              <a:schemeClr val="tx1"/>
            </a:solidFill>
            <a:round/>
            <a:headEnd/>
            <a:tailEnd/>
          </a:ln>
        </p:spPr>
        <p:txBody>
          <a:bodyPr/>
          <a:lstStyle/>
          <a:p>
            <a:endParaRPr lang="en-US"/>
          </a:p>
        </p:txBody>
      </p:sp>
      <p:sp>
        <p:nvSpPr>
          <p:cNvPr id="32770" name="Freeform 3"/>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a:solidFill>
              <a:schemeClr val="tx1"/>
            </a:solidFill>
            <a:round/>
            <a:headEnd/>
            <a:tailEnd/>
          </a:ln>
        </p:spPr>
        <p:txBody>
          <a:bodyPr/>
          <a:lstStyle/>
          <a:p>
            <a:endParaRPr lang="en-US"/>
          </a:p>
        </p:txBody>
      </p:sp>
      <p:sp>
        <p:nvSpPr>
          <p:cNvPr id="32771" name="Freeform 4"/>
          <p:cNvSpPr>
            <a:spLocks/>
          </p:cNvSpPr>
          <p:nvPr/>
        </p:nvSpPr>
        <p:spPr bwMode="auto">
          <a:xfrm>
            <a:off x="2806700" y="1833563"/>
            <a:ext cx="585788"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a:solidFill>
              <a:schemeClr val="tx1"/>
            </a:solidFill>
            <a:round/>
            <a:headEnd/>
            <a:tailEnd/>
          </a:ln>
        </p:spPr>
        <p:txBody>
          <a:bodyPr/>
          <a:lstStyle/>
          <a:p>
            <a:endParaRPr lang="en-US"/>
          </a:p>
        </p:txBody>
      </p:sp>
      <p:sp>
        <p:nvSpPr>
          <p:cNvPr id="32772" name="Freeform 5"/>
          <p:cNvSpPr>
            <a:spLocks/>
          </p:cNvSpPr>
          <p:nvPr/>
        </p:nvSpPr>
        <p:spPr bwMode="auto">
          <a:xfrm>
            <a:off x="3054350" y="1857375"/>
            <a:ext cx="995363"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a:solidFill>
              <a:schemeClr val="tx1"/>
            </a:solidFill>
            <a:round/>
            <a:headEnd/>
            <a:tailEnd/>
          </a:ln>
        </p:spPr>
        <p:txBody>
          <a:bodyPr/>
          <a:lstStyle/>
          <a:p>
            <a:endParaRPr lang="en-US"/>
          </a:p>
        </p:txBody>
      </p:sp>
      <p:sp>
        <p:nvSpPr>
          <p:cNvPr id="32773" name="Freeform 6"/>
          <p:cNvSpPr>
            <a:spLocks/>
          </p:cNvSpPr>
          <p:nvPr/>
        </p:nvSpPr>
        <p:spPr bwMode="auto">
          <a:xfrm>
            <a:off x="4013200" y="2003425"/>
            <a:ext cx="642938"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a:solidFill>
              <a:schemeClr val="tx1"/>
            </a:solidFill>
            <a:round/>
            <a:headEnd/>
            <a:tailEnd/>
          </a:ln>
        </p:spPr>
        <p:txBody>
          <a:bodyPr/>
          <a:lstStyle/>
          <a:p>
            <a:endParaRPr lang="en-US"/>
          </a:p>
        </p:txBody>
      </p:sp>
      <p:sp>
        <p:nvSpPr>
          <p:cNvPr id="32774" name="Freeform 7"/>
          <p:cNvSpPr>
            <a:spLocks/>
          </p:cNvSpPr>
          <p:nvPr/>
        </p:nvSpPr>
        <p:spPr bwMode="auto">
          <a:xfrm>
            <a:off x="3984625"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a:solidFill>
              <a:schemeClr val="tx1"/>
            </a:solidFill>
            <a:round/>
            <a:headEnd/>
            <a:tailEnd/>
          </a:ln>
        </p:spPr>
        <p:txBody>
          <a:bodyPr/>
          <a:lstStyle/>
          <a:p>
            <a:endParaRPr lang="en-US"/>
          </a:p>
        </p:txBody>
      </p:sp>
      <p:sp>
        <p:nvSpPr>
          <p:cNvPr id="32775" name="Freeform 8"/>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a:solidFill>
              <a:schemeClr val="tx1"/>
            </a:solidFill>
            <a:round/>
            <a:headEnd/>
            <a:tailEnd/>
          </a:ln>
        </p:spPr>
        <p:txBody>
          <a:bodyPr/>
          <a:lstStyle/>
          <a:p>
            <a:endParaRPr lang="en-US"/>
          </a:p>
        </p:txBody>
      </p:sp>
      <p:sp>
        <p:nvSpPr>
          <p:cNvPr id="32776" name="Freeform 9"/>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a:solidFill>
              <a:schemeClr val="tx1"/>
            </a:solidFill>
            <a:round/>
            <a:headEnd/>
            <a:tailEnd/>
          </a:ln>
        </p:spPr>
        <p:txBody>
          <a:bodyPr/>
          <a:lstStyle/>
          <a:p>
            <a:endParaRPr lang="en-US"/>
          </a:p>
        </p:txBody>
      </p:sp>
      <p:sp>
        <p:nvSpPr>
          <p:cNvPr id="32777" name="Freeform 10"/>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a:solidFill>
              <a:schemeClr val="tx1"/>
            </a:solidFill>
            <a:round/>
            <a:headEnd/>
            <a:tailEnd/>
          </a:ln>
        </p:spPr>
        <p:txBody>
          <a:bodyPr/>
          <a:lstStyle/>
          <a:p>
            <a:endParaRPr lang="en-US"/>
          </a:p>
        </p:txBody>
      </p:sp>
      <p:sp>
        <p:nvSpPr>
          <p:cNvPr id="32778" name="Freeform 11"/>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a:solidFill>
              <a:schemeClr val="tx1"/>
            </a:solidFill>
            <a:round/>
            <a:headEnd/>
            <a:tailEnd/>
          </a:ln>
        </p:spPr>
        <p:txBody>
          <a:bodyPr/>
          <a:lstStyle/>
          <a:p>
            <a:endParaRPr lang="en-US"/>
          </a:p>
        </p:txBody>
      </p:sp>
      <p:sp>
        <p:nvSpPr>
          <p:cNvPr id="32779" name="Freeform 12"/>
          <p:cNvSpPr>
            <a:spLocks/>
          </p:cNvSpPr>
          <p:nvPr/>
        </p:nvSpPr>
        <p:spPr bwMode="auto">
          <a:xfrm>
            <a:off x="5591175" y="4311650"/>
            <a:ext cx="892175"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a:solidFill>
              <a:schemeClr val="tx1"/>
            </a:solidFill>
            <a:round/>
            <a:headEnd/>
            <a:tailEnd/>
          </a:ln>
        </p:spPr>
        <p:txBody>
          <a:bodyPr/>
          <a:lstStyle/>
          <a:p>
            <a:endParaRPr lang="en-US"/>
          </a:p>
        </p:txBody>
      </p:sp>
      <p:sp>
        <p:nvSpPr>
          <p:cNvPr id="32780" name="Freeform 13"/>
          <p:cNvSpPr>
            <a:spLocks/>
          </p:cNvSpPr>
          <p:nvPr/>
        </p:nvSpPr>
        <p:spPr bwMode="auto">
          <a:xfrm>
            <a:off x="2105025"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a:solidFill>
              <a:schemeClr val="tx1"/>
            </a:solidFill>
            <a:round/>
            <a:headEnd/>
            <a:tailEnd/>
          </a:ln>
        </p:spPr>
        <p:txBody>
          <a:bodyPr/>
          <a:lstStyle/>
          <a:p>
            <a:endParaRPr lang="en-US"/>
          </a:p>
        </p:txBody>
      </p:sp>
      <p:sp>
        <p:nvSpPr>
          <p:cNvPr id="32781" name="Freeform 14"/>
          <p:cNvSpPr>
            <a:spLocks/>
          </p:cNvSpPr>
          <p:nvPr/>
        </p:nvSpPr>
        <p:spPr bwMode="auto">
          <a:xfrm>
            <a:off x="3325813" y="2452688"/>
            <a:ext cx="681037"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a:solidFill>
              <a:schemeClr val="tx1"/>
            </a:solidFill>
            <a:round/>
            <a:headEnd/>
            <a:tailEnd/>
          </a:ln>
        </p:spPr>
        <p:txBody>
          <a:bodyPr/>
          <a:lstStyle/>
          <a:p>
            <a:endParaRPr lang="en-US"/>
          </a:p>
        </p:txBody>
      </p:sp>
      <p:sp>
        <p:nvSpPr>
          <p:cNvPr id="32782" name="Freeform 15"/>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a:solidFill>
              <a:schemeClr val="tx1"/>
            </a:solidFill>
            <a:round/>
            <a:headEnd/>
            <a:tailEnd/>
          </a:ln>
        </p:spPr>
        <p:txBody>
          <a:bodyPr/>
          <a:lstStyle/>
          <a:p>
            <a:endParaRPr lang="en-US"/>
          </a:p>
        </p:txBody>
      </p:sp>
      <p:sp>
        <p:nvSpPr>
          <p:cNvPr id="32783" name="Freeform 16"/>
          <p:cNvSpPr>
            <a:spLocks/>
          </p:cNvSpPr>
          <p:nvPr/>
        </p:nvSpPr>
        <p:spPr bwMode="auto">
          <a:xfrm>
            <a:off x="3341688" y="3521075"/>
            <a:ext cx="685800"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a:solidFill>
              <a:schemeClr val="tx1"/>
            </a:solidFill>
            <a:round/>
            <a:headEnd/>
            <a:tailEnd/>
          </a:ln>
        </p:spPr>
        <p:txBody>
          <a:bodyPr/>
          <a:lstStyle/>
          <a:p>
            <a:endParaRPr lang="en-US"/>
          </a:p>
        </p:txBody>
      </p:sp>
      <p:sp>
        <p:nvSpPr>
          <p:cNvPr id="32784" name="Freeform 17"/>
          <p:cNvSpPr>
            <a:spLocks/>
          </p:cNvSpPr>
          <p:nvPr/>
        </p:nvSpPr>
        <p:spPr bwMode="auto">
          <a:xfrm>
            <a:off x="3602038" y="3660775"/>
            <a:ext cx="1366837"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a:solidFill>
              <a:schemeClr val="tx1"/>
            </a:solidFill>
            <a:round/>
            <a:headEnd/>
            <a:tailEnd/>
          </a:ln>
        </p:spPr>
        <p:txBody>
          <a:bodyPr/>
          <a:lstStyle/>
          <a:p>
            <a:endParaRPr lang="en-US"/>
          </a:p>
        </p:txBody>
      </p:sp>
      <p:sp>
        <p:nvSpPr>
          <p:cNvPr id="32785" name="Freeform 18"/>
          <p:cNvSpPr>
            <a:spLocks/>
          </p:cNvSpPr>
          <p:nvPr/>
        </p:nvSpPr>
        <p:spPr bwMode="auto">
          <a:xfrm>
            <a:off x="6170613"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a:solidFill>
              <a:schemeClr val="tx1"/>
            </a:solidFill>
            <a:round/>
            <a:headEnd/>
            <a:tailEnd/>
          </a:ln>
        </p:spPr>
        <p:txBody>
          <a:bodyPr/>
          <a:lstStyle/>
          <a:p>
            <a:endParaRPr lang="en-US"/>
          </a:p>
        </p:txBody>
      </p:sp>
      <p:sp>
        <p:nvSpPr>
          <p:cNvPr id="32786" name="Freeform 19"/>
          <p:cNvSpPr>
            <a:spLocks/>
          </p:cNvSpPr>
          <p:nvPr/>
        </p:nvSpPr>
        <p:spPr bwMode="auto">
          <a:xfrm>
            <a:off x="6661150" y="2266950"/>
            <a:ext cx="166688"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a:solidFill>
              <a:schemeClr val="tx1"/>
            </a:solidFill>
            <a:round/>
            <a:headEnd/>
            <a:tailEnd/>
          </a:ln>
        </p:spPr>
        <p:txBody>
          <a:bodyPr/>
          <a:lstStyle/>
          <a:p>
            <a:endParaRPr lang="en-US"/>
          </a:p>
        </p:txBody>
      </p:sp>
      <p:sp>
        <p:nvSpPr>
          <p:cNvPr id="32787" name="Freeform 20"/>
          <p:cNvSpPr>
            <a:spLocks/>
          </p:cNvSpPr>
          <p:nvPr/>
        </p:nvSpPr>
        <p:spPr bwMode="auto">
          <a:xfrm>
            <a:off x="2957513" y="2794000"/>
            <a:ext cx="550862"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a:solidFill>
              <a:schemeClr val="tx1"/>
            </a:solidFill>
            <a:round/>
            <a:headEnd/>
            <a:tailEnd/>
          </a:ln>
        </p:spPr>
        <p:txBody>
          <a:bodyPr/>
          <a:lstStyle/>
          <a:p>
            <a:endParaRPr lang="en-US"/>
          </a:p>
        </p:txBody>
      </p:sp>
      <p:sp>
        <p:nvSpPr>
          <p:cNvPr id="32788" name="Freeform 21"/>
          <p:cNvSpPr>
            <a:spLocks/>
          </p:cNvSpPr>
          <p:nvPr/>
        </p:nvSpPr>
        <p:spPr bwMode="auto">
          <a:xfrm>
            <a:off x="2168525" y="2035175"/>
            <a:ext cx="784225"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a:solidFill>
              <a:schemeClr val="tx1"/>
            </a:solidFill>
            <a:round/>
            <a:headEnd/>
            <a:tailEnd/>
          </a:ln>
        </p:spPr>
        <p:txBody>
          <a:bodyPr/>
          <a:lstStyle/>
          <a:p>
            <a:endParaRPr lang="en-US"/>
          </a:p>
        </p:txBody>
      </p:sp>
      <p:sp>
        <p:nvSpPr>
          <p:cNvPr id="32789" name="Freeform 22"/>
          <p:cNvSpPr>
            <a:spLocks/>
          </p:cNvSpPr>
          <p:nvPr/>
        </p:nvSpPr>
        <p:spPr bwMode="auto">
          <a:xfrm>
            <a:off x="2452688" y="2662238"/>
            <a:ext cx="620712"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a:solidFill>
              <a:schemeClr val="tx1"/>
            </a:solidFill>
            <a:round/>
            <a:headEnd/>
            <a:tailEnd/>
          </a:ln>
        </p:spPr>
        <p:txBody>
          <a:bodyPr/>
          <a:lstStyle/>
          <a:p>
            <a:endParaRPr lang="en-US"/>
          </a:p>
        </p:txBody>
      </p:sp>
      <p:sp>
        <p:nvSpPr>
          <p:cNvPr id="32790" name="Freeform 23"/>
          <p:cNvSpPr>
            <a:spLocks/>
          </p:cNvSpPr>
          <p:nvPr/>
        </p:nvSpPr>
        <p:spPr bwMode="auto">
          <a:xfrm>
            <a:off x="2776538" y="3444875"/>
            <a:ext cx="658812"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a:solidFill>
              <a:schemeClr val="tx1"/>
            </a:solidFill>
            <a:round/>
            <a:headEnd/>
            <a:tailEnd/>
          </a:ln>
        </p:spPr>
        <p:txBody>
          <a:bodyPr/>
          <a:lstStyle/>
          <a:p>
            <a:endParaRPr lang="en-US"/>
          </a:p>
        </p:txBody>
      </p:sp>
      <p:sp>
        <p:nvSpPr>
          <p:cNvPr id="32791" name="Freeform 24"/>
          <p:cNvSpPr>
            <a:spLocks/>
          </p:cNvSpPr>
          <p:nvPr/>
        </p:nvSpPr>
        <p:spPr bwMode="auto">
          <a:xfrm>
            <a:off x="4606925" y="1981200"/>
            <a:ext cx="644525"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a:solidFill>
              <a:schemeClr val="tx1"/>
            </a:solidFill>
            <a:round/>
            <a:headEnd/>
            <a:tailEnd/>
          </a:ln>
        </p:spPr>
        <p:txBody>
          <a:bodyPr/>
          <a:lstStyle/>
          <a:p>
            <a:endParaRPr lang="en-US"/>
          </a:p>
        </p:txBody>
      </p:sp>
      <p:sp>
        <p:nvSpPr>
          <p:cNvPr id="32792" name="Freeform 25"/>
          <p:cNvSpPr>
            <a:spLocks/>
          </p:cNvSpPr>
          <p:nvPr/>
        </p:nvSpPr>
        <p:spPr bwMode="auto">
          <a:xfrm>
            <a:off x="5127625" y="2855913"/>
            <a:ext cx="390525"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a:solidFill>
              <a:schemeClr val="tx1"/>
            </a:solidFill>
            <a:round/>
            <a:headEnd/>
            <a:tailEnd/>
          </a:ln>
        </p:spPr>
        <p:txBody>
          <a:bodyPr/>
          <a:lstStyle/>
          <a:p>
            <a:endParaRPr lang="en-US"/>
          </a:p>
        </p:txBody>
      </p:sp>
      <p:sp>
        <p:nvSpPr>
          <p:cNvPr id="32793" name="Freeform 26" descr="75%"/>
          <p:cNvSpPr>
            <a:spLocks/>
          </p:cNvSpPr>
          <p:nvPr/>
        </p:nvSpPr>
        <p:spPr bwMode="auto">
          <a:xfrm>
            <a:off x="5988050" y="3009900"/>
            <a:ext cx="444500"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a:solidFill>
              <a:schemeClr val="tx1"/>
            </a:solidFill>
            <a:round/>
            <a:headEnd/>
            <a:tailEnd/>
          </a:ln>
        </p:spPr>
        <p:txBody>
          <a:bodyPr/>
          <a:lstStyle/>
          <a:p>
            <a:endParaRPr lang="en-US"/>
          </a:p>
        </p:txBody>
      </p:sp>
      <p:sp>
        <p:nvSpPr>
          <p:cNvPr id="32794" name="Freeform 27"/>
          <p:cNvSpPr>
            <a:spLocks/>
          </p:cNvSpPr>
          <p:nvPr/>
        </p:nvSpPr>
        <p:spPr bwMode="auto">
          <a:xfrm>
            <a:off x="4903788" y="4133850"/>
            <a:ext cx="55562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ED4213"/>
          </a:solidFill>
          <a:ln w="12700">
            <a:solidFill>
              <a:schemeClr val="tx1"/>
            </a:solidFill>
            <a:round/>
            <a:headEnd/>
            <a:tailEnd/>
          </a:ln>
        </p:spPr>
        <p:txBody>
          <a:bodyPr/>
          <a:lstStyle/>
          <a:p>
            <a:endParaRPr lang="en-US"/>
          </a:p>
        </p:txBody>
      </p:sp>
      <p:sp>
        <p:nvSpPr>
          <p:cNvPr id="32795" name="Freeform 28" descr="20%"/>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a:solidFill>
              <a:schemeClr val="tx1"/>
            </a:solidFill>
            <a:round/>
            <a:headEnd/>
            <a:tailEnd/>
          </a:ln>
        </p:spPr>
        <p:txBody>
          <a:bodyPr/>
          <a:lstStyle/>
          <a:p>
            <a:endParaRPr lang="en-US"/>
          </a:p>
        </p:txBody>
      </p:sp>
      <p:sp>
        <p:nvSpPr>
          <p:cNvPr id="32796" name="Freeform 29"/>
          <p:cNvSpPr>
            <a:spLocks/>
          </p:cNvSpPr>
          <p:nvPr/>
        </p:nvSpPr>
        <p:spPr bwMode="auto">
          <a:xfrm>
            <a:off x="6115050" y="2732088"/>
            <a:ext cx="568325"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a:solidFill>
              <a:schemeClr val="tx1"/>
            </a:solidFill>
            <a:round/>
            <a:headEnd/>
            <a:tailEnd/>
          </a:ln>
        </p:spPr>
        <p:txBody>
          <a:bodyPr/>
          <a:lstStyle/>
          <a:p>
            <a:endParaRPr lang="en-US"/>
          </a:p>
        </p:txBody>
      </p:sp>
      <p:sp>
        <p:nvSpPr>
          <p:cNvPr id="32797" name="Freeform 30"/>
          <p:cNvSpPr>
            <a:spLocks/>
          </p:cNvSpPr>
          <p:nvPr/>
        </p:nvSpPr>
        <p:spPr bwMode="auto">
          <a:xfrm>
            <a:off x="5924550" y="3127375"/>
            <a:ext cx="736600"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a:solidFill>
              <a:schemeClr val="tx1"/>
            </a:solidFill>
            <a:round/>
            <a:headEnd/>
            <a:tailEnd/>
          </a:ln>
        </p:spPr>
        <p:txBody>
          <a:bodyPr/>
          <a:lstStyle/>
          <a:p>
            <a:endParaRPr lang="en-US"/>
          </a:p>
        </p:txBody>
      </p:sp>
      <p:sp>
        <p:nvSpPr>
          <p:cNvPr id="32798" name="Freeform 31"/>
          <p:cNvSpPr>
            <a:spLocks/>
          </p:cNvSpPr>
          <p:nvPr/>
        </p:nvSpPr>
        <p:spPr bwMode="auto">
          <a:xfrm>
            <a:off x="3962400"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a:solidFill>
              <a:schemeClr val="tx1"/>
            </a:solidFill>
            <a:round/>
            <a:headEnd/>
            <a:tailEnd/>
          </a:ln>
        </p:spPr>
        <p:txBody>
          <a:bodyPr/>
          <a:lstStyle/>
          <a:p>
            <a:endParaRPr lang="en-US"/>
          </a:p>
        </p:txBody>
      </p:sp>
      <p:sp>
        <p:nvSpPr>
          <p:cNvPr id="32799" name="Freeform 32"/>
          <p:cNvSpPr>
            <a:spLocks/>
          </p:cNvSpPr>
          <p:nvPr/>
        </p:nvSpPr>
        <p:spPr bwMode="auto">
          <a:xfrm>
            <a:off x="4019550" y="3590925"/>
            <a:ext cx="839788"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a:solidFill>
              <a:schemeClr val="tx1"/>
            </a:solidFill>
            <a:round/>
            <a:headEnd/>
            <a:tailEnd/>
          </a:ln>
        </p:spPr>
        <p:txBody>
          <a:bodyPr/>
          <a:lstStyle/>
          <a:p>
            <a:endParaRPr lang="en-US"/>
          </a:p>
        </p:txBody>
      </p:sp>
      <p:sp>
        <p:nvSpPr>
          <p:cNvPr id="32800" name="Freeform 33"/>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a:solidFill>
              <a:schemeClr val="tx1"/>
            </a:solidFill>
            <a:round/>
            <a:headEnd/>
            <a:tailEnd/>
          </a:ln>
        </p:spPr>
        <p:txBody>
          <a:bodyPr/>
          <a:lstStyle/>
          <a:p>
            <a:endParaRPr lang="en-US"/>
          </a:p>
        </p:txBody>
      </p:sp>
      <p:sp>
        <p:nvSpPr>
          <p:cNvPr id="32801" name="Freeform 34"/>
          <p:cNvSpPr>
            <a:spLocks/>
          </p:cNvSpPr>
          <p:nvPr/>
        </p:nvSpPr>
        <p:spPr bwMode="auto">
          <a:xfrm>
            <a:off x="5343525" y="3265488"/>
            <a:ext cx="720725"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a:solidFill>
              <a:schemeClr val="tx1"/>
            </a:solidFill>
            <a:round/>
            <a:headEnd/>
            <a:tailEnd/>
          </a:ln>
        </p:spPr>
        <p:txBody>
          <a:bodyPr/>
          <a:lstStyle/>
          <a:p>
            <a:endParaRPr lang="en-US"/>
          </a:p>
        </p:txBody>
      </p:sp>
      <p:sp>
        <p:nvSpPr>
          <p:cNvPr id="32802" name="Freeform 35" descr="20%"/>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a:solidFill>
              <a:schemeClr val="tx1"/>
            </a:solidFill>
            <a:round/>
            <a:headEnd/>
            <a:tailEnd/>
          </a:ln>
        </p:spPr>
        <p:txBody>
          <a:bodyPr/>
          <a:lstStyle/>
          <a:p>
            <a:endParaRPr lang="en-US"/>
          </a:p>
        </p:txBody>
      </p:sp>
      <p:sp>
        <p:nvSpPr>
          <p:cNvPr id="32803" name="Freeform 36" descr="20%"/>
          <p:cNvSpPr>
            <a:spLocks/>
          </p:cNvSpPr>
          <p:nvPr/>
        </p:nvSpPr>
        <p:spPr bwMode="auto">
          <a:xfrm>
            <a:off x="5489575" y="3824288"/>
            <a:ext cx="376238"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a:solidFill>
              <a:schemeClr val="tx1"/>
            </a:solidFill>
            <a:round/>
            <a:headEnd/>
            <a:tailEnd/>
          </a:ln>
        </p:spPr>
        <p:txBody>
          <a:bodyPr/>
          <a:lstStyle/>
          <a:p>
            <a:endParaRPr lang="en-US"/>
          </a:p>
        </p:txBody>
      </p:sp>
      <p:sp>
        <p:nvSpPr>
          <p:cNvPr id="32804" name="Freeform 37"/>
          <p:cNvSpPr>
            <a:spLocks/>
          </p:cNvSpPr>
          <p:nvPr/>
        </p:nvSpPr>
        <p:spPr bwMode="auto">
          <a:xfrm>
            <a:off x="5845175"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a:solidFill>
              <a:schemeClr val="tx1"/>
            </a:solidFill>
            <a:round/>
            <a:headEnd/>
            <a:tailEnd/>
          </a:ln>
        </p:spPr>
        <p:txBody>
          <a:bodyPr/>
          <a:lstStyle/>
          <a:p>
            <a:endParaRPr lang="en-US"/>
          </a:p>
        </p:txBody>
      </p:sp>
      <p:sp>
        <p:nvSpPr>
          <p:cNvPr id="32805" name="Freeform 38"/>
          <p:cNvSpPr>
            <a:spLocks/>
          </p:cNvSpPr>
          <p:nvPr/>
        </p:nvSpPr>
        <p:spPr bwMode="auto">
          <a:xfrm>
            <a:off x="4845050" y="3660775"/>
            <a:ext cx="485775"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a:solidFill>
              <a:schemeClr val="tx1"/>
            </a:solidFill>
            <a:round/>
            <a:headEnd/>
            <a:tailEnd/>
          </a:ln>
        </p:spPr>
        <p:txBody>
          <a:bodyPr/>
          <a:lstStyle/>
          <a:p>
            <a:endParaRPr lang="en-US"/>
          </a:p>
        </p:txBody>
      </p:sp>
      <p:grpSp>
        <p:nvGrpSpPr>
          <p:cNvPr id="32806" name="Group 39"/>
          <p:cNvGrpSpPr>
            <a:grpSpLocks/>
          </p:cNvGrpSpPr>
          <p:nvPr/>
        </p:nvGrpSpPr>
        <p:grpSpPr bwMode="auto">
          <a:xfrm>
            <a:off x="1027113" y="3886200"/>
            <a:ext cx="1785937" cy="1390650"/>
            <a:chOff x="768" y="2832"/>
            <a:chExt cx="1203" cy="876"/>
          </a:xfrm>
        </p:grpSpPr>
        <p:sp>
          <p:nvSpPr>
            <p:cNvPr id="32839" name="Freeform 40"/>
            <p:cNvSpPr>
              <a:spLocks/>
            </p:cNvSpPr>
            <p:nvPr/>
          </p:nvSpPr>
          <p:spPr bwMode="auto">
            <a:xfrm>
              <a:off x="1056" y="2832"/>
              <a:ext cx="915" cy="780"/>
            </a:xfrm>
            <a:custGeom>
              <a:avLst/>
              <a:gdLst>
                <a:gd name="T0" fmla="*/ 2147483647 w 188"/>
                <a:gd name="T1" fmla="*/ 2147483647 h 160"/>
                <a:gd name="T2" fmla="*/ 2147483647 w 188"/>
                <a:gd name="T3" fmla="*/ 2147483647 h 160"/>
                <a:gd name="T4" fmla="*/ 2147483647 w 188"/>
                <a:gd name="T5" fmla="*/ 2147483647 h 160"/>
                <a:gd name="T6" fmla="*/ 2147483647 w 188"/>
                <a:gd name="T7" fmla="*/ 2147483647 h 160"/>
                <a:gd name="T8" fmla="*/ 2147483647 w 188"/>
                <a:gd name="T9" fmla="*/ 2147483647 h 160"/>
                <a:gd name="T10" fmla="*/ 2147483647 w 188"/>
                <a:gd name="T11" fmla="*/ 2147483647 h 160"/>
                <a:gd name="T12" fmla="*/ 2147483647 w 188"/>
                <a:gd name="T13" fmla="*/ 2147483647 h 160"/>
                <a:gd name="T14" fmla="*/ 2147483647 w 188"/>
                <a:gd name="T15" fmla="*/ 2147483647 h 160"/>
                <a:gd name="T16" fmla="*/ 2147483647 w 188"/>
                <a:gd name="T17" fmla="*/ 2147483647 h 160"/>
                <a:gd name="T18" fmla="*/ 2147483647 w 188"/>
                <a:gd name="T19" fmla="*/ 2147483647 h 160"/>
                <a:gd name="T20" fmla="*/ 2147483647 w 188"/>
                <a:gd name="T21" fmla="*/ 2147483647 h 160"/>
                <a:gd name="T22" fmla="*/ 2147483647 w 188"/>
                <a:gd name="T23" fmla="*/ 2147483647 h 160"/>
                <a:gd name="T24" fmla="*/ 2147483647 w 188"/>
                <a:gd name="T25" fmla="*/ 2147483647 h 160"/>
                <a:gd name="T26" fmla="*/ 2147483647 w 188"/>
                <a:gd name="T27" fmla="*/ 2147483647 h 160"/>
                <a:gd name="T28" fmla="*/ 2147483647 w 188"/>
                <a:gd name="T29" fmla="*/ 2147483647 h 160"/>
                <a:gd name="T30" fmla="*/ 2147483647 w 188"/>
                <a:gd name="T31" fmla="*/ 2147483647 h 160"/>
                <a:gd name="T32" fmla="*/ 2147483647 w 188"/>
                <a:gd name="T33" fmla="*/ 2147483647 h 160"/>
                <a:gd name="T34" fmla="*/ 2147483647 w 188"/>
                <a:gd name="T35" fmla="*/ 2147483647 h 160"/>
                <a:gd name="T36" fmla="*/ 2147483647 w 188"/>
                <a:gd name="T37" fmla="*/ 2147483647 h 160"/>
                <a:gd name="T38" fmla="*/ 2147483647 w 188"/>
                <a:gd name="T39" fmla="*/ 2147483647 h 160"/>
                <a:gd name="T40" fmla="*/ 2147483647 w 188"/>
                <a:gd name="T41" fmla="*/ 2147483647 h 160"/>
                <a:gd name="T42" fmla="*/ 2147483647 w 188"/>
                <a:gd name="T43" fmla="*/ 2147483647 h 160"/>
                <a:gd name="T44" fmla="*/ 2147483647 w 188"/>
                <a:gd name="T45" fmla="*/ 2147483647 h 160"/>
                <a:gd name="T46" fmla="*/ 2147483647 w 188"/>
                <a:gd name="T47" fmla="*/ 2147483647 h 160"/>
                <a:gd name="T48" fmla="*/ 2147483647 w 188"/>
                <a:gd name="T49" fmla="*/ 2147483647 h 160"/>
                <a:gd name="T50" fmla="*/ 2147483647 w 188"/>
                <a:gd name="T51" fmla="*/ 2147483647 h 160"/>
                <a:gd name="T52" fmla="*/ 2147483647 w 188"/>
                <a:gd name="T53" fmla="*/ 2147483647 h 160"/>
                <a:gd name="T54" fmla="*/ 2147483647 w 188"/>
                <a:gd name="T55" fmla="*/ 2147483647 h 160"/>
                <a:gd name="T56" fmla="*/ 2147483647 w 188"/>
                <a:gd name="T57" fmla="*/ 2147483647 h 160"/>
                <a:gd name="T58" fmla="*/ 2147483647 w 188"/>
                <a:gd name="T59" fmla="*/ 2147483647 h 160"/>
                <a:gd name="T60" fmla="*/ 2147483647 w 188"/>
                <a:gd name="T61" fmla="*/ 2147483647 h 160"/>
                <a:gd name="T62" fmla="*/ 2147483647 w 188"/>
                <a:gd name="T63" fmla="*/ 2147483647 h 160"/>
                <a:gd name="T64" fmla="*/ 2147483647 w 188"/>
                <a:gd name="T65" fmla="*/ 2147483647 h 160"/>
                <a:gd name="T66" fmla="*/ 2147483647 w 188"/>
                <a:gd name="T67" fmla="*/ 2147483647 h 160"/>
                <a:gd name="T68" fmla="*/ 2147483647 w 188"/>
                <a:gd name="T69" fmla="*/ 2147483647 h 160"/>
                <a:gd name="T70" fmla="*/ 2147483647 w 188"/>
                <a:gd name="T71" fmla="*/ 2147483647 h 160"/>
                <a:gd name="T72" fmla="*/ 2147483647 w 188"/>
                <a:gd name="T73" fmla="*/ 2147483647 h 160"/>
                <a:gd name="T74" fmla="*/ 2147483647 w 188"/>
                <a:gd name="T75" fmla="*/ 2147483647 h 160"/>
                <a:gd name="T76" fmla="*/ 2147483647 w 188"/>
                <a:gd name="T77" fmla="*/ 2147483647 h 160"/>
                <a:gd name="T78" fmla="*/ 2147483647 w 188"/>
                <a:gd name="T79" fmla="*/ 2147483647 h 160"/>
                <a:gd name="T80" fmla="*/ 2147483647 w 188"/>
                <a:gd name="T81" fmla="*/ 2147483647 h 160"/>
                <a:gd name="T82" fmla="*/ 2147483647 w 188"/>
                <a:gd name="T83" fmla="*/ 2147483647 h 160"/>
                <a:gd name="T84" fmla="*/ 2147483647 w 188"/>
                <a:gd name="T85" fmla="*/ 2147483647 h 160"/>
                <a:gd name="T86" fmla="*/ 2147483647 w 188"/>
                <a:gd name="T87" fmla="*/ 2147483647 h 160"/>
                <a:gd name="T88" fmla="*/ 2147483647 w 188"/>
                <a:gd name="T89" fmla="*/ 2147483647 h 160"/>
                <a:gd name="T90" fmla="*/ 2147483647 w 188"/>
                <a:gd name="T91" fmla="*/ 2147483647 h 160"/>
                <a:gd name="T92" fmla="*/ 2147483647 w 188"/>
                <a:gd name="T93" fmla="*/ 0 h 160"/>
                <a:gd name="T94" fmla="*/ 2147483647 w 188"/>
                <a:gd name="T95" fmla="*/ 2147483647 h 160"/>
                <a:gd name="T96" fmla="*/ 2147483647 w 188"/>
                <a:gd name="T97" fmla="*/ 2147483647 h 160"/>
                <a:gd name="T98" fmla="*/ 2147483647 w 188"/>
                <a:gd name="T99" fmla="*/ 2147483647 h 160"/>
                <a:gd name="T100" fmla="*/ 2147483647 w 188"/>
                <a:gd name="T101" fmla="*/ 2147483647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a:solidFill>
                <a:schemeClr val="tx1"/>
              </a:solidFill>
              <a:round/>
              <a:headEnd/>
              <a:tailEnd/>
            </a:ln>
          </p:spPr>
          <p:txBody>
            <a:bodyPr/>
            <a:lstStyle/>
            <a:p>
              <a:endParaRPr lang="en-US"/>
            </a:p>
          </p:txBody>
        </p:sp>
        <p:sp>
          <p:nvSpPr>
            <p:cNvPr id="32840" name="Freeform 41"/>
            <p:cNvSpPr>
              <a:spLocks/>
            </p:cNvSpPr>
            <p:nvPr/>
          </p:nvSpPr>
          <p:spPr bwMode="auto">
            <a:xfrm>
              <a:off x="1021" y="3608"/>
              <a:ext cx="20" cy="14"/>
            </a:xfrm>
            <a:custGeom>
              <a:avLst/>
              <a:gdLst>
                <a:gd name="T0" fmla="*/ 2147483647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2147483647 h 3"/>
                <a:gd name="T12" fmla="*/ 2147483647 w 4"/>
                <a:gd name="T13" fmla="*/ 2147483647 h 3"/>
                <a:gd name="T14" fmla="*/ 2147483647 w 4"/>
                <a:gd name="T15" fmla="*/ 0 h 3"/>
                <a:gd name="T16" fmla="*/ 2147483647 w 4"/>
                <a:gd name="T17" fmla="*/ 0 h 3"/>
                <a:gd name="T18" fmla="*/ 0 w 4"/>
                <a:gd name="T19" fmla="*/ 2147483647 h 3"/>
                <a:gd name="T20" fmla="*/ 0 w 4"/>
                <a:gd name="T21" fmla="*/ 2147483647 h 3"/>
                <a:gd name="T22" fmla="*/ 0 w 4"/>
                <a:gd name="T23" fmla="*/ 2147483647 h 3"/>
                <a:gd name="T24" fmla="*/ 0 w 4"/>
                <a:gd name="T25" fmla="*/ 2147483647 h 3"/>
                <a:gd name="T26" fmla="*/ 0 w 4"/>
                <a:gd name="T27" fmla="*/ 2147483647 h 3"/>
                <a:gd name="T28" fmla="*/ 0 w 4"/>
                <a:gd name="T29" fmla="*/ 2147483647 h 3"/>
                <a:gd name="T30" fmla="*/ 0 w 4"/>
                <a:gd name="T31" fmla="*/ 2147483647 h 3"/>
                <a:gd name="T32" fmla="*/ 0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2147483647 w 4"/>
                <a:gd name="T45" fmla="*/ 2147483647 h 3"/>
                <a:gd name="T46" fmla="*/ 2147483647 w 4"/>
                <a:gd name="T47" fmla="*/ 2147483647 h 3"/>
                <a:gd name="T48" fmla="*/ 2147483647 w 4"/>
                <a:gd name="T49" fmla="*/ 2147483647 h 3"/>
                <a:gd name="T50" fmla="*/ 2147483647 w 4"/>
                <a:gd name="T51" fmla="*/ 2147483647 h 3"/>
                <a:gd name="T52" fmla="*/ 2147483647 w 4"/>
                <a:gd name="T53" fmla="*/ 2147483647 h 3"/>
                <a:gd name="T54" fmla="*/ 2147483647 w 4"/>
                <a:gd name="T55" fmla="*/ 2147483647 h 3"/>
                <a:gd name="T56" fmla="*/ 2147483647 w 4"/>
                <a:gd name="T57" fmla="*/ 2147483647 h 3"/>
                <a:gd name="T58" fmla="*/ 2147483647 w 4"/>
                <a:gd name="T59" fmla="*/ 2147483647 h 3"/>
                <a:gd name="T60" fmla="*/ 2147483647 w 4"/>
                <a:gd name="T61" fmla="*/ 2147483647 h 3"/>
                <a:gd name="T62" fmla="*/ 2147483647 w 4"/>
                <a:gd name="T63" fmla="*/ 2147483647 h 3"/>
                <a:gd name="T64" fmla="*/ 2147483647 w 4"/>
                <a:gd name="T65" fmla="*/ 0 h 3"/>
                <a:gd name="T66" fmla="*/ 2147483647 w 4"/>
                <a:gd name="T67" fmla="*/ 0 h 3"/>
                <a:gd name="T68" fmla="*/ 2147483647 w 4"/>
                <a:gd name="T69" fmla="*/ 0 h 3"/>
                <a:gd name="T70" fmla="*/ 2147483647 w 4"/>
                <a:gd name="T71" fmla="*/ 0 h 3"/>
                <a:gd name="T72" fmla="*/ 2147483647 w 4"/>
                <a:gd name="T73" fmla="*/ 2147483647 h 3"/>
                <a:gd name="T74" fmla="*/ 2147483647 w 4"/>
                <a:gd name="T75" fmla="*/ 2147483647 h 3"/>
                <a:gd name="T76" fmla="*/ 2147483647 w 4"/>
                <a:gd name="T77" fmla="*/ 2147483647 h 3"/>
                <a:gd name="T78" fmla="*/ 2147483647 w 4"/>
                <a:gd name="T79" fmla="*/ 2147483647 h 3"/>
                <a:gd name="T80" fmla="*/ 2147483647 w 4"/>
                <a:gd name="T81" fmla="*/ 2147483647 h 3"/>
                <a:gd name="T82" fmla="*/ 2147483647 w 4"/>
                <a:gd name="T83" fmla="*/ 2147483647 h 3"/>
                <a:gd name="T84" fmla="*/ 2147483647 w 4"/>
                <a:gd name="T85" fmla="*/ 2147483647 h 3"/>
                <a:gd name="T86" fmla="*/ 2147483647 w 4"/>
                <a:gd name="T87" fmla="*/ 2147483647 h 3"/>
                <a:gd name="T88" fmla="*/ 2147483647 w 4"/>
                <a:gd name="T89" fmla="*/ 2147483647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a:solidFill>
                <a:schemeClr val="tx1"/>
              </a:solidFill>
              <a:round/>
              <a:headEnd/>
              <a:tailEnd/>
            </a:ln>
          </p:spPr>
          <p:txBody>
            <a:bodyPr/>
            <a:lstStyle/>
            <a:p>
              <a:endParaRPr lang="en-US"/>
            </a:p>
          </p:txBody>
        </p:sp>
        <p:sp>
          <p:nvSpPr>
            <p:cNvPr id="32841" name="Freeform 42"/>
            <p:cNvSpPr>
              <a:spLocks/>
            </p:cNvSpPr>
            <p:nvPr/>
          </p:nvSpPr>
          <p:spPr bwMode="auto">
            <a:xfrm>
              <a:off x="978" y="3610"/>
              <a:ext cx="43" cy="30"/>
            </a:xfrm>
            <a:custGeom>
              <a:avLst/>
              <a:gdLst>
                <a:gd name="T0" fmla="*/ 2147483647 w 9"/>
                <a:gd name="T1" fmla="*/ 0 h 6"/>
                <a:gd name="T2" fmla="*/ 2147483647 w 9"/>
                <a:gd name="T3" fmla="*/ 0 h 6"/>
                <a:gd name="T4" fmla="*/ 2147483647 w 9"/>
                <a:gd name="T5" fmla="*/ 2147483647 h 6"/>
                <a:gd name="T6" fmla="*/ 2147483647 w 9"/>
                <a:gd name="T7" fmla="*/ 2147483647 h 6"/>
                <a:gd name="T8" fmla="*/ 2147483647 w 9"/>
                <a:gd name="T9" fmla="*/ 2147483647 h 6"/>
                <a:gd name="T10" fmla="*/ 2147483647 w 9"/>
                <a:gd name="T11" fmla="*/ 2147483647 h 6"/>
                <a:gd name="T12" fmla="*/ 2147483647 w 9"/>
                <a:gd name="T13" fmla="*/ 2147483647 h 6"/>
                <a:gd name="T14" fmla="*/ 2147483647 w 9"/>
                <a:gd name="T15" fmla="*/ 2147483647 h 6"/>
                <a:gd name="T16" fmla="*/ 2147483647 w 9"/>
                <a:gd name="T17" fmla="*/ 2147483647 h 6"/>
                <a:gd name="T18" fmla="*/ 2147483647 w 9"/>
                <a:gd name="T19" fmla="*/ 2147483647 h 6"/>
                <a:gd name="T20" fmla="*/ 2147483647 w 9"/>
                <a:gd name="T21" fmla="*/ 2147483647 h 6"/>
                <a:gd name="T22" fmla="*/ 0 w 9"/>
                <a:gd name="T23" fmla="*/ 2147483647 h 6"/>
                <a:gd name="T24" fmla="*/ 0 w 9"/>
                <a:gd name="T25" fmla="*/ 2147483647 h 6"/>
                <a:gd name="T26" fmla="*/ 0 w 9"/>
                <a:gd name="T27" fmla="*/ 2147483647 h 6"/>
                <a:gd name="T28" fmla="*/ 0 w 9"/>
                <a:gd name="T29" fmla="*/ 2147483647 h 6"/>
                <a:gd name="T30" fmla="*/ 0 w 9"/>
                <a:gd name="T31" fmla="*/ 2147483647 h 6"/>
                <a:gd name="T32" fmla="*/ 0 w 9"/>
                <a:gd name="T33" fmla="*/ 2147483647 h 6"/>
                <a:gd name="T34" fmla="*/ 0 w 9"/>
                <a:gd name="T35" fmla="*/ 2147483647 h 6"/>
                <a:gd name="T36" fmla="*/ 0 w 9"/>
                <a:gd name="T37" fmla="*/ 2147483647 h 6"/>
                <a:gd name="T38" fmla="*/ 2147483647 w 9"/>
                <a:gd name="T39" fmla="*/ 2147483647 h 6"/>
                <a:gd name="T40" fmla="*/ 2147483647 w 9"/>
                <a:gd name="T41" fmla="*/ 2147483647 h 6"/>
                <a:gd name="T42" fmla="*/ 2147483647 w 9"/>
                <a:gd name="T43" fmla="*/ 2147483647 h 6"/>
                <a:gd name="T44" fmla="*/ 2147483647 w 9"/>
                <a:gd name="T45" fmla="*/ 2147483647 h 6"/>
                <a:gd name="T46" fmla="*/ 2147483647 w 9"/>
                <a:gd name="T47" fmla="*/ 2147483647 h 6"/>
                <a:gd name="T48" fmla="*/ 2147483647 w 9"/>
                <a:gd name="T49" fmla="*/ 2147483647 h 6"/>
                <a:gd name="T50" fmla="*/ 2147483647 w 9"/>
                <a:gd name="T51" fmla="*/ 2147483647 h 6"/>
                <a:gd name="T52" fmla="*/ 2147483647 w 9"/>
                <a:gd name="T53" fmla="*/ 2147483647 h 6"/>
                <a:gd name="T54" fmla="*/ 2147483647 w 9"/>
                <a:gd name="T55" fmla="*/ 2147483647 h 6"/>
                <a:gd name="T56" fmla="*/ 2147483647 w 9"/>
                <a:gd name="T57" fmla="*/ 0 h 6"/>
                <a:gd name="T58" fmla="*/ 2147483647 w 9"/>
                <a:gd name="T59" fmla="*/ 0 h 6"/>
                <a:gd name="T60" fmla="*/ 2147483647 w 9"/>
                <a:gd name="T61" fmla="*/ 0 h 6"/>
                <a:gd name="T62" fmla="*/ 2147483647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a:solidFill>
                <a:schemeClr val="tx1"/>
              </a:solidFill>
              <a:round/>
              <a:headEnd/>
              <a:tailEnd/>
            </a:ln>
          </p:spPr>
          <p:txBody>
            <a:bodyPr/>
            <a:lstStyle/>
            <a:p>
              <a:endParaRPr lang="en-US"/>
            </a:p>
          </p:txBody>
        </p:sp>
        <p:sp>
          <p:nvSpPr>
            <p:cNvPr id="32842" name="Freeform 43"/>
            <p:cNvSpPr>
              <a:spLocks/>
            </p:cNvSpPr>
            <p:nvPr/>
          </p:nvSpPr>
          <p:spPr bwMode="auto">
            <a:xfrm>
              <a:off x="934" y="3632"/>
              <a:ext cx="44" cy="34"/>
            </a:xfrm>
            <a:custGeom>
              <a:avLst/>
              <a:gdLst>
                <a:gd name="T0" fmla="*/ 2147483647 w 9"/>
                <a:gd name="T1" fmla="*/ 2147483647 h 7"/>
                <a:gd name="T2" fmla="*/ 2147483647 w 9"/>
                <a:gd name="T3" fmla="*/ 2147483647 h 7"/>
                <a:gd name="T4" fmla="*/ 2147483647 w 9"/>
                <a:gd name="T5" fmla="*/ 2147483647 h 7"/>
                <a:gd name="T6" fmla="*/ 2147483647 w 9"/>
                <a:gd name="T7" fmla="*/ 2147483647 h 7"/>
                <a:gd name="T8" fmla="*/ 2147483647 w 9"/>
                <a:gd name="T9" fmla="*/ 2147483647 h 7"/>
                <a:gd name="T10" fmla="*/ 2147483647 w 9"/>
                <a:gd name="T11" fmla="*/ 2147483647 h 7"/>
                <a:gd name="T12" fmla="*/ 2147483647 w 9"/>
                <a:gd name="T13" fmla="*/ 2147483647 h 7"/>
                <a:gd name="T14" fmla="*/ 0 w 9"/>
                <a:gd name="T15" fmla="*/ 2147483647 h 7"/>
                <a:gd name="T16" fmla="*/ 2147483647 w 9"/>
                <a:gd name="T17" fmla="*/ 2147483647 h 7"/>
                <a:gd name="T18" fmla="*/ 2147483647 w 9"/>
                <a:gd name="T19" fmla="*/ 2147483647 h 7"/>
                <a:gd name="T20" fmla="*/ 2147483647 w 9"/>
                <a:gd name="T21" fmla="*/ 2147483647 h 7"/>
                <a:gd name="T22" fmla="*/ 2147483647 w 9"/>
                <a:gd name="T23" fmla="*/ 2147483647 h 7"/>
                <a:gd name="T24" fmla="*/ 2147483647 w 9"/>
                <a:gd name="T25" fmla="*/ 2147483647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a:solidFill>
                <a:schemeClr val="tx1"/>
              </a:solidFill>
              <a:round/>
              <a:headEnd/>
              <a:tailEnd/>
            </a:ln>
          </p:spPr>
          <p:txBody>
            <a:bodyPr/>
            <a:lstStyle/>
            <a:p>
              <a:endParaRPr lang="en-US"/>
            </a:p>
          </p:txBody>
        </p:sp>
        <p:sp>
          <p:nvSpPr>
            <p:cNvPr id="32843" name="Freeform 44"/>
            <p:cNvSpPr>
              <a:spLocks/>
            </p:cNvSpPr>
            <p:nvPr/>
          </p:nvSpPr>
          <p:spPr bwMode="auto">
            <a:xfrm>
              <a:off x="934" y="3637"/>
              <a:ext cx="39" cy="29"/>
            </a:xfrm>
            <a:custGeom>
              <a:avLst/>
              <a:gdLst>
                <a:gd name="T0" fmla="*/ 2147483647 w 8"/>
                <a:gd name="T1" fmla="*/ 2147483647 h 6"/>
                <a:gd name="T2" fmla="*/ 2147483647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0 h 6"/>
                <a:gd name="T14" fmla="*/ 2147483647 w 8"/>
                <a:gd name="T15" fmla="*/ 0 h 6"/>
                <a:gd name="T16" fmla="*/ 2147483647 w 8"/>
                <a:gd name="T17" fmla="*/ 0 h 6"/>
                <a:gd name="T18" fmla="*/ 2147483647 w 8"/>
                <a:gd name="T19" fmla="*/ 0 h 6"/>
                <a:gd name="T20" fmla="*/ 2147483647 w 8"/>
                <a:gd name="T21" fmla="*/ 0 h 6"/>
                <a:gd name="T22" fmla="*/ 2147483647 w 8"/>
                <a:gd name="T23" fmla="*/ 0 h 6"/>
                <a:gd name="T24" fmla="*/ 2147483647 w 8"/>
                <a:gd name="T25" fmla="*/ 0 h 6"/>
                <a:gd name="T26" fmla="*/ 2147483647 w 8"/>
                <a:gd name="T27" fmla="*/ 2147483647 h 6"/>
                <a:gd name="T28" fmla="*/ 2147483647 w 8"/>
                <a:gd name="T29" fmla="*/ 2147483647 h 6"/>
                <a:gd name="T30" fmla="*/ 2147483647 w 8"/>
                <a:gd name="T31" fmla="*/ 2147483647 h 6"/>
                <a:gd name="T32" fmla="*/ 2147483647 w 8"/>
                <a:gd name="T33" fmla="*/ 2147483647 h 6"/>
                <a:gd name="T34" fmla="*/ 2147483647 w 8"/>
                <a:gd name="T35" fmla="*/ 2147483647 h 6"/>
                <a:gd name="T36" fmla="*/ 2147483647 w 8"/>
                <a:gd name="T37" fmla="*/ 2147483647 h 6"/>
                <a:gd name="T38" fmla="*/ 2147483647 w 8"/>
                <a:gd name="T39" fmla="*/ 2147483647 h 6"/>
                <a:gd name="T40" fmla="*/ 2147483647 w 8"/>
                <a:gd name="T41" fmla="*/ 2147483647 h 6"/>
                <a:gd name="T42" fmla="*/ 2147483647 w 8"/>
                <a:gd name="T43" fmla="*/ 2147483647 h 6"/>
                <a:gd name="T44" fmla="*/ 2147483647 w 8"/>
                <a:gd name="T45" fmla="*/ 2147483647 h 6"/>
                <a:gd name="T46" fmla="*/ 2147483647 w 8"/>
                <a:gd name="T47" fmla="*/ 2147483647 h 6"/>
                <a:gd name="T48" fmla="*/ 2147483647 w 8"/>
                <a:gd name="T49" fmla="*/ 2147483647 h 6"/>
                <a:gd name="T50" fmla="*/ 2147483647 w 8"/>
                <a:gd name="T51" fmla="*/ 2147483647 h 6"/>
                <a:gd name="T52" fmla="*/ 2147483647 w 8"/>
                <a:gd name="T53" fmla="*/ 2147483647 h 6"/>
                <a:gd name="T54" fmla="*/ 2147483647 w 8"/>
                <a:gd name="T55" fmla="*/ 2147483647 h 6"/>
                <a:gd name="T56" fmla="*/ 2147483647 w 8"/>
                <a:gd name="T57" fmla="*/ 2147483647 h 6"/>
                <a:gd name="T58" fmla="*/ 2147483647 w 8"/>
                <a:gd name="T59" fmla="*/ 2147483647 h 6"/>
                <a:gd name="T60" fmla="*/ 0 w 8"/>
                <a:gd name="T61" fmla="*/ 2147483647 h 6"/>
                <a:gd name="T62" fmla="*/ 0 w 8"/>
                <a:gd name="T63" fmla="*/ 2147483647 h 6"/>
                <a:gd name="T64" fmla="*/ 0 w 8"/>
                <a:gd name="T65" fmla="*/ 2147483647 h 6"/>
                <a:gd name="T66" fmla="*/ 2147483647 w 8"/>
                <a:gd name="T67" fmla="*/ 2147483647 h 6"/>
                <a:gd name="T68" fmla="*/ 2147483647 w 8"/>
                <a:gd name="T69" fmla="*/ 2147483647 h 6"/>
                <a:gd name="T70" fmla="*/ 2147483647 w 8"/>
                <a:gd name="T71" fmla="*/ 2147483647 h 6"/>
                <a:gd name="T72" fmla="*/ 2147483647 w 8"/>
                <a:gd name="T73" fmla="*/ 2147483647 h 6"/>
                <a:gd name="T74" fmla="*/ 2147483647 w 8"/>
                <a:gd name="T75" fmla="*/ 2147483647 h 6"/>
                <a:gd name="T76" fmla="*/ 2147483647 w 8"/>
                <a:gd name="T77" fmla="*/ 2147483647 h 6"/>
                <a:gd name="T78" fmla="*/ 2147483647 w 8"/>
                <a:gd name="T79" fmla="*/ 2147483647 h 6"/>
                <a:gd name="T80" fmla="*/ 2147483647 w 8"/>
                <a:gd name="T81" fmla="*/ 2147483647 h 6"/>
                <a:gd name="T82" fmla="*/ 2147483647 w 8"/>
                <a:gd name="T83" fmla="*/ 2147483647 h 6"/>
                <a:gd name="T84" fmla="*/ 2147483647 w 8"/>
                <a:gd name="T85" fmla="*/ 2147483647 h 6"/>
                <a:gd name="T86" fmla="*/ 2147483647 w 8"/>
                <a:gd name="T87" fmla="*/ 2147483647 h 6"/>
                <a:gd name="T88" fmla="*/ 2147483647 w 8"/>
                <a:gd name="T89" fmla="*/ 2147483647 h 6"/>
                <a:gd name="T90" fmla="*/ 2147483647 w 8"/>
                <a:gd name="T91" fmla="*/ 2147483647 h 6"/>
                <a:gd name="T92" fmla="*/ 2147483647 w 8"/>
                <a:gd name="T93" fmla="*/ 2147483647 h 6"/>
                <a:gd name="T94" fmla="*/ 2147483647 w 8"/>
                <a:gd name="T95" fmla="*/ 2147483647 h 6"/>
                <a:gd name="T96" fmla="*/ 2147483647 w 8"/>
                <a:gd name="T97" fmla="*/ 2147483647 h 6"/>
                <a:gd name="T98" fmla="*/ 2147483647 w 8"/>
                <a:gd name="T99" fmla="*/ 2147483647 h 6"/>
                <a:gd name="T100" fmla="*/ 2147483647 w 8"/>
                <a:gd name="T101" fmla="*/ 2147483647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a:solidFill>
                <a:schemeClr val="tx1"/>
              </a:solidFill>
              <a:round/>
              <a:headEnd/>
              <a:tailEnd/>
            </a:ln>
          </p:spPr>
          <p:txBody>
            <a:bodyPr/>
            <a:lstStyle/>
            <a:p>
              <a:endParaRPr lang="en-US"/>
            </a:p>
          </p:txBody>
        </p:sp>
        <p:sp>
          <p:nvSpPr>
            <p:cNvPr id="32844" name="Freeform 45"/>
            <p:cNvSpPr>
              <a:spLocks/>
            </p:cNvSpPr>
            <p:nvPr/>
          </p:nvSpPr>
          <p:spPr bwMode="auto">
            <a:xfrm>
              <a:off x="909" y="3676"/>
              <a:ext cx="5" cy="5"/>
            </a:xfrm>
            <a:custGeom>
              <a:avLst/>
              <a:gdLst>
                <a:gd name="T0" fmla="*/ 2147483647 w 1"/>
                <a:gd name="T1" fmla="*/ 0 h 1"/>
                <a:gd name="T2" fmla="*/ 0 w 1"/>
                <a:gd name="T3" fmla="*/ 0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a:solidFill>
                <a:schemeClr val="tx1"/>
              </a:solidFill>
              <a:round/>
              <a:headEnd/>
              <a:tailEnd/>
            </a:ln>
          </p:spPr>
          <p:txBody>
            <a:bodyPr/>
            <a:lstStyle/>
            <a:p>
              <a:endParaRPr lang="en-US"/>
            </a:p>
          </p:txBody>
        </p:sp>
        <p:sp>
          <p:nvSpPr>
            <p:cNvPr id="32845" name="Freeform 46"/>
            <p:cNvSpPr>
              <a:spLocks/>
            </p:cNvSpPr>
            <p:nvPr/>
          </p:nvSpPr>
          <p:spPr bwMode="auto">
            <a:xfrm>
              <a:off x="909" y="3676"/>
              <a:ext cx="5" cy="5"/>
            </a:xfrm>
            <a:custGeom>
              <a:avLst/>
              <a:gdLst>
                <a:gd name="T0" fmla="*/ 2147483647 w 1"/>
                <a:gd name="T1" fmla="*/ 0 h 1"/>
                <a:gd name="T2" fmla="*/ 2147483647 w 1"/>
                <a:gd name="T3" fmla="*/ 0 h 1"/>
                <a:gd name="T4" fmla="*/ 2147483647 w 1"/>
                <a:gd name="T5" fmla="*/ 0 h 1"/>
                <a:gd name="T6" fmla="*/ 2147483647 w 1"/>
                <a:gd name="T7" fmla="*/ 0 h 1"/>
                <a:gd name="T8" fmla="*/ 0 w 1"/>
                <a:gd name="T9" fmla="*/ 0 h 1"/>
                <a:gd name="T10" fmla="*/ 0 w 1"/>
                <a:gd name="T11" fmla="*/ 0 h 1"/>
                <a:gd name="T12" fmla="*/ 0 w 1"/>
                <a:gd name="T13" fmla="*/ 0 h 1"/>
                <a:gd name="T14" fmla="*/ 0 w 1"/>
                <a:gd name="T15" fmla="*/ 0 h 1"/>
                <a:gd name="T16" fmla="*/ 0 w 1"/>
                <a:gd name="T17" fmla="*/ 2147483647 h 1"/>
                <a:gd name="T18" fmla="*/ 0 w 1"/>
                <a:gd name="T19" fmla="*/ 2147483647 h 1"/>
                <a:gd name="T20" fmla="*/ 0 w 1"/>
                <a:gd name="T21" fmla="*/ 2147483647 h 1"/>
                <a:gd name="T22" fmla="*/ 0 w 1"/>
                <a:gd name="T23" fmla="*/ 2147483647 h 1"/>
                <a:gd name="T24" fmla="*/ 0 w 1"/>
                <a:gd name="T25" fmla="*/ 2147483647 h 1"/>
                <a:gd name="T26" fmla="*/ 2147483647 w 1"/>
                <a:gd name="T27" fmla="*/ 2147483647 h 1"/>
                <a:gd name="T28" fmla="*/ 2147483647 w 1"/>
                <a:gd name="T29" fmla="*/ 0 h 1"/>
                <a:gd name="T30" fmla="*/ 2147483647 w 1"/>
                <a:gd name="T31" fmla="*/ 0 h 1"/>
                <a:gd name="T32" fmla="*/ 2147483647 w 1"/>
                <a:gd name="T33" fmla="*/ 0 h 1"/>
                <a:gd name="T34" fmla="*/ 2147483647 w 1"/>
                <a:gd name="T35" fmla="*/ 0 h 1"/>
                <a:gd name="T36" fmla="*/ 2147483647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a:solidFill>
                <a:schemeClr val="tx1"/>
              </a:solidFill>
              <a:round/>
              <a:headEnd/>
              <a:tailEnd/>
            </a:ln>
          </p:spPr>
          <p:txBody>
            <a:bodyPr/>
            <a:lstStyle/>
            <a:p>
              <a:endParaRPr lang="en-US"/>
            </a:p>
          </p:txBody>
        </p:sp>
        <p:sp>
          <p:nvSpPr>
            <p:cNvPr id="32846" name="Freeform 47"/>
            <p:cNvSpPr>
              <a:spLocks/>
            </p:cNvSpPr>
            <p:nvPr/>
          </p:nvSpPr>
          <p:spPr bwMode="auto">
            <a:xfrm>
              <a:off x="870" y="3682"/>
              <a:ext cx="14" cy="14"/>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0 w 3"/>
                <a:gd name="T13" fmla="*/ 2147483647 h 3"/>
                <a:gd name="T14" fmla="*/ 2147483647 w 3"/>
                <a:gd name="T15" fmla="*/ 2147483647 h 3"/>
                <a:gd name="T16" fmla="*/ 2147483647 w 3"/>
                <a:gd name="T17" fmla="*/ 2147483647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a:solidFill>
                <a:schemeClr val="tx1"/>
              </a:solidFill>
              <a:round/>
              <a:headEnd/>
              <a:tailEnd/>
            </a:ln>
          </p:spPr>
          <p:txBody>
            <a:bodyPr/>
            <a:lstStyle/>
            <a:p>
              <a:endParaRPr lang="en-US"/>
            </a:p>
          </p:txBody>
        </p:sp>
        <p:sp>
          <p:nvSpPr>
            <p:cNvPr id="32847" name="Freeform 48"/>
            <p:cNvSpPr>
              <a:spLocks/>
            </p:cNvSpPr>
            <p:nvPr/>
          </p:nvSpPr>
          <p:spPr bwMode="auto">
            <a:xfrm>
              <a:off x="875" y="3684"/>
              <a:ext cx="14" cy="9"/>
            </a:xfrm>
            <a:custGeom>
              <a:avLst/>
              <a:gdLst>
                <a:gd name="T0" fmla="*/ 2147483647 w 3"/>
                <a:gd name="T1" fmla="*/ 0 h 2"/>
                <a:gd name="T2" fmla="*/ 2147483647 w 3"/>
                <a:gd name="T3" fmla="*/ 0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0 h 2"/>
                <a:gd name="T22" fmla="*/ 2147483647 w 3"/>
                <a:gd name="T23" fmla="*/ 0 h 2"/>
                <a:gd name="T24" fmla="*/ 2147483647 w 3"/>
                <a:gd name="T25" fmla="*/ 2147483647 h 2"/>
                <a:gd name="T26" fmla="*/ 2147483647 w 3"/>
                <a:gd name="T27" fmla="*/ 2147483647 h 2"/>
                <a:gd name="T28" fmla="*/ 2147483647 w 3"/>
                <a:gd name="T29" fmla="*/ 2147483647 h 2"/>
                <a:gd name="T30" fmla="*/ 2147483647 w 3"/>
                <a:gd name="T31" fmla="*/ 2147483647 h 2"/>
                <a:gd name="T32" fmla="*/ 2147483647 w 3"/>
                <a:gd name="T33" fmla="*/ 2147483647 h 2"/>
                <a:gd name="T34" fmla="*/ 2147483647 w 3"/>
                <a:gd name="T35" fmla="*/ 2147483647 h 2"/>
                <a:gd name="T36" fmla="*/ 2147483647 w 3"/>
                <a:gd name="T37" fmla="*/ 2147483647 h 2"/>
                <a:gd name="T38" fmla="*/ 2147483647 w 3"/>
                <a:gd name="T39" fmla="*/ 2147483647 h 2"/>
                <a:gd name="T40" fmla="*/ 2147483647 w 3"/>
                <a:gd name="T41" fmla="*/ 2147483647 h 2"/>
                <a:gd name="T42" fmla="*/ 2147483647 w 3"/>
                <a:gd name="T43" fmla="*/ 2147483647 h 2"/>
                <a:gd name="T44" fmla="*/ 2147483647 w 3"/>
                <a:gd name="T45" fmla="*/ 2147483647 h 2"/>
                <a:gd name="T46" fmla="*/ 2147483647 w 3"/>
                <a:gd name="T47" fmla="*/ 2147483647 h 2"/>
                <a:gd name="T48" fmla="*/ 0 w 3"/>
                <a:gd name="T49" fmla="*/ 2147483647 h 2"/>
                <a:gd name="T50" fmla="*/ 0 w 3"/>
                <a:gd name="T51" fmla="*/ 2147483647 h 2"/>
                <a:gd name="T52" fmla="*/ 0 w 3"/>
                <a:gd name="T53" fmla="*/ 2147483647 h 2"/>
                <a:gd name="T54" fmla="*/ 2147483647 w 3"/>
                <a:gd name="T55" fmla="*/ 2147483647 h 2"/>
                <a:gd name="T56" fmla="*/ 2147483647 w 3"/>
                <a:gd name="T57" fmla="*/ 2147483647 h 2"/>
                <a:gd name="T58" fmla="*/ 2147483647 w 3"/>
                <a:gd name="T59" fmla="*/ 2147483647 h 2"/>
                <a:gd name="T60" fmla="*/ 2147483647 w 3"/>
                <a:gd name="T61" fmla="*/ 0 h 2"/>
                <a:gd name="T62" fmla="*/ 2147483647 w 3"/>
                <a:gd name="T63" fmla="*/ 0 h 2"/>
                <a:gd name="T64" fmla="*/ 2147483647 w 3"/>
                <a:gd name="T65" fmla="*/ 0 h 2"/>
                <a:gd name="T66" fmla="*/ 2147483647 w 3"/>
                <a:gd name="T67" fmla="*/ 0 h 2"/>
                <a:gd name="T68" fmla="*/ 2147483647 w 3"/>
                <a:gd name="T69" fmla="*/ 0 h 2"/>
                <a:gd name="T70" fmla="*/ 2147483647 w 3"/>
                <a:gd name="T71" fmla="*/ 0 h 2"/>
                <a:gd name="T72" fmla="*/ 2147483647 w 3"/>
                <a:gd name="T73" fmla="*/ 0 h 2"/>
                <a:gd name="T74" fmla="*/ 2147483647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a:solidFill>
                <a:schemeClr val="tx1"/>
              </a:solidFill>
              <a:round/>
              <a:headEnd/>
              <a:tailEnd/>
            </a:ln>
          </p:spPr>
          <p:txBody>
            <a:bodyPr/>
            <a:lstStyle/>
            <a:p>
              <a:endParaRPr lang="en-US"/>
            </a:p>
          </p:txBody>
        </p:sp>
        <p:sp>
          <p:nvSpPr>
            <p:cNvPr id="32848" name="Freeform 49"/>
            <p:cNvSpPr>
              <a:spLocks/>
            </p:cNvSpPr>
            <p:nvPr/>
          </p:nvSpPr>
          <p:spPr bwMode="auto">
            <a:xfrm>
              <a:off x="833" y="3690"/>
              <a:ext cx="19" cy="10"/>
            </a:xfrm>
            <a:custGeom>
              <a:avLst/>
              <a:gdLst>
                <a:gd name="T0" fmla="*/ 2147483647 w 4"/>
                <a:gd name="T1" fmla="*/ 2147483647 h 2"/>
                <a:gd name="T2" fmla="*/ 2147483647 w 4"/>
                <a:gd name="T3" fmla="*/ 0 h 2"/>
                <a:gd name="T4" fmla="*/ 2147483647 w 4"/>
                <a:gd name="T5" fmla="*/ 0 h 2"/>
                <a:gd name="T6" fmla="*/ 2147483647 w 4"/>
                <a:gd name="T7" fmla="*/ 2147483647 h 2"/>
                <a:gd name="T8" fmla="*/ 2147483647 w 4"/>
                <a:gd name="T9" fmla="*/ 2147483647 h 2"/>
                <a:gd name="T10" fmla="*/ 2147483647 w 4"/>
                <a:gd name="T11" fmla="*/ 2147483647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a:solidFill>
                <a:schemeClr val="tx1"/>
              </a:solidFill>
              <a:round/>
              <a:headEnd/>
              <a:tailEnd/>
            </a:ln>
          </p:spPr>
          <p:txBody>
            <a:bodyPr/>
            <a:lstStyle/>
            <a:p>
              <a:endParaRPr lang="en-US"/>
            </a:p>
          </p:txBody>
        </p:sp>
        <p:sp>
          <p:nvSpPr>
            <p:cNvPr id="32849" name="Freeform 50"/>
            <p:cNvSpPr>
              <a:spLocks/>
            </p:cNvSpPr>
            <p:nvPr/>
          </p:nvSpPr>
          <p:spPr bwMode="auto">
            <a:xfrm>
              <a:off x="838" y="3690"/>
              <a:ext cx="14" cy="10"/>
            </a:xfrm>
            <a:custGeom>
              <a:avLst/>
              <a:gdLst>
                <a:gd name="T0" fmla="*/ 2147483647 w 3"/>
                <a:gd name="T1" fmla="*/ 2147483647 h 2"/>
                <a:gd name="T2" fmla="*/ 2147483647 w 3"/>
                <a:gd name="T3" fmla="*/ 2147483647 h 2"/>
                <a:gd name="T4" fmla="*/ 2147483647 w 3"/>
                <a:gd name="T5" fmla="*/ 0 h 2"/>
                <a:gd name="T6" fmla="*/ 2147483647 w 3"/>
                <a:gd name="T7" fmla="*/ 0 h 2"/>
                <a:gd name="T8" fmla="*/ 2147483647 w 3"/>
                <a:gd name="T9" fmla="*/ 0 h 2"/>
                <a:gd name="T10" fmla="*/ 2147483647 w 3"/>
                <a:gd name="T11" fmla="*/ 0 h 2"/>
                <a:gd name="T12" fmla="*/ 2147483647 w 3"/>
                <a:gd name="T13" fmla="*/ 0 h 2"/>
                <a:gd name="T14" fmla="*/ 2147483647 w 3"/>
                <a:gd name="T15" fmla="*/ 0 h 2"/>
                <a:gd name="T16" fmla="*/ 2147483647 w 3"/>
                <a:gd name="T17" fmla="*/ 0 h 2"/>
                <a:gd name="T18" fmla="*/ 2147483647 w 3"/>
                <a:gd name="T19" fmla="*/ 0 h 2"/>
                <a:gd name="T20" fmla="*/ 2147483647 w 3"/>
                <a:gd name="T21" fmla="*/ 2147483647 h 2"/>
                <a:gd name="T22" fmla="*/ 2147483647 w 3"/>
                <a:gd name="T23" fmla="*/ 2147483647 h 2"/>
                <a:gd name="T24" fmla="*/ 2147483647 w 3"/>
                <a:gd name="T25" fmla="*/ 2147483647 h 2"/>
                <a:gd name="T26" fmla="*/ 2147483647 w 3"/>
                <a:gd name="T27" fmla="*/ 2147483647 h 2"/>
                <a:gd name="T28" fmla="*/ 2147483647 w 3"/>
                <a:gd name="T29" fmla="*/ 2147483647 h 2"/>
                <a:gd name="T30" fmla="*/ 2147483647 w 3"/>
                <a:gd name="T31" fmla="*/ 2147483647 h 2"/>
                <a:gd name="T32" fmla="*/ 0 w 3"/>
                <a:gd name="T33" fmla="*/ 2147483647 h 2"/>
                <a:gd name="T34" fmla="*/ 0 w 3"/>
                <a:gd name="T35" fmla="*/ 2147483647 h 2"/>
                <a:gd name="T36" fmla="*/ 0 w 3"/>
                <a:gd name="T37" fmla="*/ 2147483647 h 2"/>
                <a:gd name="T38" fmla="*/ 0 w 3"/>
                <a:gd name="T39" fmla="*/ 2147483647 h 2"/>
                <a:gd name="T40" fmla="*/ 0 w 3"/>
                <a:gd name="T41" fmla="*/ 2147483647 h 2"/>
                <a:gd name="T42" fmla="*/ 0 w 3"/>
                <a:gd name="T43" fmla="*/ 2147483647 h 2"/>
                <a:gd name="T44" fmla="*/ 2147483647 w 3"/>
                <a:gd name="T45" fmla="*/ 2147483647 h 2"/>
                <a:gd name="T46" fmla="*/ 2147483647 w 3"/>
                <a:gd name="T47" fmla="*/ 2147483647 h 2"/>
                <a:gd name="T48" fmla="*/ 2147483647 w 3"/>
                <a:gd name="T49" fmla="*/ 2147483647 h 2"/>
                <a:gd name="T50" fmla="*/ 2147483647 w 3"/>
                <a:gd name="T51" fmla="*/ 2147483647 h 2"/>
                <a:gd name="T52" fmla="*/ 2147483647 w 3"/>
                <a:gd name="T53" fmla="*/ 2147483647 h 2"/>
                <a:gd name="T54" fmla="*/ 2147483647 w 3"/>
                <a:gd name="T55" fmla="*/ 2147483647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a:solidFill>
                <a:schemeClr val="tx1"/>
              </a:solidFill>
              <a:round/>
              <a:headEnd/>
              <a:tailEnd/>
            </a:ln>
          </p:spPr>
          <p:txBody>
            <a:bodyPr/>
            <a:lstStyle/>
            <a:p>
              <a:endParaRPr lang="en-US"/>
            </a:p>
          </p:txBody>
        </p:sp>
        <p:sp>
          <p:nvSpPr>
            <p:cNvPr id="32850" name="Freeform 51"/>
            <p:cNvSpPr>
              <a:spLocks/>
            </p:cNvSpPr>
            <p:nvPr/>
          </p:nvSpPr>
          <p:spPr bwMode="auto">
            <a:xfrm>
              <a:off x="814" y="3691"/>
              <a:ext cx="10" cy="15"/>
            </a:xfrm>
            <a:custGeom>
              <a:avLst/>
              <a:gdLst>
                <a:gd name="T0" fmla="*/ 2147483647 w 2"/>
                <a:gd name="T1" fmla="*/ 2147483647 h 3"/>
                <a:gd name="T2" fmla="*/ 0 w 2"/>
                <a:gd name="T3" fmla="*/ 0 h 3"/>
                <a:gd name="T4" fmla="*/ 0 w 2"/>
                <a:gd name="T5" fmla="*/ 0 h 3"/>
                <a:gd name="T6" fmla="*/ 2147483647 w 2"/>
                <a:gd name="T7" fmla="*/ 2147483647 h 3"/>
                <a:gd name="T8" fmla="*/ 0 w 2"/>
                <a:gd name="T9" fmla="*/ 2147483647 h 3"/>
                <a:gd name="T10" fmla="*/ 0 w 2"/>
                <a:gd name="T11" fmla="*/ 2147483647 h 3"/>
                <a:gd name="T12" fmla="*/ 0 w 2"/>
                <a:gd name="T13" fmla="*/ 2147483647 h 3"/>
                <a:gd name="T14" fmla="*/ 2147483647 w 2"/>
                <a:gd name="T15" fmla="*/ 2147483647 h 3"/>
                <a:gd name="T16" fmla="*/ 2147483647 w 2"/>
                <a:gd name="T17" fmla="*/ 2147483647 h 3"/>
                <a:gd name="T18" fmla="*/ 2147483647 w 2"/>
                <a:gd name="T19" fmla="*/ 2147483647 h 3"/>
                <a:gd name="T20" fmla="*/ 2147483647 w 2"/>
                <a:gd name="T21" fmla="*/ 2147483647 h 3"/>
                <a:gd name="T22" fmla="*/ 2147483647 w 2"/>
                <a:gd name="T23" fmla="*/ 0 h 3"/>
                <a:gd name="T24" fmla="*/ 2147483647 w 2"/>
                <a:gd name="T25" fmla="*/ 0 h 3"/>
                <a:gd name="T26" fmla="*/ 2147483647 w 2"/>
                <a:gd name="T27" fmla="*/ 2147483647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a:solidFill>
                <a:schemeClr val="tx1"/>
              </a:solidFill>
              <a:round/>
              <a:headEnd/>
              <a:tailEnd/>
            </a:ln>
          </p:spPr>
          <p:txBody>
            <a:bodyPr/>
            <a:lstStyle/>
            <a:p>
              <a:endParaRPr lang="en-US"/>
            </a:p>
          </p:txBody>
        </p:sp>
        <p:sp>
          <p:nvSpPr>
            <p:cNvPr id="32851" name="Freeform 52"/>
            <p:cNvSpPr>
              <a:spLocks/>
            </p:cNvSpPr>
            <p:nvPr/>
          </p:nvSpPr>
          <p:spPr bwMode="auto">
            <a:xfrm>
              <a:off x="814" y="3691"/>
              <a:ext cx="10" cy="15"/>
            </a:xfrm>
            <a:custGeom>
              <a:avLst/>
              <a:gdLst>
                <a:gd name="T0" fmla="*/ 2147483647 w 2"/>
                <a:gd name="T1" fmla="*/ 2147483647 h 3"/>
                <a:gd name="T2" fmla="*/ 2147483647 w 2"/>
                <a:gd name="T3" fmla="*/ 0 h 3"/>
                <a:gd name="T4" fmla="*/ 2147483647 w 2"/>
                <a:gd name="T5" fmla="*/ 0 h 3"/>
                <a:gd name="T6" fmla="*/ 2147483647 w 2"/>
                <a:gd name="T7" fmla="*/ 0 h 3"/>
                <a:gd name="T8" fmla="*/ 0 w 2"/>
                <a:gd name="T9" fmla="*/ 0 h 3"/>
                <a:gd name="T10" fmla="*/ 0 w 2"/>
                <a:gd name="T11" fmla="*/ 0 h 3"/>
                <a:gd name="T12" fmla="*/ 0 w 2"/>
                <a:gd name="T13" fmla="*/ 2147483647 h 3"/>
                <a:gd name="T14" fmla="*/ 2147483647 w 2"/>
                <a:gd name="T15" fmla="*/ 2147483647 h 3"/>
                <a:gd name="T16" fmla="*/ 2147483647 w 2"/>
                <a:gd name="T17" fmla="*/ 2147483647 h 3"/>
                <a:gd name="T18" fmla="*/ 2147483647 w 2"/>
                <a:gd name="T19" fmla="*/ 2147483647 h 3"/>
                <a:gd name="T20" fmla="*/ 0 w 2"/>
                <a:gd name="T21" fmla="*/ 2147483647 h 3"/>
                <a:gd name="T22" fmla="*/ 0 w 2"/>
                <a:gd name="T23" fmla="*/ 2147483647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2147483647 w 2"/>
                <a:gd name="T35" fmla="*/ 2147483647 h 3"/>
                <a:gd name="T36" fmla="*/ 2147483647 w 2"/>
                <a:gd name="T37" fmla="*/ 2147483647 h 3"/>
                <a:gd name="T38" fmla="*/ 2147483647 w 2"/>
                <a:gd name="T39" fmla="*/ 2147483647 h 3"/>
                <a:gd name="T40" fmla="*/ 2147483647 w 2"/>
                <a:gd name="T41" fmla="*/ 2147483647 h 3"/>
                <a:gd name="T42" fmla="*/ 2147483647 w 2"/>
                <a:gd name="T43" fmla="*/ 2147483647 h 3"/>
                <a:gd name="T44" fmla="*/ 2147483647 w 2"/>
                <a:gd name="T45" fmla="*/ 2147483647 h 3"/>
                <a:gd name="T46" fmla="*/ 2147483647 w 2"/>
                <a:gd name="T47" fmla="*/ 2147483647 h 3"/>
                <a:gd name="T48" fmla="*/ 2147483647 w 2"/>
                <a:gd name="T49" fmla="*/ 2147483647 h 3"/>
                <a:gd name="T50" fmla="*/ 2147483647 w 2"/>
                <a:gd name="T51" fmla="*/ 2147483647 h 3"/>
                <a:gd name="T52" fmla="*/ 2147483647 w 2"/>
                <a:gd name="T53" fmla="*/ 2147483647 h 3"/>
                <a:gd name="T54" fmla="*/ 2147483647 w 2"/>
                <a:gd name="T55" fmla="*/ 0 h 3"/>
                <a:gd name="T56" fmla="*/ 2147483647 w 2"/>
                <a:gd name="T57" fmla="*/ 0 h 3"/>
                <a:gd name="T58" fmla="*/ 2147483647 w 2"/>
                <a:gd name="T59" fmla="*/ 0 h 3"/>
                <a:gd name="T60" fmla="*/ 2147483647 w 2"/>
                <a:gd name="T61" fmla="*/ 0 h 3"/>
                <a:gd name="T62" fmla="*/ 2147483647 w 2"/>
                <a:gd name="T63" fmla="*/ 0 h 3"/>
                <a:gd name="T64" fmla="*/ 2147483647 w 2"/>
                <a:gd name="T65" fmla="*/ 2147483647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a:solidFill>
                <a:schemeClr val="tx1"/>
              </a:solidFill>
              <a:round/>
              <a:headEnd/>
              <a:tailEnd/>
            </a:ln>
          </p:spPr>
          <p:txBody>
            <a:bodyPr/>
            <a:lstStyle/>
            <a:p>
              <a:endParaRPr lang="en-US"/>
            </a:p>
          </p:txBody>
        </p:sp>
        <p:sp>
          <p:nvSpPr>
            <p:cNvPr id="32852" name="Freeform 53"/>
            <p:cNvSpPr>
              <a:spLocks/>
            </p:cNvSpPr>
            <p:nvPr/>
          </p:nvSpPr>
          <p:spPr bwMode="auto">
            <a:xfrm>
              <a:off x="795" y="3693"/>
              <a:ext cx="15" cy="15"/>
            </a:xfrm>
            <a:custGeom>
              <a:avLst/>
              <a:gdLst>
                <a:gd name="T0" fmla="*/ 2147483647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2147483647 h 3"/>
                <a:gd name="T16" fmla="*/ 2147483647 w 3"/>
                <a:gd name="T17" fmla="*/ 2147483647 h 3"/>
                <a:gd name="T18" fmla="*/ 2147483647 w 3"/>
                <a:gd name="T19" fmla="*/ 2147483647 h 3"/>
                <a:gd name="T20" fmla="*/ 2147483647 w 3"/>
                <a:gd name="T21" fmla="*/ 2147483647 h 3"/>
                <a:gd name="T22" fmla="*/ 2147483647 w 3"/>
                <a:gd name="T23" fmla="*/ 2147483647 h 3"/>
                <a:gd name="T24" fmla="*/ 214748364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147483647 h 3"/>
                <a:gd name="T42" fmla="*/ 0 w 3"/>
                <a:gd name="T43" fmla="*/ 2147483647 h 3"/>
                <a:gd name="T44" fmla="*/ 0 w 3"/>
                <a:gd name="T45" fmla="*/ 2147483647 h 3"/>
                <a:gd name="T46" fmla="*/ 0 w 3"/>
                <a:gd name="T47" fmla="*/ 2147483647 h 3"/>
                <a:gd name="T48" fmla="*/ 2147483647 w 3"/>
                <a:gd name="T49" fmla="*/ 2147483647 h 3"/>
                <a:gd name="T50" fmla="*/ 2147483647 w 3"/>
                <a:gd name="T51" fmla="*/ 2147483647 h 3"/>
                <a:gd name="T52" fmla="*/ 2147483647 w 3"/>
                <a:gd name="T53" fmla="*/ 2147483647 h 3"/>
                <a:gd name="T54" fmla="*/ 2147483647 w 3"/>
                <a:gd name="T55" fmla="*/ 2147483647 h 3"/>
                <a:gd name="T56" fmla="*/ 2147483647 w 3"/>
                <a:gd name="T57" fmla="*/ 2147483647 h 3"/>
                <a:gd name="T58" fmla="*/ 2147483647 w 3"/>
                <a:gd name="T59" fmla="*/ 2147483647 h 3"/>
                <a:gd name="T60" fmla="*/ 2147483647 w 3"/>
                <a:gd name="T61" fmla="*/ 2147483647 h 3"/>
                <a:gd name="T62" fmla="*/ 2147483647 w 3"/>
                <a:gd name="T63" fmla="*/ 2147483647 h 3"/>
                <a:gd name="T64" fmla="*/ 2147483647 w 3"/>
                <a:gd name="T65" fmla="*/ 2147483647 h 3"/>
                <a:gd name="T66" fmla="*/ 2147483647 w 3"/>
                <a:gd name="T67" fmla="*/ 2147483647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a:solidFill>
                <a:schemeClr val="tx1"/>
              </a:solidFill>
              <a:round/>
              <a:headEnd/>
              <a:tailEnd/>
            </a:ln>
          </p:spPr>
          <p:txBody>
            <a:bodyPr/>
            <a:lstStyle/>
            <a:p>
              <a:endParaRPr lang="en-US"/>
            </a:p>
          </p:txBody>
        </p:sp>
        <p:sp>
          <p:nvSpPr>
            <p:cNvPr id="32853" name="Freeform 54"/>
            <p:cNvSpPr>
              <a:spLocks/>
            </p:cNvSpPr>
            <p:nvPr/>
          </p:nvSpPr>
          <p:spPr bwMode="auto">
            <a:xfrm>
              <a:off x="768" y="3683"/>
              <a:ext cx="19" cy="10"/>
            </a:xfrm>
            <a:custGeom>
              <a:avLst/>
              <a:gdLst>
                <a:gd name="T0" fmla="*/ 0 w 4"/>
                <a:gd name="T1" fmla="*/ 2147483647 h 2"/>
                <a:gd name="T2" fmla="*/ 0 w 4"/>
                <a:gd name="T3" fmla="*/ 2147483647 h 2"/>
                <a:gd name="T4" fmla="*/ 2147483647 w 4"/>
                <a:gd name="T5" fmla="*/ 0 h 2"/>
                <a:gd name="T6" fmla="*/ 2147483647 w 4"/>
                <a:gd name="T7" fmla="*/ 0 h 2"/>
                <a:gd name="T8" fmla="*/ 2147483647 w 4"/>
                <a:gd name="T9" fmla="*/ 0 h 2"/>
                <a:gd name="T10" fmla="*/ 2147483647 w 4"/>
                <a:gd name="T11" fmla="*/ 0 h 2"/>
                <a:gd name="T12" fmla="*/ 2147483647 w 4"/>
                <a:gd name="T13" fmla="*/ 0 h 2"/>
                <a:gd name="T14" fmla="*/ 2147483647 w 4"/>
                <a:gd name="T15" fmla="*/ 0 h 2"/>
                <a:gd name="T16" fmla="*/ 2147483647 w 4"/>
                <a:gd name="T17" fmla="*/ 2147483647 h 2"/>
                <a:gd name="T18" fmla="*/ 2147483647 w 4"/>
                <a:gd name="T19" fmla="*/ 2147483647 h 2"/>
                <a:gd name="T20" fmla="*/ 2147483647 w 4"/>
                <a:gd name="T21" fmla="*/ 2147483647 h 2"/>
                <a:gd name="T22" fmla="*/ 2147483647 w 4"/>
                <a:gd name="T23" fmla="*/ 2147483647 h 2"/>
                <a:gd name="T24" fmla="*/ 2147483647 w 4"/>
                <a:gd name="T25" fmla="*/ 2147483647 h 2"/>
                <a:gd name="T26" fmla="*/ 2147483647 w 4"/>
                <a:gd name="T27" fmla="*/ 2147483647 h 2"/>
                <a:gd name="T28" fmla="*/ 2147483647 w 4"/>
                <a:gd name="T29" fmla="*/ 2147483647 h 2"/>
                <a:gd name="T30" fmla="*/ 2147483647 w 4"/>
                <a:gd name="T31" fmla="*/ 2147483647 h 2"/>
                <a:gd name="T32" fmla="*/ 2147483647 w 4"/>
                <a:gd name="T33" fmla="*/ 2147483647 h 2"/>
                <a:gd name="T34" fmla="*/ 2147483647 w 4"/>
                <a:gd name="T35" fmla="*/ 2147483647 h 2"/>
                <a:gd name="T36" fmla="*/ 2147483647 w 4"/>
                <a:gd name="T37" fmla="*/ 2147483647 h 2"/>
                <a:gd name="T38" fmla="*/ 2147483647 w 4"/>
                <a:gd name="T39" fmla="*/ 2147483647 h 2"/>
                <a:gd name="T40" fmla="*/ 2147483647 w 4"/>
                <a:gd name="T41" fmla="*/ 2147483647 h 2"/>
                <a:gd name="T42" fmla="*/ 2147483647 w 4"/>
                <a:gd name="T43" fmla="*/ 2147483647 h 2"/>
                <a:gd name="T44" fmla="*/ 2147483647 w 4"/>
                <a:gd name="T45" fmla="*/ 2147483647 h 2"/>
                <a:gd name="T46" fmla="*/ 2147483647 w 4"/>
                <a:gd name="T47" fmla="*/ 2147483647 h 2"/>
                <a:gd name="T48" fmla="*/ 2147483647 w 4"/>
                <a:gd name="T49" fmla="*/ 2147483647 h 2"/>
                <a:gd name="T50" fmla="*/ 2147483647 w 4"/>
                <a:gd name="T51" fmla="*/ 2147483647 h 2"/>
                <a:gd name="T52" fmla="*/ 2147483647 w 4"/>
                <a:gd name="T53" fmla="*/ 2147483647 h 2"/>
                <a:gd name="T54" fmla="*/ 2147483647 w 4"/>
                <a:gd name="T55" fmla="*/ 2147483647 h 2"/>
                <a:gd name="T56" fmla="*/ 2147483647 w 4"/>
                <a:gd name="T57" fmla="*/ 2147483647 h 2"/>
                <a:gd name="T58" fmla="*/ 2147483647 w 4"/>
                <a:gd name="T59" fmla="*/ 2147483647 h 2"/>
                <a:gd name="T60" fmla="*/ 2147483647 w 4"/>
                <a:gd name="T61" fmla="*/ 2147483647 h 2"/>
                <a:gd name="T62" fmla="*/ 2147483647 w 4"/>
                <a:gd name="T63" fmla="*/ 2147483647 h 2"/>
                <a:gd name="T64" fmla="*/ 2147483647 w 4"/>
                <a:gd name="T65" fmla="*/ 2147483647 h 2"/>
                <a:gd name="T66" fmla="*/ 2147483647 w 4"/>
                <a:gd name="T67" fmla="*/ 2147483647 h 2"/>
                <a:gd name="T68" fmla="*/ 2147483647 w 4"/>
                <a:gd name="T69" fmla="*/ 2147483647 h 2"/>
                <a:gd name="T70" fmla="*/ 2147483647 w 4"/>
                <a:gd name="T71" fmla="*/ 2147483647 h 2"/>
                <a:gd name="T72" fmla="*/ 2147483647 w 4"/>
                <a:gd name="T73" fmla="*/ 2147483647 h 2"/>
                <a:gd name="T74" fmla="*/ 2147483647 w 4"/>
                <a:gd name="T75" fmla="*/ 2147483647 h 2"/>
                <a:gd name="T76" fmla="*/ 2147483647 w 4"/>
                <a:gd name="T77" fmla="*/ 2147483647 h 2"/>
                <a:gd name="T78" fmla="*/ 2147483647 w 4"/>
                <a:gd name="T79" fmla="*/ 2147483647 h 2"/>
                <a:gd name="T80" fmla="*/ 2147483647 w 4"/>
                <a:gd name="T81" fmla="*/ 2147483647 h 2"/>
                <a:gd name="T82" fmla="*/ 2147483647 w 4"/>
                <a:gd name="T83" fmla="*/ 2147483647 h 2"/>
                <a:gd name="T84" fmla="*/ 2147483647 w 4"/>
                <a:gd name="T85" fmla="*/ 2147483647 h 2"/>
                <a:gd name="T86" fmla="*/ 2147483647 w 4"/>
                <a:gd name="T87" fmla="*/ 2147483647 h 2"/>
                <a:gd name="T88" fmla="*/ 2147483647 w 4"/>
                <a:gd name="T89" fmla="*/ 2147483647 h 2"/>
                <a:gd name="T90" fmla="*/ 2147483647 w 4"/>
                <a:gd name="T91" fmla="*/ 2147483647 h 2"/>
                <a:gd name="T92" fmla="*/ 2147483647 w 4"/>
                <a:gd name="T93" fmla="*/ 2147483647 h 2"/>
                <a:gd name="T94" fmla="*/ 0 w 4"/>
                <a:gd name="T95" fmla="*/ 2147483647 h 2"/>
                <a:gd name="T96" fmla="*/ 0 w 4"/>
                <a:gd name="T97" fmla="*/ 2147483647 h 2"/>
                <a:gd name="T98" fmla="*/ 0 w 4"/>
                <a:gd name="T99" fmla="*/ 2147483647 h 2"/>
                <a:gd name="T100" fmla="*/ 0 w 4"/>
                <a:gd name="T101" fmla="*/ 2147483647 h 2"/>
                <a:gd name="T102" fmla="*/ 0 w 4"/>
                <a:gd name="T103" fmla="*/ 2147483647 h 2"/>
                <a:gd name="T104" fmla="*/ 0 w 4"/>
                <a:gd name="T105" fmla="*/ 2147483647 h 2"/>
                <a:gd name="T106" fmla="*/ 0 w 4"/>
                <a:gd name="T107" fmla="*/ 2147483647 h 2"/>
                <a:gd name="T108" fmla="*/ 0 w 4"/>
                <a:gd name="T109" fmla="*/ 2147483647 h 2"/>
                <a:gd name="T110" fmla="*/ 0 w 4"/>
                <a:gd name="T111" fmla="*/ 2147483647 h 2"/>
                <a:gd name="T112" fmla="*/ 0 w 4"/>
                <a:gd name="T113" fmla="*/ 2147483647 h 2"/>
                <a:gd name="T114" fmla="*/ 0 w 4"/>
                <a:gd name="T115" fmla="*/ 2147483647 h 2"/>
                <a:gd name="T116" fmla="*/ 0 w 4"/>
                <a:gd name="T117" fmla="*/ 2147483647 h 2"/>
                <a:gd name="T118" fmla="*/ 0 w 4"/>
                <a:gd name="T119" fmla="*/ 2147483647 h 2"/>
                <a:gd name="T120" fmla="*/ 0 w 4"/>
                <a:gd name="T121" fmla="*/ 2147483647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a:solidFill>
                <a:schemeClr val="tx1"/>
              </a:solidFill>
              <a:round/>
              <a:headEnd/>
              <a:tailEnd/>
            </a:ln>
          </p:spPr>
          <p:txBody>
            <a:bodyPr/>
            <a:lstStyle/>
            <a:p>
              <a:endParaRPr lang="en-US"/>
            </a:p>
          </p:txBody>
        </p:sp>
      </p:grpSp>
      <p:grpSp>
        <p:nvGrpSpPr>
          <p:cNvPr id="32807" name="Group 55"/>
          <p:cNvGrpSpPr>
            <a:grpSpLocks/>
          </p:cNvGrpSpPr>
          <p:nvPr/>
        </p:nvGrpSpPr>
        <p:grpSpPr bwMode="auto">
          <a:xfrm>
            <a:off x="5176838" y="2197100"/>
            <a:ext cx="738187" cy="742950"/>
            <a:chOff x="3562" y="1636"/>
            <a:chExt cx="497" cy="468"/>
          </a:xfrm>
        </p:grpSpPr>
        <p:sp>
          <p:nvSpPr>
            <p:cNvPr id="32837" name="Freeform 56"/>
            <p:cNvSpPr>
              <a:spLocks/>
            </p:cNvSpPr>
            <p:nvPr/>
          </p:nvSpPr>
          <p:spPr bwMode="auto">
            <a:xfrm>
              <a:off x="3806" y="1758"/>
              <a:ext cx="253" cy="346"/>
            </a:xfrm>
            <a:custGeom>
              <a:avLst/>
              <a:gdLst>
                <a:gd name="T0" fmla="*/ 2147483647 w 52"/>
                <a:gd name="T1" fmla="*/ 2147483647 h 71"/>
                <a:gd name="T2" fmla="*/ 2147483647 w 52"/>
                <a:gd name="T3" fmla="*/ 2147483647 h 71"/>
                <a:gd name="T4" fmla="*/ 2147483647 w 52"/>
                <a:gd name="T5" fmla="*/ 2147483647 h 71"/>
                <a:gd name="T6" fmla="*/ 2147483647 w 52"/>
                <a:gd name="T7" fmla="*/ 2147483647 h 71"/>
                <a:gd name="T8" fmla="*/ 2147483647 w 52"/>
                <a:gd name="T9" fmla="*/ 2147483647 h 71"/>
                <a:gd name="T10" fmla="*/ 2147483647 w 52"/>
                <a:gd name="T11" fmla="*/ 2147483647 h 71"/>
                <a:gd name="T12" fmla="*/ 2147483647 w 52"/>
                <a:gd name="T13" fmla="*/ 2147483647 h 71"/>
                <a:gd name="T14" fmla="*/ 2147483647 w 52"/>
                <a:gd name="T15" fmla="*/ 2147483647 h 71"/>
                <a:gd name="T16" fmla="*/ 2147483647 w 52"/>
                <a:gd name="T17" fmla="*/ 2147483647 h 71"/>
                <a:gd name="T18" fmla="*/ 2147483647 w 52"/>
                <a:gd name="T19" fmla="*/ 2147483647 h 71"/>
                <a:gd name="T20" fmla="*/ 2147483647 w 52"/>
                <a:gd name="T21" fmla="*/ 2147483647 h 71"/>
                <a:gd name="T22" fmla="*/ 2147483647 w 52"/>
                <a:gd name="T23" fmla="*/ 2147483647 h 71"/>
                <a:gd name="T24" fmla="*/ 2147483647 w 52"/>
                <a:gd name="T25" fmla="*/ 2147483647 h 71"/>
                <a:gd name="T26" fmla="*/ 2147483647 w 52"/>
                <a:gd name="T27" fmla="*/ 2147483647 h 71"/>
                <a:gd name="T28" fmla="*/ 2147483647 w 52"/>
                <a:gd name="T29" fmla="*/ 2147483647 h 71"/>
                <a:gd name="T30" fmla="*/ 2147483647 w 52"/>
                <a:gd name="T31" fmla="*/ 2147483647 h 71"/>
                <a:gd name="T32" fmla="*/ 2147483647 w 52"/>
                <a:gd name="T33" fmla="*/ 2147483647 h 71"/>
                <a:gd name="T34" fmla="*/ 2147483647 w 52"/>
                <a:gd name="T35" fmla="*/ 2147483647 h 71"/>
                <a:gd name="T36" fmla="*/ 2147483647 w 52"/>
                <a:gd name="T37" fmla="*/ 2147483647 h 71"/>
                <a:gd name="T38" fmla="*/ 2147483647 w 52"/>
                <a:gd name="T39" fmla="*/ 2147483647 h 71"/>
                <a:gd name="T40" fmla="*/ 2147483647 w 52"/>
                <a:gd name="T41" fmla="*/ 2147483647 h 71"/>
                <a:gd name="T42" fmla="*/ 2147483647 w 52"/>
                <a:gd name="T43" fmla="*/ 2147483647 h 71"/>
                <a:gd name="T44" fmla="*/ 2147483647 w 52"/>
                <a:gd name="T45" fmla="*/ 2147483647 h 71"/>
                <a:gd name="T46" fmla="*/ 2147483647 w 52"/>
                <a:gd name="T47" fmla="*/ 2147483647 h 71"/>
                <a:gd name="T48" fmla="*/ 2147483647 w 52"/>
                <a:gd name="T49" fmla="*/ 2147483647 h 71"/>
                <a:gd name="T50" fmla="*/ 2147483647 w 52"/>
                <a:gd name="T51" fmla="*/ 2147483647 h 71"/>
                <a:gd name="T52" fmla="*/ 2147483647 w 52"/>
                <a:gd name="T53" fmla="*/ 2147483647 h 71"/>
                <a:gd name="T54" fmla="*/ 2147483647 w 52"/>
                <a:gd name="T55" fmla="*/ 2147483647 h 71"/>
                <a:gd name="T56" fmla="*/ 2147483647 w 52"/>
                <a:gd name="T57" fmla="*/ 2147483647 h 71"/>
                <a:gd name="T58" fmla="*/ 2147483647 w 52"/>
                <a:gd name="T59" fmla="*/ 2147483647 h 71"/>
                <a:gd name="T60" fmla="*/ 2147483647 w 52"/>
                <a:gd name="T61" fmla="*/ 2147483647 h 71"/>
                <a:gd name="T62" fmla="*/ 2147483647 w 52"/>
                <a:gd name="T63" fmla="*/ 2147483647 h 71"/>
                <a:gd name="T64" fmla="*/ 2147483647 w 52"/>
                <a:gd name="T65" fmla="*/ 2147483647 h 71"/>
                <a:gd name="T66" fmla="*/ 2147483647 w 52"/>
                <a:gd name="T67" fmla="*/ 2147483647 h 71"/>
                <a:gd name="T68" fmla="*/ 2147483647 w 52"/>
                <a:gd name="T69" fmla="*/ 2147483647 h 71"/>
                <a:gd name="T70" fmla="*/ 2147483647 w 52"/>
                <a:gd name="T71" fmla="*/ 2147483647 h 71"/>
                <a:gd name="T72" fmla="*/ 2147483647 w 52"/>
                <a:gd name="T73" fmla="*/ 2147483647 h 71"/>
                <a:gd name="T74" fmla="*/ 2147483647 w 52"/>
                <a:gd name="T75" fmla="*/ 2147483647 h 71"/>
                <a:gd name="T76" fmla="*/ 2147483647 w 52"/>
                <a:gd name="T77" fmla="*/ 2147483647 h 71"/>
                <a:gd name="T78" fmla="*/ 2147483647 w 52"/>
                <a:gd name="T79" fmla="*/ 2147483647 h 71"/>
                <a:gd name="T80" fmla="*/ 2147483647 w 52"/>
                <a:gd name="T81" fmla="*/ 2147483647 h 71"/>
                <a:gd name="T82" fmla="*/ 2147483647 w 52"/>
                <a:gd name="T83" fmla="*/ 2147483647 h 71"/>
                <a:gd name="T84" fmla="*/ 2147483647 w 52"/>
                <a:gd name="T85" fmla="*/ 2147483647 h 71"/>
                <a:gd name="T86" fmla="*/ 2147483647 w 52"/>
                <a:gd name="T87" fmla="*/ 2147483647 h 71"/>
                <a:gd name="T88" fmla="*/ 2147483647 w 52"/>
                <a:gd name="T89" fmla="*/ 2147483647 h 71"/>
                <a:gd name="T90" fmla="*/ 2147483647 w 52"/>
                <a:gd name="T91" fmla="*/ 2147483647 h 71"/>
                <a:gd name="T92" fmla="*/ 2147483647 w 52"/>
                <a:gd name="T93" fmla="*/ 2147483647 h 71"/>
                <a:gd name="T94" fmla="*/ 2147483647 w 52"/>
                <a:gd name="T95" fmla="*/ 2147483647 h 71"/>
                <a:gd name="T96" fmla="*/ 2147483647 w 52"/>
                <a:gd name="T97" fmla="*/ 2147483647 h 71"/>
                <a:gd name="T98" fmla="*/ 2147483647 w 52"/>
                <a:gd name="T99" fmla="*/ 2147483647 h 71"/>
                <a:gd name="T100" fmla="*/ 2147483647 w 52"/>
                <a:gd name="T101" fmla="*/ 2147483647 h 71"/>
                <a:gd name="T102" fmla="*/ 2147483647 w 52"/>
                <a:gd name="T103" fmla="*/ 2147483647 h 71"/>
                <a:gd name="T104" fmla="*/ 2147483647 w 52"/>
                <a:gd name="T105" fmla="*/ 2147483647 h 71"/>
                <a:gd name="T106" fmla="*/ 0 w 52"/>
                <a:gd name="T107" fmla="*/ 2147483647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a:solidFill>
                <a:schemeClr val="tx1"/>
              </a:solidFill>
              <a:round/>
              <a:headEnd/>
              <a:tailEnd/>
            </a:ln>
          </p:spPr>
          <p:txBody>
            <a:bodyPr/>
            <a:lstStyle/>
            <a:p>
              <a:endParaRPr lang="en-US"/>
            </a:p>
          </p:txBody>
        </p:sp>
        <p:sp>
          <p:nvSpPr>
            <p:cNvPr id="32838" name="Freeform 57"/>
            <p:cNvSpPr>
              <a:spLocks/>
            </p:cNvSpPr>
            <p:nvPr/>
          </p:nvSpPr>
          <p:spPr bwMode="auto">
            <a:xfrm>
              <a:off x="3562" y="1636"/>
              <a:ext cx="405" cy="200"/>
            </a:xfrm>
            <a:custGeom>
              <a:avLst/>
              <a:gdLst>
                <a:gd name="T0" fmla="*/ 2147483647 w 83"/>
                <a:gd name="T1" fmla="*/ 2147483647 h 41"/>
                <a:gd name="T2" fmla="*/ 2147483647 w 83"/>
                <a:gd name="T3" fmla="*/ 2147483647 h 41"/>
                <a:gd name="T4" fmla="*/ 2147483647 w 83"/>
                <a:gd name="T5" fmla="*/ 2147483647 h 41"/>
                <a:gd name="T6" fmla="*/ 2147483647 w 83"/>
                <a:gd name="T7" fmla="*/ 2147483647 h 41"/>
                <a:gd name="T8" fmla="*/ 2147483647 w 83"/>
                <a:gd name="T9" fmla="*/ 2147483647 h 41"/>
                <a:gd name="T10" fmla="*/ 2147483647 w 83"/>
                <a:gd name="T11" fmla="*/ 2147483647 h 41"/>
                <a:gd name="T12" fmla="*/ 2147483647 w 83"/>
                <a:gd name="T13" fmla="*/ 2147483647 h 41"/>
                <a:gd name="T14" fmla="*/ 2147483647 w 83"/>
                <a:gd name="T15" fmla="*/ 2147483647 h 41"/>
                <a:gd name="T16" fmla="*/ 2147483647 w 83"/>
                <a:gd name="T17" fmla="*/ 2147483647 h 41"/>
                <a:gd name="T18" fmla="*/ 2147483647 w 83"/>
                <a:gd name="T19" fmla="*/ 2147483647 h 41"/>
                <a:gd name="T20" fmla="*/ 2147483647 w 83"/>
                <a:gd name="T21" fmla="*/ 2147483647 h 41"/>
                <a:gd name="T22" fmla="*/ 2147483647 w 83"/>
                <a:gd name="T23" fmla="*/ 2147483647 h 41"/>
                <a:gd name="T24" fmla="*/ 2147483647 w 83"/>
                <a:gd name="T25" fmla="*/ 2147483647 h 41"/>
                <a:gd name="T26" fmla="*/ 2147483647 w 83"/>
                <a:gd name="T27" fmla="*/ 2147483647 h 41"/>
                <a:gd name="T28" fmla="*/ 2147483647 w 83"/>
                <a:gd name="T29" fmla="*/ 2147483647 h 41"/>
                <a:gd name="T30" fmla="*/ 2147483647 w 83"/>
                <a:gd name="T31" fmla="*/ 2147483647 h 41"/>
                <a:gd name="T32" fmla="*/ 2147483647 w 83"/>
                <a:gd name="T33" fmla="*/ 2147483647 h 41"/>
                <a:gd name="T34" fmla="*/ 2147483647 w 83"/>
                <a:gd name="T35" fmla="*/ 2147483647 h 41"/>
                <a:gd name="T36" fmla="*/ 2147483647 w 83"/>
                <a:gd name="T37" fmla="*/ 2147483647 h 41"/>
                <a:gd name="T38" fmla="*/ 2147483647 w 83"/>
                <a:gd name="T39" fmla="*/ 2147483647 h 41"/>
                <a:gd name="T40" fmla="*/ 2147483647 w 83"/>
                <a:gd name="T41" fmla="*/ 2147483647 h 41"/>
                <a:gd name="T42" fmla="*/ 2147483647 w 83"/>
                <a:gd name="T43" fmla="*/ 2147483647 h 41"/>
                <a:gd name="T44" fmla="*/ 2147483647 w 83"/>
                <a:gd name="T45" fmla="*/ 2147483647 h 41"/>
                <a:gd name="T46" fmla="*/ 2147483647 w 83"/>
                <a:gd name="T47" fmla="*/ 2147483647 h 41"/>
                <a:gd name="T48" fmla="*/ 2147483647 w 83"/>
                <a:gd name="T49" fmla="*/ 2147483647 h 41"/>
                <a:gd name="T50" fmla="*/ 2147483647 w 83"/>
                <a:gd name="T51" fmla="*/ 2147483647 h 41"/>
                <a:gd name="T52" fmla="*/ 2147483647 w 83"/>
                <a:gd name="T53" fmla="*/ 2147483647 h 41"/>
                <a:gd name="T54" fmla="*/ 2147483647 w 83"/>
                <a:gd name="T55" fmla="*/ 2147483647 h 41"/>
                <a:gd name="T56" fmla="*/ 2147483647 w 83"/>
                <a:gd name="T57" fmla="*/ 2147483647 h 41"/>
                <a:gd name="T58" fmla="*/ 2147483647 w 83"/>
                <a:gd name="T59" fmla="*/ 2147483647 h 41"/>
                <a:gd name="T60" fmla="*/ 2147483647 w 83"/>
                <a:gd name="T61" fmla="*/ 2147483647 h 41"/>
                <a:gd name="T62" fmla="*/ 2147483647 w 83"/>
                <a:gd name="T63" fmla="*/ 2147483647 h 41"/>
                <a:gd name="T64" fmla="*/ 2147483647 w 83"/>
                <a:gd name="T65" fmla="*/ 2147483647 h 41"/>
                <a:gd name="T66" fmla="*/ 2147483647 w 83"/>
                <a:gd name="T67" fmla="*/ 2147483647 h 41"/>
                <a:gd name="T68" fmla="*/ 2147483647 w 83"/>
                <a:gd name="T69" fmla="*/ 2147483647 h 41"/>
                <a:gd name="T70" fmla="*/ 2147483647 w 83"/>
                <a:gd name="T71" fmla="*/ 2147483647 h 41"/>
                <a:gd name="T72" fmla="*/ 2147483647 w 83"/>
                <a:gd name="T73" fmla="*/ 2147483647 h 41"/>
                <a:gd name="T74" fmla="*/ 2147483647 w 83"/>
                <a:gd name="T75" fmla="*/ 2147483647 h 41"/>
                <a:gd name="T76" fmla="*/ 2147483647 w 83"/>
                <a:gd name="T77" fmla="*/ 2147483647 h 41"/>
                <a:gd name="T78" fmla="*/ 2147483647 w 83"/>
                <a:gd name="T79" fmla="*/ 2147483647 h 41"/>
                <a:gd name="T80" fmla="*/ 2147483647 w 83"/>
                <a:gd name="T81" fmla="*/ 2147483647 h 41"/>
                <a:gd name="T82" fmla="*/ 2147483647 w 83"/>
                <a:gd name="T83" fmla="*/ 2147483647 h 41"/>
                <a:gd name="T84" fmla="*/ 2147483647 w 83"/>
                <a:gd name="T85" fmla="*/ 2147483647 h 41"/>
                <a:gd name="T86" fmla="*/ 0 w 83"/>
                <a:gd name="T87" fmla="*/ 2147483647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a:solidFill>
                <a:schemeClr val="tx1"/>
              </a:solidFill>
              <a:round/>
              <a:headEnd/>
              <a:tailEnd/>
            </a:ln>
          </p:spPr>
          <p:txBody>
            <a:bodyPr/>
            <a:lstStyle/>
            <a:p>
              <a:endParaRPr lang="en-US"/>
            </a:p>
          </p:txBody>
        </p:sp>
      </p:grpSp>
      <p:sp>
        <p:nvSpPr>
          <p:cNvPr id="32808" name="Freeform 58"/>
          <p:cNvSpPr>
            <a:spLocks/>
          </p:cNvSpPr>
          <p:nvPr/>
        </p:nvSpPr>
        <p:spPr bwMode="auto">
          <a:xfrm>
            <a:off x="5475288" y="2917825"/>
            <a:ext cx="290512"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a:solidFill>
              <a:schemeClr val="tx1"/>
            </a:solidFill>
            <a:round/>
            <a:headEnd/>
            <a:tailEnd/>
          </a:ln>
        </p:spPr>
        <p:txBody>
          <a:bodyPr/>
          <a:lstStyle/>
          <a:p>
            <a:endParaRPr lang="en-US"/>
          </a:p>
        </p:txBody>
      </p:sp>
      <p:sp>
        <p:nvSpPr>
          <p:cNvPr id="32809" name="Freeform 59" descr="75%"/>
          <p:cNvSpPr>
            <a:spLocks/>
          </p:cNvSpPr>
          <p:nvPr/>
        </p:nvSpPr>
        <p:spPr bwMode="auto">
          <a:xfrm>
            <a:off x="5975350" y="3730625"/>
            <a:ext cx="4968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75">
            <a:fgClr>
              <a:srgbClr val="AA1202"/>
            </a:fgClr>
            <a:bgClr>
              <a:schemeClr val="tx1"/>
            </a:bgClr>
          </a:pattFill>
          <a:ln w="12700">
            <a:solidFill>
              <a:schemeClr val="tx1"/>
            </a:solidFill>
            <a:round/>
            <a:headEnd/>
            <a:tailEnd/>
          </a:ln>
        </p:spPr>
        <p:txBody>
          <a:bodyPr/>
          <a:lstStyle/>
          <a:p>
            <a:endParaRPr lang="en-US"/>
          </a:p>
        </p:txBody>
      </p:sp>
      <p:sp>
        <p:nvSpPr>
          <p:cNvPr id="32810" name="Freeform 60"/>
          <p:cNvSpPr>
            <a:spLocks/>
          </p:cNvSpPr>
          <p:nvPr/>
        </p:nvSpPr>
        <p:spPr bwMode="auto">
          <a:xfrm>
            <a:off x="5748338" y="3784600"/>
            <a:ext cx="531812"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a:solidFill>
              <a:schemeClr val="tx1"/>
            </a:solidFill>
            <a:round/>
            <a:headEnd/>
            <a:tailEnd/>
          </a:ln>
        </p:spPr>
        <p:txBody>
          <a:bodyPr/>
          <a:lstStyle/>
          <a:p>
            <a:endParaRPr lang="en-US"/>
          </a:p>
        </p:txBody>
      </p:sp>
      <p:sp>
        <p:nvSpPr>
          <p:cNvPr id="32811" name="Freeform 61"/>
          <p:cNvSpPr>
            <a:spLocks/>
          </p:cNvSpPr>
          <p:nvPr/>
        </p:nvSpPr>
        <p:spPr bwMode="auto">
          <a:xfrm>
            <a:off x="6248400" y="3041650"/>
            <a:ext cx="450850"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a:solidFill>
              <a:schemeClr val="tx1"/>
            </a:solidFill>
            <a:round/>
            <a:headEnd/>
            <a:tailEnd/>
          </a:ln>
        </p:spPr>
        <p:txBody>
          <a:bodyPr/>
          <a:lstStyle/>
          <a:p>
            <a:endParaRPr lang="en-US"/>
          </a:p>
        </p:txBody>
      </p:sp>
      <p:sp>
        <p:nvSpPr>
          <p:cNvPr id="32812" name="Freeform 62"/>
          <p:cNvSpPr>
            <a:spLocks/>
          </p:cNvSpPr>
          <p:nvPr/>
        </p:nvSpPr>
        <p:spPr bwMode="auto">
          <a:xfrm>
            <a:off x="6589713" y="3017838"/>
            <a:ext cx="109537"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a:solidFill>
              <a:schemeClr val="tx1"/>
            </a:solidFill>
            <a:round/>
            <a:headEnd/>
            <a:tailEnd/>
          </a:ln>
        </p:spPr>
        <p:txBody>
          <a:bodyPr/>
          <a:lstStyle/>
          <a:p>
            <a:endParaRPr lang="en-US"/>
          </a:p>
        </p:txBody>
      </p:sp>
      <p:sp>
        <p:nvSpPr>
          <p:cNvPr id="32813" name="Freeform 63"/>
          <p:cNvSpPr>
            <a:spLocks/>
          </p:cNvSpPr>
          <p:nvPr/>
        </p:nvSpPr>
        <p:spPr bwMode="auto">
          <a:xfrm>
            <a:off x="6618288" y="2801938"/>
            <a:ext cx="136525"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a:solidFill>
              <a:schemeClr val="tx1"/>
            </a:solidFill>
            <a:round/>
            <a:headEnd/>
            <a:tailEnd/>
          </a:ln>
        </p:spPr>
        <p:txBody>
          <a:bodyPr/>
          <a:lstStyle/>
          <a:p>
            <a:endParaRPr lang="en-US"/>
          </a:p>
        </p:txBody>
      </p:sp>
      <p:sp>
        <p:nvSpPr>
          <p:cNvPr id="32814" name="Freeform 64"/>
          <p:cNvSpPr>
            <a:spLocks/>
          </p:cNvSpPr>
          <p:nvPr/>
        </p:nvSpPr>
        <p:spPr bwMode="auto">
          <a:xfrm>
            <a:off x="6740525" y="2654300"/>
            <a:ext cx="166688"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a:solidFill>
              <a:schemeClr val="tx1"/>
            </a:solidFill>
            <a:round/>
            <a:headEnd/>
            <a:tailEnd/>
          </a:ln>
        </p:spPr>
        <p:txBody>
          <a:bodyPr/>
          <a:lstStyle/>
          <a:p>
            <a:endParaRPr lang="en-US"/>
          </a:p>
        </p:txBody>
      </p:sp>
      <p:sp>
        <p:nvSpPr>
          <p:cNvPr id="32815" name="Freeform 65"/>
          <p:cNvSpPr>
            <a:spLocks/>
          </p:cNvSpPr>
          <p:nvPr/>
        </p:nvSpPr>
        <p:spPr bwMode="auto">
          <a:xfrm>
            <a:off x="6734175"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a:solidFill>
              <a:schemeClr val="tx1"/>
            </a:solidFill>
            <a:round/>
            <a:headEnd/>
            <a:tailEnd/>
          </a:ln>
        </p:spPr>
        <p:txBody>
          <a:bodyPr/>
          <a:lstStyle/>
          <a:p>
            <a:endParaRPr lang="en-US"/>
          </a:p>
        </p:txBody>
      </p:sp>
      <p:sp>
        <p:nvSpPr>
          <p:cNvPr id="32816" name="Freeform 66"/>
          <p:cNvSpPr>
            <a:spLocks/>
          </p:cNvSpPr>
          <p:nvPr/>
        </p:nvSpPr>
        <p:spPr bwMode="auto">
          <a:xfrm>
            <a:off x="6886575"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a:solidFill>
              <a:schemeClr val="tx1"/>
            </a:solidFill>
            <a:round/>
            <a:headEnd/>
            <a:tailEnd/>
          </a:ln>
        </p:spPr>
        <p:txBody>
          <a:bodyPr/>
          <a:lstStyle/>
          <a:p>
            <a:endParaRPr lang="en-US"/>
          </a:p>
        </p:txBody>
      </p:sp>
      <p:sp>
        <p:nvSpPr>
          <p:cNvPr id="32817" name="Freeform 67"/>
          <p:cNvSpPr>
            <a:spLocks/>
          </p:cNvSpPr>
          <p:nvPr/>
        </p:nvSpPr>
        <p:spPr bwMode="auto">
          <a:xfrm>
            <a:off x="6791325"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a:solidFill>
              <a:schemeClr val="tx1"/>
            </a:solidFill>
            <a:round/>
            <a:headEnd/>
            <a:tailEnd/>
          </a:ln>
        </p:spPr>
        <p:txBody>
          <a:bodyPr/>
          <a:lstStyle/>
          <a:p>
            <a:endParaRPr lang="en-US"/>
          </a:p>
        </p:txBody>
      </p:sp>
      <p:grpSp>
        <p:nvGrpSpPr>
          <p:cNvPr id="32818" name="Group 68"/>
          <p:cNvGrpSpPr>
            <a:grpSpLocks/>
          </p:cNvGrpSpPr>
          <p:nvPr/>
        </p:nvGrpSpPr>
        <p:grpSpPr bwMode="auto">
          <a:xfrm>
            <a:off x="2808288" y="4589463"/>
            <a:ext cx="928687" cy="635000"/>
            <a:chOff x="1991" y="3321"/>
            <a:chExt cx="361" cy="231"/>
          </a:xfrm>
        </p:grpSpPr>
        <p:sp>
          <p:nvSpPr>
            <p:cNvPr id="32829" name="Freeform 69"/>
            <p:cNvSpPr>
              <a:spLocks/>
            </p:cNvSpPr>
            <p:nvPr/>
          </p:nvSpPr>
          <p:spPr bwMode="auto">
            <a:xfrm>
              <a:off x="2274" y="3459"/>
              <a:ext cx="78" cy="93"/>
            </a:xfrm>
            <a:custGeom>
              <a:avLst/>
              <a:gdLst>
                <a:gd name="T0" fmla="*/ 0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0 h 19"/>
                <a:gd name="T16" fmla="*/ 2147483647 w 16"/>
                <a:gd name="T17" fmla="*/ 2147483647 h 19"/>
                <a:gd name="T18" fmla="*/ 0 w 16"/>
                <a:gd name="T19" fmla="*/ 2147483647 h 19"/>
                <a:gd name="T20" fmla="*/ 0 w 16"/>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a:solidFill>
                <a:schemeClr val="tx1"/>
              </a:solidFill>
              <a:round/>
              <a:headEnd/>
              <a:tailEnd/>
            </a:ln>
          </p:spPr>
          <p:txBody>
            <a:bodyPr/>
            <a:lstStyle/>
            <a:p>
              <a:endParaRPr lang="en-US"/>
            </a:p>
          </p:txBody>
        </p:sp>
        <p:sp>
          <p:nvSpPr>
            <p:cNvPr id="32830" name="Freeform 70"/>
            <p:cNvSpPr>
              <a:spLocks/>
            </p:cNvSpPr>
            <p:nvPr/>
          </p:nvSpPr>
          <p:spPr bwMode="auto">
            <a:xfrm>
              <a:off x="2235" y="3409"/>
              <a:ext cx="44" cy="29"/>
            </a:xfrm>
            <a:custGeom>
              <a:avLst/>
              <a:gdLst>
                <a:gd name="T0" fmla="*/ 2147483647 w 9"/>
                <a:gd name="T1" fmla="*/ 2147483647 h 6"/>
                <a:gd name="T2" fmla="*/ 2147483647 w 9"/>
                <a:gd name="T3" fmla="*/ 2147483647 h 6"/>
                <a:gd name="T4" fmla="*/ 2147483647 w 9"/>
                <a:gd name="T5" fmla="*/ 2147483647 h 6"/>
                <a:gd name="T6" fmla="*/ 2147483647 w 9"/>
                <a:gd name="T7" fmla="*/ 2147483647 h 6"/>
                <a:gd name="T8" fmla="*/ 2147483647 w 9"/>
                <a:gd name="T9" fmla="*/ 2147483647 h 6"/>
                <a:gd name="T10" fmla="*/ 2147483647 w 9"/>
                <a:gd name="T11" fmla="*/ 0 h 6"/>
                <a:gd name="T12" fmla="*/ 0 w 9"/>
                <a:gd name="T13" fmla="*/ 2147483647 h 6"/>
                <a:gd name="T14" fmla="*/ 2147483647 w 9"/>
                <a:gd name="T15" fmla="*/ 2147483647 h 6"/>
                <a:gd name="T16" fmla="*/ 2147483647 w 9"/>
                <a:gd name="T17" fmla="*/ 2147483647 h 6"/>
                <a:gd name="T18" fmla="*/ 2147483647 w 9"/>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a:solidFill>
                <a:schemeClr val="tx1"/>
              </a:solidFill>
              <a:round/>
              <a:headEnd/>
              <a:tailEnd/>
            </a:ln>
          </p:spPr>
          <p:txBody>
            <a:bodyPr/>
            <a:lstStyle/>
            <a:p>
              <a:endParaRPr lang="en-US"/>
            </a:p>
          </p:txBody>
        </p:sp>
        <p:sp>
          <p:nvSpPr>
            <p:cNvPr id="32831" name="Freeform 71"/>
            <p:cNvSpPr>
              <a:spLocks/>
            </p:cNvSpPr>
            <p:nvPr/>
          </p:nvSpPr>
          <p:spPr bwMode="auto">
            <a:xfrm>
              <a:off x="2225" y="3438"/>
              <a:ext cx="20" cy="10"/>
            </a:xfrm>
            <a:custGeom>
              <a:avLst/>
              <a:gdLst>
                <a:gd name="T0" fmla="*/ 0 w 4"/>
                <a:gd name="T1" fmla="*/ 2147483647 h 2"/>
                <a:gd name="T2" fmla="*/ 2147483647 w 4"/>
                <a:gd name="T3" fmla="*/ 0 h 2"/>
                <a:gd name="T4" fmla="*/ 2147483647 w 4"/>
                <a:gd name="T5" fmla="*/ 2147483647 h 2"/>
                <a:gd name="T6" fmla="*/ 0 w 4"/>
                <a:gd name="T7" fmla="*/ 2147483647 h 2"/>
                <a:gd name="T8" fmla="*/ 0 w 4"/>
                <a:gd name="T9" fmla="*/ 2147483647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a:solidFill>
                <a:schemeClr val="tx1"/>
              </a:solidFill>
              <a:round/>
              <a:headEnd/>
              <a:tailEnd/>
            </a:ln>
          </p:spPr>
          <p:txBody>
            <a:bodyPr/>
            <a:lstStyle/>
            <a:p>
              <a:endParaRPr lang="en-US"/>
            </a:p>
          </p:txBody>
        </p:sp>
        <p:sp>
          <p:nvSpPr>
            <p:cNvPr id="32832" name="Freeform 72"/>
            <p:cNvSpPr>
              <a:spLocks/>
            </p:cNvSpPr>
            <p:nvPr/>
          </p:nvSpPr>
          <p:spPr bwMode="auto">
            <a:xfrm>
              <a:off x="2211" y="3419"/>
              <a:ext cx="19" cy="14"/>
            </a:xfrm>
            <a:custGeom>
              <a:avLst/>
              <a:gdLst>
                <a:gd name="T0" fmla="*/ 2147483647 w 4"/>
                <a:gd name="T1" fmla="*/ 0 h 3"/>
                <a:gd name="T2" fmla="*/ 2147483647 w 4"/>
                <a:gd name="T3" fmla="*/ 0 h 3"/>
                <a:gd name="T4" fmla="*/ 2147483647 w 4"/>
                <a:gd name="T5" fmla="*/ 0 h 3"/>
                <a:gd name="T6" fmla="*/ 2147483647 w 4"/>
                <a:gd name="T7" fmla="*/ 0 h 3"/>
                <a:gd name="T8" fmla="*/ 2147483647 w 4"/>
                <a:gd name="T9" fmla="*/ 0 h 3"/>
                <a:gd name="T10" fmla="*/ 2147483647 w 4"/>
                <a:gd name="T11" fmla="*/ 2147483647 h 3"/>
                <a:gd name="T12" fmla="*/ 2147483647 w 4"/>
                <a:gd name="T13" fmla="*/ 2147483647 h 3"/>
                <a:gd name="T14" fmla="*/ 2147483647 w 4"/>
                <a:gd name="T15" fmla="*/ 2147483647 h 3"/>
                <a:gd name="T16" fmla="*/ 2147483647 w 4"/>
                <a:gd name="T17" fmla="*/ 2147483647 h 3"/>
                <a:gd name="T18" fmla="*/ 2147483647 w 4"/>
                <a:gd name="T19" fmla="*/ 2147483647 h 3"/>
                <a:gd name="T20" fmla="*/ 2147483647 w 4"/>
                <a:gd name="T21" fmla="*/ 2147483647 h 3"/>
                <a:gd name="T22" fmla="*/ 2147483647 w 4"/>
                <a:gd name="T23" fmla="*/ 2147483647 h 3"/>
                <a:gd name="T24" fmla="*/ 2147483647 w 4"/>
                <a:gd name="T25" fmla="*/ 2147483647 h 3"/>
                <a:gd name="T26" fmla="*/ 2147483647 w 4"/>
                <a:gd name="T27" fmla="*/ 2147483647 h 3"/>
                <a:gd name="T28" fmla="*/ 2147483647 w 4"/>
                <a:gd name="T29" fmla="*/ 2147483647 h 3"/>
                <a:gd name="T30" fmla="*/ 2147483647 w 4"/>
                <a:gd name="T31" fmla="*/ 2147483647 h 3"/>
                <a:gd name="T32" fmla="*/ 2147483647 w 4"/>
                <a:gd name="T33" fmla="*/ 2147483647 h 3"/>
                <a:gd name="T34" fmla="*/ 2147483647 w 4"/>
                <a:gd name="T35" fmla="*/ 2147483647 h 3"/>
                <a:gd name="T36" fmla="*/ 2147483647 w 4"/>
                <a:gd name="T37" fmla="*/ 2147483647 h 3"/>
                <a:gd name="T38" fmla="*/ 2147483647 w 4"/>
                <a:gd name="T39" fmla="*/ 2147483647 h 3"/>
                <a:gd name="T40" fmla="*/ 2147483647 w 4"/>
                <a:gd name="T41" fmla="*/ 2147483647 h 3"/>
                <a:gd name="T42" fmla="*/ 2147483647 w 4"/>
                <a:gd name="T43" fmla="*/ 2147483647 h 3"/>
                <a:gd name="T44" fmla="*/ 0 w 4"/>
                <a:gd name="T45" fmla="*/ 2147483647 h 3"/>
                <a:gd name="T46" fmla="*/ 0 w 4"/>
                <a:gd name="T47" fmla="*/ 2147483647 h 3"/>
                <a:gd name="T48" fmla="*/ 0 w 4"/>
                <a:gd name="T49" fmla="*/ 2147483647 h 3"/>
                <a:gd name="T50" fmla="*/ 0 w 4"/>
                <a:gd name="T51" fmla="*/ 2147483647 h 3"/>
                <a:gd name="T52" fmla="*/ 0 w 4"/>
                <a:gd name="T53" fmla="*/ 2147483647 h 3"/>
                <a:gd name="T54" fmla="*/ 2147483647 w 4"/>
                <a:gd name="T55" fmla="*/ 2147483647 h 3"/>
                <a:gd name="T56" fmla="*/ 2147483647 w 4"/>
                <a:gd name="T57" fmla="*/ 0 h 3"/>
                <a:gd name="T58" fmla="*/ 2147483647 w 4"/>
                <a:gd name="T59" fmla="*/ 0 h 3"/>
                <a:gd name="T60" fmla="*/ 2147483647 w 4"/>
                <a:gd name="T61" fmla="*/ 0 h 3"/>
                <a:gd name="T62" fmla="*/ 2147483647 w 4"/>
                <a:gd name="T63" fmla="*/ 0 h 3"/>
                <a:gd name="T64" fmla="*/ 2147483647 w 4"/>
                <a:gd name="T65" fmla="*/ 0 h 3"/>
                <a:gd name="T66" fmla="*/ 21474836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a:solidFill>
                <a:schemeClr val="tx1"/>
              </a:solidFill>
              <a:round/>
              <a:headEnd/>
              <a:tailEnd/>
            </a:ln>
          </p:spPr>
          <p:txBody>
            <a:bodyPr/>
            <a:lstStyle/>
            <a:p>
              <a:endParaRPr lang="en-US"/>
            </a:p>
          </p:txBody>
        </p:sp>
        <p:sp>
          <p:nvSpPr>
            <p:cNvPr id="32833" name="Freeform 73"/>
            <p:cNvSpPr>
              <a:spLocks/>
            </p:cNvSpPr>
            <p:nvPr/>
          </p:nvSpPr>
          <p:spPr bwMode="auto">
            <a:xfrm>
              <a:off x="2186" y="3394"/>
              <a:ext cx="39" cy="15"/>
            </a:xfrm>
            <a:custGeom>
              <a:avLst/>
              <a:gdLst>
                <a:gd name="T0" fmla="*/ 0 w 8"/>
                <a:gd name="T1" fmla="*/ 2147483647 h 3"/>
                <a:gd name="T2" fmla="*/ 2147483647 w 8"/>
                <a:gd name="T3" fmla="*/ 2147483647 h 3"/>
                <a:gd name="T4" fmla="*/ 2147483647 w 8"/>
                <a:gd name="T5" fmla="*/ 0 h 3"/>
                <a:gd name="T6" fmla="*/ 2147483647 w 8"/>
                <a:gd name="T7" fmla="*/ 0 h 3"/>
                <a:gd name="T8" fmla="*/ 0 w 8"/>
                <a:gd name="T9" fmla="*/ 2147483647 h 3"/>
                <a:gd name="T10" fmla="*/ 0 w 8"/>
                <a:gd name="T11" fmla="*/ 2147483647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a:solidFill>
                <a:schemeClr val="tx1"/>
              </a:solidFill>
              <a:round/>
              <a:headEnd/>
              <a:tailEnd/>
            </a:ln>
          </p:spPr>
          <p:txBody>
            <a:bodyPr/>
            <a:lstStyle/>
            <a:p>
              <a:endParaRPr lang="en-US"/>
            </a:p>
          </p:txBody>
        </p:sp>
        <p:sp>
          <p:nvSpPr>
            <p:cNvPr id="32834" name="Freeform 74"/>
            <p:cNvSpPr>
              <a:spLocks/>
            </p:cNvSpPr>
            <p:nvPr/>
          </p:nvSpPr>
          <p:spPr bwMode="auto">
            <a:xfrm>
              <a:off x="2026" y="3321"/>
              <a:ext cx="38" cy="24"/>
            </a:xfrm>
            <a:custGeom>
              <a:avLst/>
              <a:gdLst>
                <a:gd name="T0" fmla="*/ 0 w 8"/>
                <a:gd name="T1" fmla="*/ 2147483647 h 5"/>
                <a:gd name="T2" fmla="*/ 2147483647 w 8"/>
                <a:gd name="T3" fmla="*/ 2147483647 h 5"/>
                <a:gd name="T4" fmla="*/ 2147483647 w 8"/>
                <a:gd name="T5" fmla="*/ 2147483647 h 5"/>
                <a:gd name="T6" fmla="*/ 2147483647 w 8"/>
                <a:gd name="T7" fmla="*/ 2147483647 h 5"/>
                <a:gd name="T8" fmla="*/ 2147483647 w 8"/>
                <a:gd name="T9" fmla="*/ 0 h 5"/>
                <a:gd name="T10" fmla="*/ 2147483647 w 8"/>
                <a:gd name="T11" fmla="*/ 2147483647 h 5"/>
                <a:gd name="T12" fmla="*/ 0 w 8"/>
                <a:gd name="T13" fmla="*/ 2147483647 h 5"/>
                <a:gd name="T14" fmla="*/ 0 w 8"/>
                <a:gd name="T15" fmla="*/ 2147483647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a:solidFill>
                <a:schemeClr val="tx1"/>
              </a:solidFill>
              <a:round/>
              <a:headEnd/>
              <a:tailEnd/>
            </a:ln>
          </p:spPr>
          <p:txBody>
            <a:bodyPr/>
            <a:lstStyle/>
            <a:p>
              <a:endParaRPr lang="en-US"/>
            </a:p>
          </p:txBody>
        </p:sp>
        <p:sp>
          <p:nvSpPr>
            <p:cNvPr id="32835" name="Freeform 75"/>
            <p:cNvSpPr>
              <a:spLocks/>
            </p:cNvSpPr>
            <p:nvPr/>
          </p:nvSpPr>
          <p:spPr bwMode="auto">
            <a:xfrm>
              <a:off x="1991" y="3321"/>
              <a:ext cx="20" cy="24"/>
            </a:xfrm>
            <a:custGeom>
              <a:avLst/>
              <a:gdLst>
                <a:gd name="T0" fmla="*/ 0 w 4"/>
                <a:gd name="T1" fmla="*/ 2147483647 h 5"/>
                <a:gd name="T2" fmla="*/ 2147483647 w 4"/>
                <a:gd name="T3" fmla="*/ 2147483647 h 5"/>
                <a:gd name="T4" fmla="*/ 2147483647 w 4"/>
                <a:gd name="T5" fmla="*/ 0 h 5"/>
                <a:gd name="T6" fmla="*/ 0 w 4"/>
                <a:gd name="T7" fmla="*/ 2147483647 h 5"/>
                <a:gd name="T8" fmla="*/ 0 w 4"/>
                <a:gd name="T9" fmla="*/ 2147483647 h 5"/>
                <a:gd name="T10" fmla="*/ 0 w 4"/>
                <a:gd name="T11" fmla="*/ 2147483647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a:solidFill>
                <a:schemeClr val="tx1"/>
              </a:solidFill>
              <a:round/>
              <a:headEnd/>
              <a:tailEnd/>
            </a:ln>
          </p:spPr>
          <p:txBody>
            <a:bodyPr/>
            <a:lstStyle/>
            <a:p>
              <a:endParaRPr lang="en-US"/>
            </a:p>
          </p:txBody>
        </p:sp>
        <p:sp>
          <p:nvSpPr>
            <p:cNvPr id="32836" name="Freeform 76"/>
            <p:cNvSpPr>
              <a:spLocks/>
            </p:cNvSpPr>
            <p:nvPr/>
          </p:nvSpPr>
          <p:spPr bwMode="auto">
            <a:xfrm>
              <a:off x="2128" y="3360"/>
              <a:ext cx="39" cy="34"/>
            </a:xfrm>
            <a:custGeom>
              <a:avLst/>
              <a:gdLst>
                <a:gd name="T0" fmla="*/ 2147483647 w 8"/>
                <a:gd name="T1" fmla="*/ 2147483647 h 7"/>
                <a:gd name="T2" fmla="*/ 2147483647 w 8"/>
                <a:gd name="T3" fmla="*/ 2147483647 h 7"/>
                <a:gd name="T4" fmla="*/ 2147483647 w 8"/>
                <a:gd name="T5" fmla="*/ 2147483647 h 7"/>
                <a:gd name="T6" fmla="*/ 2147483647 w 8"/>
                <a:gd name="T7" fmla="*/ 0 h 7"/>
                <a:gd name="T8" fmla="*/ 0 w 8"/>
                <a:gd name="T9" fmla="*/ 2147483647 h 7"/>
                <a:gd name="T10" fmla="*/ 2147483647 w 8"/>
                <a:gd name="T11" fmla="*/ 2147483647 h 7"/>
                <a:gd name="T12" fmla="*/ 2147483647 w 8"/>
                <a:gd name="T13" fmla="*/ 2147483647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a:solidFill>
                <a:schemeClr val="tx1"/>
              </a:solidFill>
              <a:round/>
              <a:headEnd/>
              <a:tailEnd/>
            </a:ln>
          </p:spPr>
          <p:txBody>
            <a:bodyPr/>
            <a:lstStyle/>
            <a:p>
              <a:endParaRPr lang="en-US"/>
            </a:p>
          </p:txBody>
        </p:sp>
      </p:grpSp>
      <p:sp>
        <p:nvSpPr>
          <p:cNvPr id="32819" name="Rectangle 77"/>
          <p:cNvSpPr>
            <a:spLocks noGrp="1" noChangeArrowheads="1"/>
          </p:cNvSpPr>
          <p:nvPr>
            <p:ph type="title"/>
          </p:nvPr>
        </p:nvSpPr>
        <p:spPr>
          <a:xfrm>
            <a:off x="0" y="242888"/>
            <a:ext cx="9144000" cy="1143000"/>
          </a:xfrm>
        </p:spPr>
        <p:txBody>
          <a:bodyPr/>
          <a:lstStyle/>
          <a:p>
            <a:pPr eaLnBrk="1" hangingPunct="1"/>
            <a:r>
              <a:rPr lang="en-US" sz="2400" smtClean="0"/>
              <a:t>Obesity Trends* Among U.S. Adults</a:t>
            </a:r>
            <a:br>
              <a:rPr lang="en-US" sz="2400" smtClean="0"/>
            </a:br>
            <a:r>
              <a:rPr lang="en-US" sz="2400" smtClean="0">
                <a:solidFill>
                  <a:srgbClr val="DE3021"/>
                </a:solidFill>
              </a:rPr>
              <a:t>BRFSS, 2008</a:t>
            </a:r>
          </a:p>
        </p:txBody>
      </p:sp>
      <p:sp>
        <p:nvSpPr>
          <p:cNvPr id="32820" name="Text Box 78"/>
          <p:cNvSpPr txBox="1">
            <a:spLocks noChangeArrowheads="1"/>
          </p:cNvSpPr>
          <p:nvPr/>
        </p:nvSpPr>
        <p:spPr bwMode="auto">
          <a:xfrm>
            <a:off x="2119313" y="1200150"/>
            <a:ext cx="5519737" cy="307975"/>
          </a:xfrm>
          <a:prstGeom prst="rect">
            <a:avLst/>
          </a:prstGeom>
          <a:noFill/>
          <a:ln w="9525">
            <a:noFill/>
            <a:miter lim="800000"/>
            <a:headEnd/>
            <a:tailEnd/>
          </a:ln>
        </p:spPr>
        <p:txBody>
          <a:bodyPr wrap="none">
            <a:spAutoFit/>
          </a:bodyPr>
          <a:lstStyle/>
          <a:p>
            <a:r>
              <a:rPr lang="en-US" sz="1400" b="1">
                <a:latin typeface="Verdana" pitchFamily="34" charset="0"/>
              </a:rPr>
              <a:t>(*BMI ≥30, or ~ 30 lbs. overweight for 5’ 4” person)</a:t>
            </a:r>
          </a:p>
        </p:txBody>
      </p:sp>
      <p:sp>
        <p:nvSpPr>
          <p:cNvPr id="32821" name="Text Box 79"/>
          <p:cNvSpPr txBox="1">
            <a:spLocks noChangeArrowheads="1"/>
          </p:cNvSpPr>
          <p:nvPr/>
        </p:nvSpPr>
        <p:spPr bwMode="auto">
          <a:xfrm>
            <a:off x="654050" y="5894388"/>
            <a:ext cx="7880350" cy="307975"/>
          </a:xfrm>
          <a:prstGeom prst="rect">
            <a:avLst/>
          </a:prstGeom>
          <a:noFill/>
          <a:ln w="9525">
            <a:noFill/>
            <a:miter lim="800000"/>
            <a:headEnd/>
            <a:tailEnd/>
          </a:ln>
        </p:spPr>
        <p:txBody>
          <a:bodyPr>
            <a:spAutoFit/>
          </a:bodyPr>
          <a:lstStyle/>
          <a:p>
            <a:r>
              <a:rPr lang="en-US" sz="1400" b="1">
                <a:latin typeface="Arial Narrow" pitchFamily="34" charset="0"/>
              </a:rPr>
              <a:t> No Data          &lt;10%           10%–14%	    15%–19%           20%–24%          25%–29%           ≥30%</a:t>
            </a:r>
            <a:r>
              <a:rPr lang="en-US" sz="1400">
                <a:latin typeface="Arial Narrow" pitchFamily="34" charset="0"/>
              </a:rPr>
              <a:t> </a:t>
            </a:r>
          </a:p>
        </p:txBody>
      </p:sp>
      <p:sp>
        <p:nvSpPr>
          <p:cNvPr id="32822" name="Rectangle 80"/>
          <p:cNvSpPr>
            <a:spLocks noChangeArrowheads="1"/>
          </p:cNvSpPr>
          <p:nvPr/>
        </p:nvSpPr>
        <p:spPr bwMode="auto">
          <a:xfrm>
            <a:off x="1371600" y="5943600"/>
            <a:ext cx="209550" cy="234950"/>
          </a:xfrm>
          <a:prstGeom prst="rect">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32823" name="Rectangle 81"/>
          <p:cNvSpPr>
            <a:spLocks noChangeArrowheads="1"/>
          </p:cNvSpPr>
          <p:nvPr/>
        </p:nvSpPr>
        <p:spPr bwMode="auto">
          <a:xfrm>
            <a:off x="2209800" y="5943600"/>
            <a:ext cx="209550" cy="234950"/>
          </a:xfrm>
          <a:prstGeom prst="rect">
            <a:avLst/>
          </a:prstGeom>
          <a:solidFill>
            <a:srgbClr val="99CCFF"/>
          </a:solidFill>
          <a:ln w="9525">
            <a:solidFill>
              <a:schemeClr val="tx1"/>
            </a:solidFill>
            <a:miter lim="800000"/>
            <a:headEnd/>
            <a:tailEnd/>
          </a:ln>
        </p:spPr>
        <p:txBody>
          <a:bodyPr wrap="none" anchor="ctr"/>
          <a:lstStyle/>
          <a:p>
            <a:endParaRPr lang="en-US">
              <a:latin typeface="Calibri" pitchFamily="34" charset="0"/>
            </a:endParaRPr>
          </a:p>
        </p:txBody>
      </p:sp>
      <p:sp>
        <p:nvSpPr>
          <p:cNvPr id="32824" name="Rectangle 82"/>
          <p:cNvSpPr>
            <a:spLocks noChangeArrowheads="1"/>
          </p:cNvSpPr>
          <p:nvPr/>
        </p:nvSpPr>
        <p:spPr bwMode="auto">
          <a:xfrm>
            <a:off x="3276600" y="5943600"/>
            <a:ext cx="209550" cy="234950"/>
          </a:xfrm>
          <a:prstGeom prst="rect">
            <a:avLst/>
          </a:prstGeom>
          <a:solidFill>
            <a:srgbClr val="6699FF"/>
          </a:solidFill>
          <a:ln w="9525">
            <a:solidFill>
              <a:schemeClr val="tx1"/>
            </a:solidFill>
            <a:miter lim="800000"/>
            <a:headEnd/>
            <a:tailEnd/>
          </a:ln>
        </p:spPr>
        <p:txBody>
          <a:bodyPr wrap="none" anchor="ctr"/>
          <a:lstStyle/>
          <a:p>
            <a:endParaRPr lang="en-US">
              <a:latin typeface="Calibri" pitchFamily="34" charset="0"/>
            </a:endParaRPr>
          </a:p>
        </p:txBody>
      </p:sp>
      <p:sp>
        <p:nvSpPr>
          <p:cNvPr id="32825" name="Rectangle 83"/>
          <p:cNvSpPr>
            <a:spLocks noChangeArrowheads="1"/>
          </p:cNvSpPr>
          <p:nvPr/>
        </p:nvSpPr>
        <p:spPr bwMode="auto">
          <a:xfrm>
            <a:off x="4419600" y="5943600"/>
            <a:ext cx="209550" cy="234950"/>
          </a:xfrm>
          <a:prstGeom prst="rect">
            <a:avLst/>
          </a:prstGeom>
          <a:solidFill>
            <a:srgbClr val="0000A0"/>
          </a:solidFill>
          <a:ln w="9525">
            <a:solidFill>
              <a:schemeClr val="tx1"/>
            </a:solidFill>
            <a:miter lim="800000"/>
            <a:headEnd/>
            <a:tailEnd/>
          </a:ln>
        </p:spPr>
        <p:txBody>
          <a:bodyPr wrap="none" anchor="ctr"/>
          <a:lstStyle/>
          <a:p>
            <a:endParaRPr lang="en-US">
              <a:latin typeface="Calibri" pitchFamily="34" charset="0"/>
            </a:endParaRPr>
          </a:p>
        </p:txBody>
      </p:sp>
      <p:sp>
        <p:nvSpPr>
          <p:cNvPr id="32826" name="Rectangle 84"/>
          <p:cNvSpPr>
            <a:spLocks noChangeArrowheads="1"/>
          </p:cNvSpPr>
          <p:nvPr/>
        </p:nvSpPr>
        <p:spPr bwMode="auto">
          <a:xfrm>
            <a:off x="6553200" y="5943600"/>
            <a:ext cx="209550" cy="234950"/>
          </a:xfrm>
          <a:prstGeom prst="rect">
            <a:avLst/>
          </a:prstGeom>
          <a:solidFill>
            <a:srgbClr val="ED4213"/>
          </a:solidFill>
          <a:ln w="9525">
            <a:solidFill>
              <a:schemeClr val="tx1"/>
            </a:solidFill>
            <a:miter lim="800000"/>
            <a:headEnd/>
            <a:tailEnd/>
          </a:ln>
        </p:spPr>
        <p:txBody>
          <a:bodyPr wrap="none" anchor="ctr"/>
          <a:lstStyle/>
          <a:p>
            <a:endParaRPr lang="en-US">
              <a:latin typeface="Calibri" pitchFamily="34" charset="0"/>
            </a:endParaRPr>
          </a:p>
        </p:txBody>
      </p:sp>
      <p:sp>
        <p:nvSpPr>
          <p:cNvPr id="32827" name="Rectangle 85"/>
          <p:cNvSpPr>
            <a:spLocks noChangeArrowheads="1"/>
          </p:cNvSpPr>
          <p:nvPr/>
        </p:nvSpPr>
        <p:spPr bwMode="auto">
          <a:xfrm>
            <a:off x="5410200" y="5943600"/>
            <a:ext cx="209550" cy="234950"/>
          </a:xfrm>
          <a:prstGeom prst="rect">
            <a:avLst/>
          </a:prstGeom>
          <a:solidFill>
            <a:srgbClr val="FFC66D"/>
          </a:solidFill>
          <a:ln w="9525">
            <a:solidFill>
              <a:schemeClr val="tx1"/>
            </a:solidFill>
            <a:miter lim="800000"/>
            <a:headEnd/>
            <a:tailEnd/>
          </a:ln>
        </p:spPr>
        <p:txBody>
          <a:bodyPr wrap="none" anchor="ctr"/>
          <a:lstStyle/>
          <a:p>
            <a:endParaRPr lang="en-US">
              <a:latin typeface="Calibri" pitchFamily="34" charset="0"/>
            </a:endParaRPr>
          </a:p>
        </p:txBody>
      </p:sp>
      <p:sp>
        <p:nvSpPr>
          <p:cNvPr id="32828" name="Rectangle 87" descr="20%"/>
          <p:cNvSpPr>
            <a:spLocks noChangeArrowheads="1"/>
          </p:cNvSpPr>
          <p:nvPr/>
        </p:nvSpPr>
        <p:spPr bwMode="auto">
          <a:xfrm>
            <a:off x="7391400" y="5943600"/>
            <a:ext cx="209550"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endParaRPr lang="en-US">
              <a:latin typeface="Calibri" pitchFamily="34" charset="0"/>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13713</TotalTime>
  <Words>7426</Words>
  <Application>Microsoft Office PowerPoint</Application>
  <PresentationFormat>On-screen Show (4:3)</PresentationFormat>
  <Paragraphs>1091</Paragraphs>
  <Slides>85</Slides>
  <Notes>66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Office Theme</vt:lpstr>
      <vt:lpstr>Chart</vt:lpstr>
      <vt:lpstr>The Obesity Epidemic: An Overview</vt:lpstr>
      <vt:lpstr>Obesity</vt:lpstr>
      <vt:lpstr>BMI</vt:lpstr>
      <vt:lpstr>Skinfold Thickness/Waist Circumference</vt:lpstr>
      <vt:lpstr>Visceral Fat</vt:lpstr>
      <vt:lpstr>Less than Half of U.S. Adults  are a Healthy Weight</vt:lpstr>
      <vt:lpstr>Obesity Trends* Among U.S. Adults BRFSS, 1991</vt:lpstr>
      <vt:lpstr>Obesity Trends* Among U.S. Adults BRFSS, 2000</vt:lpstr>
      <vt:lpstr>Obesity Trends* Among U.S. Adults BRFSS, 2008</vt:lpstr>
      <vt:lpstr> Ethnic Differences in Adults</vt:lpstr>
      <vt:lpstr>Current Obesity Trends</vt:lpstr>
      <vt:lpstr>                  Childhood Obesity              </vt:lpstr>
      <vt:lpstr>Ethic Differences in Children and Adolescents</vt:lpstr>
      <vt:lpstr>New York State Statistics</vt:lpstr>
      <vt:lpstr>New York Statistics</vt:lpstr>
      <vt:lpstr>Vermont  Statistics</vt:lpstr>
      <vt:lpstr>Vermont Statistics</vt:lpstr>
      <vt:lpstr>Current Trends in Children and Adolescents </vt:lpstr>
      <vt:lpstr>Possible Reasons for the Leveling Off</vt:lpstr>
      <vt:lpstr>Why is this happening?</vt:lpstr>
      <vt:lpstr>Etiology.</vt:lpstr>
      <vt:lpstr>Pima Indian Women Living in Mexico and Arizona</vt:lpstr>
      <vt:lpstr>Hormone Activity</vt:lpstr>
      <vt:lpstr>Etiology.</vt:lpstr>
      <vt:lpstr>Exogenous Causes:  Obesogenic Environment</vt:lpstr>
      <vt:lpstr>Excess Risk in the Environment</vt:lpstr>
      <vt:lpstr> Lifestyle Changes</vt:lpstr>
      <vt:lpstr>The Burger Has Gotten Bigger!</vt:lpstr>
      <vt:lpstr>Lifestyle Changes</vt:lpstr>
      <vt:lpstr>Lifestyle Changes</vt:lpstr>
      <vt:lpstr>Diet versus Regular Soda</vt:lpstr>
      <vt:lpstr>Increased Liquid Calorie Consumption</vt:lpstr>
      <vt:lpstr>Increased Liquid Calorie Consumption</vt:lpstr>
      <vt:lpstr>TV Makes Us Fat!</vt:lpstr>
      <vt:lpstr>Physical Activity</vt:lpstr>
      <vt:lpstr>Periods of Development Linked to Obesity</vt:lpstr>
      <vt:lpstr>Adult Obesity: The Bottom Line</vt:lpstr>
      <vt:lpstr>Medical Complications of Obesity</vt:lpstr>
      <vt:lpstr>Type 2 Diabetes</vt:lpstr>
      <vt:lpstr>Type 2 Diabetes in Youth:  Risk Factors</vt:lpstr>
      <vt:lpstr>Slide 41</vt:lpstr>
      <vt:lpstr>Slide 42</vt:lpstr>
      <vt:lpstr>Diabetes Prevalence 2007</vt:lpstr>
      <vt:lpstr>CDC Estimates</vt:lpstr>
      <vt:lpstr>Benefits of Weight Reduction Luckily a Little Goes a Long Way</vt:lpstr>
      <vt:lpstr>Cardiovascular</vt:lpstr>
      <vt:lpstr>Gastrointestinal </vt:lpstr>
      <vt:lpstr>Gastrointestinal </vt:lpstr>
      <vt:lpstr>Psychosocial Complications</vt:lpstr>
      <vt:lpstr>Medical Complications of Obesity.</vt:lpstr>
      <vt:lpstr>Cancer Risk</vt:lpstr>
      <vt:lpstr>What Can We Do?</vt:lpstr>
      <vt:lpstr>Medical Doctors:  Key Role in Recognition</vt:lpstr>
      <vt:lpstr>Treatment Strategies</vt:lpstr>
      <vt:lpstr>Treatment Strategies.</vt:lpstr>
      <vt:lpstr>Recommendations for Obesity Screening</vt:lpstr>
      <vt:lpstr>Who to Screen for Diabetes Screening (ADA)</vt:lpstr>
      <vt:lpstr>Recommendations for Diabetes Screening</vt:lpstr>
      <vt:lpstr>Obesity Interventions</vt:lpstr>
      <vt:lpstr>Dietary Recommendations.</vt:lpstr>
      <vt:lpstr>Dietary Recommendations</vt:lpstr>
      <vt:lpstr>Dietary Recommendations</vt:lpstr>
      <vt:lpstr>Dietary Recommendations</vt:lpstr>
      <vt:lpstr>Exercise</vt:lpstr>
      <vt:lpstr>Why Exercise?.</vt:lpstr>
      <vt:lpstr>Benefits of Exercise.</vt:lpstr>
      <vt:lpstr>Behavioral Interventions</vt:lpstr>
      <vt:lpstr>Behavioral Interventions: USPSTF Recommendations</vt:lpstr>
      <vt:lpstr>School Based Programs</vt:lpstr>
      <vt:lpstr>Energy Up: Pilot Program 2003-2004</vt:lpstr>
      <vt:lpstr>Components of the Program</vt:lpstr>
      <vt:lpstr>Energy Up: Pilot Program 2003-2004 Obese Participants lost 12.9 lbs and Overweight Participants lost 2.9 lbs</vt:lpstr>
      <vt:lpstr>Results</vt:lpstr>
      <vt:lpstr>Results</vt:lpstr>
      <vt:lpstr>Medical Treatment</vt:lpstr>
      <vt:lpstr>Medical Treatments for Obesity</vt:lpstr>
      <vt:lpstr>Surgical Treatments for Obesity</vt:lpstr>
      <vt:lpstr>Surgical Treatment</vt:lpstr>
      <vt:lpstr> Societal Implications and Interventions</vt:lpstr>
      <vt:lpstr> $ Obesity Dollars $.</vt:lpstr>
      <vt:lpstr>Collaboration is the Key: LET’S WIN THE WAR</vt:lpstr>
      <vt:lpstr>WE HAVE ALWAYS KNOWN THE SOLUTION….. </vt:lpstr>
      <vt:lpstr>EVEN GOLDILOCKS KNEW</vt:lpstr>
      <vt:lpstr>IT IS THE IMPLEMENTATION THAT HAS BEEN CHALLENGING BUT.... MAYBE A CHANGE IS IN SIGHT</vt:lpstr>
      <vt:lpstr>Michelle Obama’s Campaign  LET’S MOVE.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betsy pfeffer</dc:creator>
  <cp:lastModifiedBy> </cp:lastModifiedBy>
  <cp:revision>228</cp:revision>
  <dcterms:created xsi:type="dcterms:W3CDTF">2010-01-28T21:01:45Z</dcterms:created>
  <dcterms:modified xsi:type="dcterms:W3CDTF">2010-07-13T13:50:10Z</dcterms:modified>
</cp:coreProperties>
</file>