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9" r:id="rId3"/>
    <p:sldId id="281" r:id="rId4"/>
    <p:sldId id="283" r:id="rId5"/>
    <p:sldId id="326" r:id="rId6"/>
    <p:sldId id="327" r:id="rId7"/>
    <p:sldId id="333" r:id="rId8"/>
    <p:sldId id="334" r:id="rId9"/>
    <p:sldId id="335" r:id="rId10"/>
    <p:sldId id="341" r:id="rId11"/>
    <p:sldId id="331" r:id="rId12"/>
    <p:sldId id="332" r:id="rId13"/>
    <p:sldId id="338" r:id="rId14"/>
    <p:sldId id="340" r:id="rId15"/>
    <p:sldId id="328" r:id="rId16"/>
    <p:sldId id="318" r:id="rId17"/>
    <p:sldId id="319" r:id="rId18"/>
    <p:sldId id="307" r:id="rId19"/>
    <p:sldId id="308" r:id="rId20"/>
    <p:sldId id="339" r:id="rId21"/>
    <p:sldId id="323" r:id="rId22"/>
    <p:sldId id="320" r:id="rId23"/>
    <p:sldId id="273" r:id="rId24"/>
    <p:sldId id="32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21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DC1E7-45F7-4A6A-866D-269167D5A622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58406-7CBB-4337-81EE-CE3D291C5C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98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 the data base is granular, with 32 sub categories in total, one can aggregate as desired.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8406-7CBB-4337-81EE-CE3D291C5C1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6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Higher</a:t>
            </a:r>
            <a:r>
              <a:rPr lang="en-US" baseline="0" dirty="0" smtClean="0"/>
              <a:t> on short term instruments, portfolio flows</a:t>
            </a:r>
          </a:p>
          <a:p>
            <a:r>
              <a:rPr lang="en-US" baseline="0" dirty="0" smtClean="0"/>
              <a:t>Higher on outflows (except real estate)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8406-7CBB-4337-81EE-CE3D291C5C1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43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scales</a:t>
            </a:r>
          </a:p>
          <a:p>
            <a:r>
              <a:rPr lang="en-US" dirty="0" smtClean="0"/>
              <a:t>Trends</a:t>
            </a:r>
            <a:r>
              <a:rPr lang="en-US" baseline="0" dirty="0" smtClean="0"/>
              <a:t> change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58406-7CBB-4337-81EE-CE3D291C5C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rgbClr val="FFC000"/>
          </a:solidFill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524000"/>
            <a:ext cx="8229600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3D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56458-2202-49DA-BEE3-7631F2476576}" type="datetimeFigureOut">
              <a:rPr lang="en-US" smtClean="0"/>
              <a:pPr/>
              <a:t>2/26/2015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9C0D0-48B7-4559-ABAE-73EB23985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599" cy="13620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 Measures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Dataset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7772400" cy="3276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Andres </a:t>
            </a:r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Fernandez (IDB)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Michael 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Klein (Tufts)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Alessandro Rebucci (JHU)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Martin </a:t>
            </a:r>
            <a:r>
              <a:rPr lang="en-US" sz="28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Schindler </a:t>
            </a:r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(IMF)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Martín Uribe (Columbia)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5562600"/>
            <a:ext cx="60854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E46C0A"/>
                </a:solidFill>
              </a:rPr>
              <a:t>C</a:t>
            </a:r>
            <a:r>
              <a:rPr lang="en-US" sz="2400" dirty="0" smtClean="0">
                <a:solidFill>
                  <a:srgbClr val="E46C0A"/>
                </a:solidFill>
              </a:rPr>
              <a:t>apital </a:t>
            </a:r>
            <a:r>
              <a:rPr lang="en-US" sz="2400" dirty="0">
                <a:solidFill>
                  <a:srgbClr val="E46C0A"/>
                </a:solidFill>
              </a:rPr>
              <a:t>F</a:t>
            </a:r>
            <a:r>
              <a:rPr lang="en-US" sz="2400" dirty="0" smtClean="0">
                <a:solidFill>
                  <a:srgbClr val="E46C0A"/>
                </a:solidFill>
              </a:rPr>
              <a:t>lows in Frontier and Emerging markets</a:t>
            </a:r>
          </a:p>
          <a:p>
            <a:r>
              <a:rPr lang="en-US" sz="2400" dirty="0" smtClean="0">
                <a:solidFill>
                  <a:srgbClr val="E46C0A"/>
                </a:solidFill>
              </a:rPr>
              <a:t>IMF, Washington DC, 25 February 2015.</a:t>
            </a:r>
            <a:endParaRPr lang="en-US" sz="2400" dirty="0">
              <a:solidFill>
                <a:srgbClr val="E46C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1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AREAER Information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22" r="-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55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 rules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8458200" cy="16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</a:t>
            </a:r>
            <a:r>
              <a:rPr lang="en-US" dirty="0" smtClean="0"/>
              <a:t>rules (cont.)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371600"/>
            <a:ext cx="8229600" cy="539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4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</a:t>
            </a:r>
            <a:r>
              <a:rPr lang="en-US" dirty="0"/>
              <a:t>the data base is granular, with </a:t>
            </a:r>
            <a:r>
              <a:rPr lang="en-US" dirty="0" smtClean="0"/>
              <a:t>32 </a:t>
            </a:r>
            <a:r>
              <a:rPr lang="en-US" dirty="0"/>
              <a:t>categories in total, one can aggregate as desired.</a:t>
            </a:r>
          </a:p>
          <a:p>
            <a:r>
              <a:rPr lang="en-US" dirty="0"/>
              <a:t>In the paper we </a:t>
            </a:r>
            <a:r>
              <a:rPr lang="en-US" dirty="0" smtClean="0"/>
              <a:t>define inflows and outflows based on direction of flows and then construct indexes taking simple averages: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105400"/>
            <a:ext cx="3657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32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indexes correlate closely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1315" r="1131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features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0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Open/Gate/Wall </a:t>
            </a:r>
            <a:b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Designations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4053" r="-4053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Average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CCM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0 – 0.10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Gate: 0.11 – 0.69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Wall: 0.70 –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1.00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Incidence of controls</a:t>
            </a:r>
            <a:br>
              <a:rPr lang="en-US" dirty="0" smtClean="0"/>
            </a:br>
            <a:r>
              <a:rPr lang="en-US" dirty="0" smtClean="0"/>
              <a:t>(Share of observations with controls)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rcRect l="-9704" r="-97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0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inflows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1" r="-165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on outflows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51" r="-1655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8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Continued debate and renewed interest in capital controls</a:t>
            </a:r>
          </a:p>
          <a:p>
            <a:pPr lvl="1"/>
            <a:r>
              <a:rPr lang="en-US" dirty="0" smtClean="0"/>
              <a:t>Emerging market crises</a:t>
            </a:r>
          </a:p>
          <a:p>
            <a:pPr lvl="1"/>
            <a:r>
              <a:rPr lang="en-US" dirty="0" smtClean="0"/>
              <a:t>Global financial crisis</a:t>
            </a:r>
          </a:p>
          <a:p>
            <a:pPr lvl="1"/>
            <a:r>
              <a:rPr lang="en-US" dirty="0" smtClean="0"/>
              <a:t>Theoretical literature (</a:t>
            </a:r>
            <a:r>
              <a:rPr lang="en-US" dirty="0" err="1" smtClean="0"/>
              <a:t>Trilemma</a:t>
            </a:r>
            <a:r>
              <a:rPr lang="en-US" dirty="0" smtClean="0"/>
              <a:t>, Pecuniary externalities) </a:t>
            </a:r>
            <a:endParaRPr lang="en-US" dirty="0"/>
          </a:p>
          <a:p>
            <a:r>
              <a:rPr lang="en-US" dirty="0" smtClean="0"/>
              <a:t>Interest in understanding what countries are doing and what are the effects of these policies</a:t>
            </a:r>
          </a:p>
          <a:p>
            <a:r>
              <a:rPr lang="en-US" dirty="0" smtClean="0"/>
              <a:t>Need data to describe policies, assess their effectiveness and test new theories!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5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between (and within) inflows and outflows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075" b="107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07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other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Other 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 jure indicators also use </a:t>
            </a:r>
            <a:r>
              <a:rPr lang="en-US" sz="2400" dirty="0">
                <a:latin typeface="Arial"/>
                <a:cs typeface="Arial"/>
              </a:rPr>
              <a:t>AREAER information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, but do not distinguish among asset or transaction categories, or between inflows and outflows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Dennis Quinn (1997, 2011): Reads narrative of AREAER to get intensity of capital controls for capital account receipts and payments. Range [12.5,100] in increments of 12.5</a:t>
            </a:r>
          </a:p>
          <a:p>
            <a:pPr lvl="1"/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Menzie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Chinn and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Hiro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Ito (2006, 2008): 1</a:t>
            </a:r>
            <a:r>
              <a:rPr lang="en-US" sz="2400" baseline="30000" dirty="0">
                <a:solidFill>
                  <a:schemeClr val="bg1"/>
                </a:solidFill>
                <a:latin typeface="Arial"/>
                <a:cs typeface="Arial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Principal Component of AREAER </a:t>
            </a:r>
            <a:r>
              <a:rPr lang="en-US" sz="2400" dirty="0" err="1">
                <a:solidFill>
                  <a:schemeClr val="bg1"/>
                </a:solidFill>
                <a:latin typeface="Arial"/>
                <a:cs typeface="Arial"/>
              </a:rPr>
              <a:t>Codings</a:t>
            </a:r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 of Current Account Transactions, Capital Account Transactions, Presence of Multiple Exchange Rates, Requirements for Surrendering Export Proceeds. Range [-1.86, 2.46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]</a:t>
            </a:r>
          </a:p>
          <a:p>
            <a: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  <a:t>Both converted to [0,1] for purposes of comparison</a:t>
            </a:r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7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is tight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312" r="-133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4433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/>
              <a:t>data set on capital controls: most comprehensive data set available based on IMF reports</a:t>
            </a:r>
          </a:p>
          <a:p>
            <a:pPr lvl="1"/>
            <a:r>
              <a:rPr lang="en-US" dirty="0"/>
              <a:t>Can be easily expanded with more countries, updated, or coded at different frequency as we have honed and tracked the coding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Only started to explore it</a:t>
            </a:r>
          </a:p>
          <a:p>
            <a:pPr lvl="1"/>
            <a:r>
              <a:rPr lang="en-US" dirty="0" smtClean="0"/>
              <a:t>There is plenty to investigate with these data 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solidFill>
            <a:srgbClr val="FFC000"/>
          </a:solidFill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53400" y="64770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AC0D0C7-C34B-4954-8493-8F9D8931A6E4}" type="slidenum">
              <a:rPr lang="en-US" smtClean="0"/>
              <a:pPr algn="r"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4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of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New annual capital control data set, updating, expanding, and revising Schindler (2009), FRU (2013) and Klein (2012)</a:t>
            </a:r>
          </a:p>
          <a:p>
            <a:pPr lvl="1"/>
            <a:r>
              <a:rPr lang="en-US" dirty="0" smtClean="0"/>
              <a:t>9 more countries relative to FRU (2013)</a:t>
            </a:r>
          </a:p>
          <a:p>
            <a:pPr lvl="1"/>
            <a:r>
              <a:rPr lang="en-US" dirty="0"/>
              <a:t>7</a:t>
            </a:r>
            <a:r>
              <a:rPr lang="en-US" dirty="0" smtClean="0"/>
              <a:t> more years of data (1995-2013) relative to Schindler (2009)</a:t>
            </a:r>
          </a:p>
          <a:p>
            <a:pPr lvl="1"/>
            <a:r>
              <a:rPr lang="en-US" dirty="0" smtClean="0"/>
              <a:t>4 more asset categories (10 in total now) relative to Schindler (2009) and FRU (2013)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Spelled </a:t>
            </a:r>
            <a:r>
              <a:rPr lang="en-US" dirty="0"/>
              <a:t>out detailed set of criteria and </a:t>
            </a:r>
            <a:r>
              <a:rPr lang="en-US" dirty="0" smtClean="0"/>
              <a:t>rules to code based on IMF AREAER</a:t>
            </a:r>
          </a:p>
          <a:p>
            <a:endParaRPr lang="en-US" dirty="0"/>
          </a:p>
          <a:p>
            <a:r>
              <a:rPr lang="en-US" dirty="0" smtClean="0"/>
              <a:t>Describe some features of the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9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data</a:t>
            </a:r>
          </a:p>
          <a:p>
            <a:pPr lvl="1"/>
            <a:r>
              <a:rPr lang="en-US" dirty="0" smtClean="0"/>
              <a:t>Assets categories</a:t>
            </a:r>
          </a:p>
          <a:p>
            <a:pPr lvl="1"/>
            <a:r>
              <a:rPr lang="en-US" dirty="0" smtClean="0"/>
              <a:t>Transaction categories</a:t>
            </a:r>
          </a:p>
          <a:p>
            <a:pPr lvl="1"/>
            <a:r>
              <a:rPr lang="en-US" dirty="0" smtClean="0"/>
              <a:t>Coding rules</a:t>
            </a:r>
          </a:p>
          <a:p>
            <a:pPr lvl="1"/>
            <a:r>
              <a:rPr lang="en-US" dirty="0" smtClean="0"/>
              <a:t>Aggregation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Some properties of the data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Capital controls: differential </a:t>
            </a:r>
            <a:r>
              <a:rPr lang="en-US" dirty="0"/>
              <a:t>treatment of residents &amp; non-residents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Administrative</a:t>
            </a:r>
            <a:endParaRPr lang="en-US" dirty="0"/>
          </a:p>
          <a:p>
            <a:pPr lvl="1"/>
            <a:r>
              <a:rPr lang="en-US" dirty="0"/>
              <a:t>Outright </a:t>
            </a:r>
            <a:r>
              <a:rPr lang="en-US" dirty="0" smtClean="0"/>
              <a:t>prohibitions</a:t>
            </a:r>
          </a:p>
          <a:p>
            <a:pPr lvl="1"/>
            <a:r>
              <a:rPr lang="en-US" dirty="0" smtClean="0"/>
              <a:t>Authorizations, permissions, clearances</a:t>
            </a:r>
          </a:p>
          <a:p>
            <a:pPr lvl="1"/>
            <a:r>
              <a:rPr lang="en-US" dirty="0" smtClean="0"/>
              <a:t>Licensing </a:t>
            </a:r>
            <a:r>
              <a:rPr lang="en-US" dirty="0"/>
              <a:t>requirements</a:t>
            </a:r>
          </a:p>
          <a:p>
            <a:r>
              <a:rPr lang="en-US" dirty="0"/>
              <a:t>Market-</a:t>
            </a:r>
            <a:r>
              <a:rPr lang="en-US" dirty="0" smtClean="0"/>
              <a:t>Based</a:t>
            </a:r>
          </a:p>
          <a:p>
            <a:pPr lvl="1"/>
            <a:r>
              <a:rPr lang="en-US" dirty="0" smtClean="0"/>
              <a:t>Taxes </a:t>
            </a:r>
          </a:p>
          <a:p>
            <a:pPr lvl="2"/>
            <a:r>
              <a:rPr lang="en-US" dirty="0" smtClean="0"/>
              <a:t>Brazil’s </a:t>
            </a:r>
            <a:r>
              <a:rPr lang="en-US" dirty="0"/>
              <a:t>IOF </a:t>
            </a:r>
            <a:r>
              <a:rPr lang="en-US" dirty="0" smtClean="0"/>
              <a:t>tax</a:t>
            </a:r>
            <a:endParaRPr lang="en-US" dirty="0"/>
          </a:p>
          <a:p>
            <a:pPr lvl="2"/>
            <a:r>
              <a:rPr lang="en-US" dirty="0" smtClean="0"/>
              <a:t>Chile’s  </a:t>
            </a:r>
            <a:r>
              <a:rPr lang="en-US" dirty="0" err="1"/>
              <a:t>encaje</a:t>
            </a:r>
            <a:r>
              <a:rPr lang="en-US" dirty="0"/>
              <a:t> 1992 – </a:t>
            </a:r>
            <a:r>
              <a:rPr lang="en-US" dirty="0" smtClean="0"/>
              <a:t>1998</a:t>
            </a:r>
            <a:endParaRPr lang="en-US" dirty="0"/>
          </a:p>
          <a:p>
            <a:pPr lvl="2"/>
            <a:r>
              <a:rPr lang="en-US" dirty="0"/>
              <a:t>Thailand </a:t>
            </a:r>
            <a:r>
              <a:rPr lang="en-US" dirty="0" smtClean="0"/>
              <a:t>15</a:t>
            </a:r>
            <a:r>
              <a:rPr lang="en-US" dirty="0"/>
              <a:t>% withholding tax on interest payments and capital gains on bonds held by foreign </a:t>
            </a:r>
            <a:r>
              <a:rPr lang="en-US" dirty="0" smtClean="0"/>
              <a:t>investors (introduced 10</a:t>
            </a:r>
            <a:r>
              <a:rPr lang="en-US" dirty="0"/>
              <a:t>/</a:t>
            </a:r>
            <a:r>
              <a:rPr lang="en-US" dirty="0" smtClean="0"/>
              <a:t>2010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Asset categories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348801"/>
            <a:ext cx="8763000" cy="5509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Money Market (mm):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Maturity one year or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less (e.g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 certificates of deposit, treasury bills, commercial papers, interbank deposits, and repurchase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agreements).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Bonds (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bo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original maturity of more than one year.  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Equities (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eq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Shares, other securities if not DI. 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Collective Investments (ci):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Share certificates, registry entries, other collective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investment (e.g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 mutual funds, investment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trusts).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Derivatives (de):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e.g. options, futures, forwards, warrants, str. fin.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Financial Credits (fc):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Credits other than cc, including banks.</a:t>
            </a: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Real Estate (re):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Not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DI (e.g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. Personal or for Financial </a:t>
            </a:r>
            <a:r>
              <a:rPr lang="en-US" sz="2200" dirty="0" smtClean="0">
                <a:solidFill>
                  <a:schemeClr val="bg1"/>
                </a:solidFill>
                <a:latin typeface="Arial"/>
                <a:cs typeface="Arial"/>
              </a:rPr>
              <a:t>Investment) </a:t>
            </a:r>
            <a:endParaRPr lang="en-US" sz="2200" dirty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Commercial Credits (cc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Linked with trade in goods or services</a:t>
            </a:r>
          </a:p>
          <a:p>
            <a:r>
              <a:rPr lang="en-US" sz="2200" b="1" dirty="0">
                <a:solidFill>
                  <a:srgbClr val="FFFF00"/>
                </a:solidFill>
                <a:latin typeface="Arial"/>
                <a:cs typeface="Arial"/>
              </a:rPr>
              <a:t>Guaranties, Sureties &amp; Financial Backup </a:t>
            </a:r>
            <a:r>
              <a:rPr lang="en-US" sz="2200" b="1" dirty="0" smtClean="0">
                <a:solidFill>
                  <a:srgbClr val="FFFF00"/>
                </a:solidFill>
                <a:latin typeface="Arial"/>
                <a:cs typeface="Arial"/>
              </a:rPr>
              <a:t>Facilities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"/>
                <a:cs typeface="Arial"/>
              </a:rPr>
              <a:t>(</a:t>
            </a:r>
            <a:r>
              <a:rPr lang="en-US" sz="2200" b="1" dirty="0" err="1" smtClean="0">
                <a:solidFill>
                  <a:schemeClr val="bg1"/>
                </a:solidFill>
                <a:latin typeface="Arial"/>
                <a:cs typeface="Arial"/>
              </a:rPr>
              <a:t>gs</a:t>
            </a:r>
            <a:r>
              <a:rPr lang="en-US" sz="2200" b="1" dirty="0">
                <a:solidFill>
                  <a:schemeClr val="bg1"/>
                </a:solidFill>
                <a:latin typeface="Arial"/>
                <a:cs typeface="Arial"/>
              </a:rPr>
              <a:t>):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 Securities pledged for payment or performance, or financial guarantees.</a:t>
            </a:r>
          </a:p>
          <a:p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Direct Investment (di):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 </a:t>
            </a:r>
            <a:r>
              <a:rPr lang="en-US" sz="2200" dirty="0">
                <a:solidFill>
                  <a:schemeClr val="bg1"/>
                </a:solidFill>
                <a:latin typeface="Arial"/>
                <a:cs typeface="Arial"/>
              </a:rPr>
              <a:t>Lasting relations for investor management, e.g. wholly owned enterprise, subsidiary, branch, acquisition.</a:t>
            </a:r>
          </a:p>
        </p:txBody>
      </p:sp>
    </p:spTree>
    <p:extLst>
      <p:ext uri="{BB962C8B-B14F-4D97-AF65-F5344CB8AC3E}">
        <p14:creationId xmlns:p14="http://schemas.microsoft.com/office/powerpoint/2010/main" val="24619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32 Transaction Categories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615" r="-16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44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smtClean="0"/>
              <a:t>Categories (cont.)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420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Coding the AREAER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follow Schindler (2009), and we use </a:t>
            </a:r>
            <a:r>
              <a:rPr lang="en-US" dirty="0"/>
              <a:t>the narrative </a:t>
            </a:r>
            <a:r>
              <a:rPr lang="en-US" dirty="0" smtClean="0"/>
              <a:t>description in AREAER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We formulated rules consistent with those </a:t>
            </a:r>
            <a:r>
              <a:rPr lang="en-US" dirty="0" smtClean="0"/>
              <a:t>originally used by </a:t>
            </a:r>
            <a:r>
              <a:rPr lang="en-US" dirty="0"/>
              <a:t>Schindler (2009</a:t>
            </a:r>
            <a:r>
              <a:rPr lang="en-US" dirty="0" smtClean="0"/>
              <a:t>), elaborating </a:t>
            </a:r>
            <a:r>
              <a:rPr lang="en-US" dirty="0"/>
              <a:t>them </a:t>
            </a:r>
            <a:r>
              <a:rPr lang="en-US" dirty="0" smtClean="0"/>
              <a:t>if needed (and revising the </a:t>
            </a:r>
            <a:r>
              <a:rPr lang="en-US" dirty="0"/>
              <a:t>data </a:t>
            </a:r>
            <a:r>
              <a:rPr lang="en-US" dirty="0" smtClean="0"/>
              <a:t>backward </a:t>
            </a:r>
            <a:r>
              <a:rPr lang="en-US" dirty="0"/>
              <a:t>as </a:t>
            </a:r>
            <a:r>
              <a:rPr lang="en-US" dirty="0" smtClean="0"/>
              <a:t>necessary)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FFFFFF"/>
      </a:dk1>
      <a:lt1>
        <a:sysClr val="window" lastClr="0000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4280</TotalTime>
  <Words>762</Words>
  <Application>Microsoft Office PowerPoint</Application>
  <PresentationFormat>On-screen Show (4:3)</PresentationFormat>
  <Paragraphs>103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Capital Controls Measures: A New Dataset</vt:lpstr>
      <vt:lpstr>Motivation</vt:lpstr>
      <vt:lpstr>Contribution of this paper</vt:lpstr>
      <vt:lpstr>Outline</vt:lpstr>
      <vt:lpstr>Capital controls: differential treatment of residents &amp; non-residents </vt:lpstr>
      <vt:lpstr>Asset categories</vt:lpstr>
      <vt:lpstr>32 Transaction Categories</vt:lpstr>
      <vt:lpstr>Transaction Categories (cont.)</vt:lpstr>
      <vt:lpstr>Coding the AREAER Information</vt:lpstr>
      <vt:lpstr>Example of AREAER Information</vt:lpstr>
      <vt:lpstr>Coding rules</vt:lpstr>
      <vt:lpstr>Coding rules (cont.)</vt:lpstr>
      <vt:lpstr>Aggregation</vt:lpstr>
      <vt:lpstr>Alternative indexes correlate closely</vt:lpstr>
      <vt:lpstr>Some features of the data</vt:lpstr>
      <vt:lpstr>Open/Gate/Wall  Designations</vt:lpstr>
      <vt:lpstr>Incidence of controls (Share of observations with controls)</vt:lpstr>
      <vt:lpstr>Controls on inflows</vt:lpstr>
      <vt:lpstr>Controls on outflows</vt:lpstr>
      <vt:lpstr>Correlation between (and within) inflows and outflows </vt:lpstr>
      <vt:lpstr>Comparison with other indicators</vt:lpstr>
      <vt:lpstr>Correlation is tight</vt:lpstr>
      <vt:lpstr>Conclusions</vt:lpstr>
      <vt:lpstr>Thank you</vt:lpstr>
    </vt:vector>
  </TitlesOfParts>
  <Company>International Monetary Fund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hahir</dc:creator>
  <cp:lastModifiedBy>Martin Uribe</cp:lastModifiedBy>
  <cp:revision>67</cp:revision>
  <dcterms:created xsi:type="dcterms:W3CDTF">2014-10-06T21:43:13Z</dcterms:created>
  <dcterms:modified xsi:type="dcterms:W3CDTF">2015-02-26T19:14:52Z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